
<file path=[Content_Types].xml><?xml version="1.0" encoding="utf-8"?>
<Types xmlns="http://schemas.openxmlformats.org/package/2006/content-types">
  <Default Extension="emf" ContentType="image/x-emf"/>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Lst>
  <p:notesMasterIdLst>
    <p:notesMasterId r:id="rId21"/>
  </p:notesMasterIdLst>
  <p:sldIdLst>
    <p:sldId id="256" r:id="rId2"/>
    <p:sldId id="260" r:id="rId3"/>
    <p:sldId id="264" r:id="rId4"/>
    <p:sldId id="262" r:id="rId5"/>
    <p:sldId id="292" r:id="rId6"/>
    <p:sldId id="275" r:id="rId7"/>
    <p:sldId id="267" r:id="rId8"/>
    <p:sldId id="288" r:id="rId9"/>
    <p:sldId id="281" r:id="rId10"/>
    <p:sldId id="258" r:id="rId11"/>
    <p:sldId id="289" r:id="rId12"/>
    <p:sldId id="290" r:id="rId13"/>
    <p:sldId id="272" r:id="rId14"/>
    <p:sldId id="293" r:id="rId15"/>
    <p:sldId id="294" r:id="rId16"/>
    <p:sldId id="276" r:id="rId17"/>
    <p:sldId id="291" r:id="rId18"/>
    <p:sldId id="273" r:id="rId19"/>
    <p:sldId id="287" r:id="rId20"/>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0540"/>
    <p:restoredTop sz="94694"/>
  </p:normalViewPr>
  <p:slideViewPr>
    <p:cSldViewPr snapToGrid="0" snapToObjects="1">
      <p:cViewPr varScale="1">
        <p:scale>
          <a:sx n="121" d="100"/>
          <a:sy n="121" d="100"/>
        </p:scale>
        <p:origin x="1024" y="17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752217E-6224-F240-8D99-65631E28647B}" type="datetimeFigureOut">
              <a:rPr lang="en-US" smtClean="0"/>
              <a:t>1/9/24</a:t>
            </a:fld>
            <a:endParaRPr lang="en-US" dirty="0"/>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88E853B-23F8-934E-9443-24574DC69BDE}" type="slidenum">
              <a:rPr lang="en-US" smtClean="0"/>
              <a:t>‹#›</a:t>
            </a:fld>
            <a:endParaRPr lang="en-US" dirty="0"/>
          </a:p>
        </p:txBody>
      </p:sp>
    </p:spTree>
    <p:extLst>
      <p:ext uri="{BB962C8B-B14F-4D97-AF65-F5344CB8AC3E}">
        <p14:creationId xmlns:p14="http://schemas.microsoft.com/office/powerpoint/2010/main" val="244801156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888E853B-23F8-934E-9443-24574DC69BDE}" type="slidenum">
              <a:rPr lang="en-US" smtClean="0"/>
              <a:t>1</a:t>
            </a:fld>
            <a:endParaRPr lang="en-US" dirty="0"/>
          </a:p>
        </p:txBody>
      </p:sp>
    </p:spTree>
    <p:extLst>
      <p:ext uri="{BB962C8B-B14F-4D97-AF65-F5344CB8AC3E}">
        <p14:creationId xmlns:p14="http://schemas.microsoft.com/office/powerpoint/2010/main" val="34194720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Visual for Lesson 12. </a:t>
            </a:r>
            <a:r>
              <a:rPr lang="en-US" i="1" dirty="0"/>
              <a:t>Have this visual on display as you discuss the lesson commentary associated with Matthew 19:24.</a:t>
            </a:r>
            <a:endParaRPr lang="en-US" dirty="0"/>
          </a:p>
        </p:txBody>
      </p:sp>
      <p:sp>
        <p:nvSpPr>
          <p:cNvPr id="4" name="Slide Number Placeholder 3"/>
          <p:cNvSpPr>
            <a:spLocks noGrp="1"/>
          </p:cNvSpPr>
          <p:nvPr>
            <p:ph type="sldNum" sz="quarter" idx="5"/>
          </p:nvPr>
        </p:nvSpPr>
        <p:spPr/>
        <p:txBody>
          <a:bodyPr/>
          <a:lstStyle/>
          <a:p>
            <a:fld id="{888E853B-23F8-934E-9443-24574DC69BDE}" type="slidenum">
              <a:rPr lang="en-US" smtClean="0"/>
              <a:t>10</a:t>
            </a:fld>
            <a:endParaRPr lang="en-US" dirty="0"/>
          </a:p>
        </p:txBody>
      </p:sp>
    </p:spTree>
    <p:extLst>
      <p:ext uri="{BB962C8B-B14F-4D97-AF65-F5344CB8AC3E}">
        <p14:creationId xmlns:p14="http://schemas.microsoft.com/office/powerpoint/2010/main" val="264261439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888E853B-23F8-934E-9443-24574DC69BDE}" type="slidenum">
              <a:rPr lang="en-US" smtClean="0"/>
              <a:t>11</a:t>
            </a:fld>
            <a:endParaRPr lang="en-US" dirty="0"/>
          </a:p>
        </p:txBody>
      </p:sp>
    </p:spTree>
    <p:extLst>
      <p:ext uri="{BB962C8B-B14F-4D97-AF65-F5344CB8AC3E}">
        <p14:creationId xmlns:p14="http://schemas.microsoft.com/office/powerpoint/2010/main" val="183504626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888E853B-23F8-934E-9443-24574DC69BDE}" type="slidenum">
              <a:rPr lang="en-US" smtClean="0"/>
              <a:t>12</a:t>
            </a:fld>
            <a:endParaRPr lang="en-US" dirty="0"/>
          </a:p>
        </p:txBody>
      </p:sp>
    </p:spTree>
    <p:extLst>
      <p:ext uri="{BB962C8B-B14F-4D97-AF65-F5344CB8AC3E}">
        <p14:creationId xmlns:p14="http://schemas.microsoft.com/office/powerpoint/2010/main" val="311919339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Supplement with additional information from the Conclusion as desired.</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888E853B-23F8-934E-9443-24574DC69BDE}" type="slidenum">
              <a:rPr lang="en-US" smtClean="0"/>
              <a:t>13</a:t>
            </a:fld>
            <a:endParaRPr lang="en-US" dirty="0"/>
          </a:p>
        </p:txBody>
      </p:sp>
    </p:spTree>
    <p:extLst>
      <p:ext uri="{BB962C8B-B14F-4D97-AF65-F5344CB8AC3E}">
        <p14:creationId xmlns:p14="http://schemas.microsoft.com/office/powerpoint/2010/main" val="120385681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Supplement with additional information from the Conclusion as desired.</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888E853B-23F8-934E-9443-24574DC69BDE}" type="slidenum">
              <a:rPr lang="en-US" smtClean="0"/>
              <a:t>14</a:t>
            </a:fld>
            <a:endParaRPr lang="en-US" dirty="0"/>
          </a:p>
        </p:txBody>
      </p:sp>
    </p:spTree>
    <p:extLst>
      <p:ext uri="{BB962C8B-B14F-4D97-AF65-F5344CB8AC3E}">
        <p14:creationId xmlns:p14="http://schemas.microsoft.com/office/powerpoint/2010/main" val="403428866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Supplement with additional information from the Conclusion as desired.</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888E853B-23F8-934E-9443-24574DC69BDE}" type="slidenum">
              <a:rPr lang="en-US" smtClean="0"/>
              <a:t>15</a:t>
            </a:fld>
            <a:endParaRPr lang="en-US" dirty="0"/>
          </a:p>
        </p:txBody>
      </p:sp>
    </p:spTree>
    <p:extLst>
      <p:ext uri="{BB962C8B-B14F-4D97-AF65-F5344CB8AC3E}">
        <p14:creationId xmlns:p14="http://schemas.microsoft.com/office/powerpoint/2010/main" val="296211604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Encourage free input from class members regarding the first prompt on the slide. As volunteers make suggestions, record the responses on the board. After several minutes of brainstorming, reveal the next prompt and challenge learners to detect a common theme. Point out that this ends up being a “trying hard, never sure” approach. Show the last prompt and allow students to respond.</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888E853B-23F8-934E-9443-24574DC69BDE}" type="slidenum">
              <a:rPr lang="en-US" smtClean="0"/>
              <a:t>16</a:t>
            </a:fld>
            <a:endParaRPr lang="en-US" dirty="0"/>
          </a:p>
        </p:txBody>
      </p:sp>
    </p:spTree>
    <p:extLst>
      <p:ext uri="{BB962C8B-B14F-4D97-AF65-F5344CB8AC3E}">
        <p14:creationId xmlns:p14="http://schemas.microsoft.com/office/powerpoint/2010/main" val="394296909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888E853B-23F8-934E-9443-24574DC69BDE}" type="slidenum">
              <a:rPr lang="en-US" smtClean="0"/>
              <a:t>17</a:t>
            </a:fld>
            <a:endParaRPr lang="en-US" dirty="0"/>
          </a:p>
        </p:txBody>
      </p:sp>
    </p:spTree>
    <p:extLst>
      <p:ext uri="{BB962C8B-B14F-4D97-AF65-F5344CB8AC3E}">
        <p14:creationId xmlns:p14="http://schemas.microsoft.com/office/powerpoint/2010/main" val="404983894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Suggested prayer: Father, strengthen us when the world’s standards and priorities tempt us. Help us to take an honest look at our lives and to be honest about whether our possessions possess us. Mold us into disciples of Jesus, willing to stay the course and assured that whatever we yield control of You will more than compensate for in ways we could never imagine. In Jesus’ name. Amen.</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888E853B-23F8-934E-9443-24574DC69BDE}" type="slidenum">
              <a:rPr lang="en-US" smtClean="0"/>
              <a:t>18</a:t>
            </a:fld>
            <a:endParaRPr lang="en-US" dirty="0"/>
          </a:p>
        </p:txBody>
      </p:sp>
    </p:spTree>
    <p:extLst>
      <p:ext uri="{BB962C8B-B14F-4D97-AF65-F5344CB8AC3E}">
        <p14:creationId xmlns:p14="http://schemas.microsoft.com/office/powerpoint/2010/main" val="92318123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888E853B-23F8-934E-9443-24574DC69BDE}" type="slidenum">
              <a:rPr lang="en-US" smtClean="0"/>
              <a:t>19</a:t>
            </a:fld>
            <a:endParaRPr lang="en-US" dirty="0"/>
          </a:p>
        </p:txBody>
      </p:sp>
    </p:spTree>
    <p:extLst>
      <p:ext uri="{BB962C8B-B14F-4D97-AF65-F5344CB8AC3E}">
        <p14:creationId xmlns:p14="http://schemas.microsoft.com/office/powerpoint/2010/main" val="82878644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Supplement with additional information from the Introduction as desired.</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888E853B-23F8-934E-9443-24574DC69BDE}" type="slidenum">
              <a:rPr lang="en-US" smtClean="0"/>
              <a:t>2</a:t>
            </a:fld>
            <a:endParaRPr lang="en-US" dirty="0"/>
          </a:p>
        </p:txBody>
      </p:sp>
    </p:spTree>
    <p:extLst>
      <p:ext uri="{BB962C8B-B14F-4D97-AF65-F5344CB8AC3E}">
        <p14:creationId xmlns:p14="http://schemas.microsoft.com/office/powerpoint/2010/main" val="427210794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Do NOT reveal the slide until after the first part of the activity has been completed (the unscrambling of the phrases). Part 1: Write the 10 words of the following phrases in very large letters on 10 sheets of paper, one word each: </a:t>
            </a:r>
            <a:r>
              <a:rPr lang="en-US" i="1" dirty="0"/>
              <a:t>The first will be last; the last will be first. </a:t>
            </a:r>
            <a:r>
              <a:rPr lang="en-US" i="0" dirty="0"/>
              <a:t>Distribute the randomly to class members. (If our class is smaller than 10, give some learners two sheets.) Ask those receiving the sheets to stand in a line after arranging the words correctly. Then form study pairs or triad.  Give each member paper and a writing utensil. Reveal the slide and give the small groups time to give examples.  After whole-class discussion, make a transition to Bible study by saying, “We may or may not find it easier to see how the phrases apply in a religious sense. Let’s find out.”</a:t>
            </a:r>
          </a:p>
        </p:txBody>
      </p:sp>
      <p:sp>
        <p:nvSpPr>
          <p:cNvPr id="4" name="Slide Number Placeholder 3"/>
          <p:cNvSpPr>
            <a:spLocks noGrp="1"/>
          </p:cNvSpPr>
          <p:nvPr>
            <p:ph type="sldNum" sz="quarter" idx="5"/>
          </p:nvPr>
        </p:nvSpPr>
        <p:spPr/>
        <p:txBody>
          <a:bodyPr/>
          <a:lstStyle/>
          <a:p>
            <a:fld id="{888E853B-23F8-934E-9443-24574DC69BDE}" type="slidenum">
              <a:rPr lang="en-US" smtClean="0"/>
              <a:t>3</a:t>
            </a:fld>
            <a:endParaRPr lang="en-US" dirty="0"/>
          </a:p>
        </p:txBody>
      </p:sp>
    </p:spTree>
    <p:extLst>
      <p:ext uri="{BB962C8B-B14F-4D97-AF65-F5344CB8AC3E}">
        <p14:creationId xmlns:p14="http://schemas.microsoft.com/office/powerpoint/2010/main" val="361157747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region was also referred to as </a:t>
            </a:r>
            <a:r>
              <a:rPr lang="en-US" i="1" dirty="0"/>
              <a:t>Perea</a:t>
            </a:r>
            <a:r>
              <a:rPr lang="en-US" i="0" dirty="0"/>
              <a:t> by Josephus, a first-century Jewish historian. Today’s Scripture text has parallels in Mark 10:17-31 and Luke 18:18-30. In Matthew 19:22; Mark 10:22; and Luke 18:23 we read the man was </a:t>
            </a:r>
            <a:r>
              <a:rPr lang="en-US" i="1" dirty="0"/>
              <a:t>rich</a:t>
            </a:r>
            <a:r>
              <a:rPr lang="en-US" i="0" dirty="0"/>
              <a:t>. Matthew 19:22 refers to him as </a:t>
            </a:r>
            <a:r>
              <a:rPr lang="en-US" i="1" dirty="0"/>
              <a:t>young</a:t>
            </a:r>
            <a:r>
              <a:rPr lang="en-US" i="0" dirty="0"/>
              <a:t>. And Luke 18:18 says he was a </a:t>
            </a:r>
            <a:r>
              <a:rPr lang="en-US" i="1" u="none" dirty="0"/>
              <a:t>ruler</a:t>
            </a:r>
            <a:r>
              <a:rPr lang="en-US" i="0" u="none" dirty="0"/>
              <a:t>.</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888E853B-23F8-934E-9443-24574DC69BDE}" type="slidenum">
              <a:rPr lang="en-US" smtClean="0"/>
              <a:t>4</a:t>
            </a:fld>
            <a:endParaRPr lang="en-US" dirty="0"/>
          </a:p>
        </p:txBody>
      </p:sp>
    </p:spTree>
    <p:extLst>
      <p:ext uri="{BB962C8B-B14F-4D97-AF65-F5344CB8AC3E}">
        <p14:creationId xmlns:p14="http://schemas.microsoft.com/office/powerpoint/2010/main" val="165261531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Supplement with additional information from the Lesson Context as desired.</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888E853B-23F8-934E-9443-24574DC69BDE}" type="slidenum">
              <a:rPr lang="en-US" smtClean="0"/>
              <a:t>5</a:t>
            </a:fld>
            <a:endParaRPr lang="en-US" dirty="0"/>
          </a:p>
        </p:txBody>
      </p:sp>
    </p:spTree>
    <p:extLst>
      <p:ext uri="{BB962C8B-B14F-4D97-AF65-F5344CB8AC3E}">
        <p14:creationId xmlns:p14="http://schemas.microsoft.com/office/powerpoint/2010/main" val="244480771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Ask a learner to read Matthew 19:16-22 out loud.</a:t>
            </a:r>
          </a:p>
        </p:txBody>
      </p:sp>
      <p:sp>
        <p:nvSpPr>
          <p:cNvPr id="4" name="Slide Number Placeholder 3"/>
          <p:cNvSpPr>
            <a:spLocks noGrp="1"/>
          </p:cNvSpPr>
          <p:nvPr>
            <p:ph type="sldNum" sz="quarter" idx="5"/>
          </p:nvPr>
        </p:nvSpPr>
        <p:spPr/>
        <p:txBody>
          <a:bodyPr/>
          <a:lstStyle/>
          <a:p>
            <a:fld id="{888E853B-23F8-934E-9443-24574DC69BDE}" type="slidenum">
              <a:rPr lang="en-US" smtClean="0"/>
              <a:t>6</a:t>
            </a:fld>
            <a:endParaRPr lang="en-US" dirty="0"/>
          </a:p>
        </p:txBody>
      </p:sp>
    </p:spTree>
    <p:extLst>
      <p:ext uri="{BB962C8B-B14F-4D97-AF65-F5344CB8AC3E}">
        <p14:creationId xmlns:p14="http://schemas.microsoft.com/office/powerpoint/2010/main" val="321338136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888E853B-23F8-934E-9443-24574DC69BDE}" type="slidenum">
              <a:rPr lang="en-US" smtClean="0"/>
              <a:t>7</a:t>
            </a:fld>
            <a:endParaRPr lang="en-US" dirty="0"/>
          </a:p>
        </p:txBody>
      </p:sp>
    </p:spTree>
    <p:extLst>
      <p:ext uri="{BB962C8B-B14F-4D97-AF65-F5344CB8AC3E}">
        <p14:creationId xmlns:p14="http://schemas.microsoft.com/office/powerpoint/2010/main" val="77518971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888E853B-23F8-934E-9443-24574DC69BDE}" type="slidenum">
              <a:rPr lang="en-US" smtClean="0"/>
              <a:t>8</a:t>
            </a:fld>
            <a:endParaRPr lang="en-US" dirty="0"/>
          </a:p>
        </p:txBody>
      </p:sp>
    </p:spTree>
    <p:extLst>
      <p:ext uri="{BB962C8B-B14F-4D97-AF65-F5344CB8AC3E}">
        <p14:creationId xmlns:p14="http://schemas.microsoft.com/office/powerpoint/2010/main" val="77813317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Recruit a volunteer to read Matthew 19:23-30 aloud.</a:t>
            </a:r>
          </a:p>
        </p:txBody>
      </p:sp>
      <p:sp>
        <p:nvSpPr>
          <p:cNvPr id="4" name="Slide Number Placeholder 3"/>
          <p:cNvSpPr>
            <a:spLocks noGrp="1"/>
          </p:cNvSpPr>
          <p:nvPr>
            <p:ph type="sldNum" sz="quarter" idx="5"/>
          </p:nvPr>
        </p:nvSpPr>
        <p:spPr/>
        <p:txBody>
          <a:bodyPr/>
          <a:lstStyle/>
          <a:p>
            <a:fld id="{888E853B-23F8-934E-9443-24574DC69BDE}" type="slidenum">
              <a:rPr lang="en-US" smtClean="0"/>
              <a:t>9</a:t>
            </a:fld>
            <a:endParaRPr lang="en-US" dirty="0"/>
          </a:p>
        </p:txBody>
      </p:sp>
    </p:spTree>
    <p:extLst>
      <p:ext uri="{BB962C8B-B14F-4D97-AF65-F5344CB8AC3E}">
        <p14:creationId xmlns:p14="http://schemas.microsoft.com/office/powerpoint/2010/main" val="313935417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B4B2C358-E8DF-CB43-88E5-DDBE7E5131F2}" type="datetimeFigureOut">
              <a:rPr lang="en-US" smtClean="0"/>
              <a:t>1/9/24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B7D921A-2913-AA42-89F9-4BAFB488740C}" type="slidenum">
              <a:rPr lang="en-US" smtClean="0"/>
              <a:t>‹#›</a:t>
            </a:fld>
            <a:endParaRPr lang="en-US" dirty="0"/>
          </a:p>
        </p:txBody>
      </p:sp>
    </p:spTree>
    <p:extLst>
      <p:ext uri="{BB962C8B-B14F-4D97-AF65-F5344CB8AC3E}">
        <p14:creationId xmlns:p14="http://schemas.microsoft.com/office/powerpoint/2010/main" val="150410157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4B2C358-E8DF-CB43-88E5-DDBE7E5131F2}" type="datetimeFigureOut">
              <a:rPr lang="en-US" smtClean="0"/>
              <a:t>1/9/24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B7D921A-2913-AA42-89F9-4BAFB488740C}" type="slidenum">
              <a:rPr lang="en-US" smtClean="0"/>
              <a:t>‹#›</a:t>
            </a:fld>
            <a:endParaRPr lang="en-US" dirty="0"/>
          </a:p>
        </p:txBody>
      </p:sp>
    </p:spTree>
    <p:extLst>
      <p:ext uri="{BB962C8B-B14F-4D97-AF65-F5344CB8AC3E}">
        <p14:creationId xmlns:p14="http://schemas.microsoft.com/office/powerpoint/2010/main" val="64007400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4B2C358-E8DF-CB43-88E5-DDBE7E5131F2}" type="datetimeFigureOut">
              <a:rPr lang="en-US" smtClean="0"/>
              <a:t>1/9/24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B7D921A-2913-AA42-89F9-4BAFB488740C}" type="slidenum">
              <a:rPr lang="en-US" smtClean="0"/>
              <a:t>‹#›</a:t>
            </a:fld>
            <a:endParaRPr lang="en-US" dirty="0"/>
          </a:p>
        </p:txBody>
      </p:sp>
    </p:spTree>
    <p:extLst>
      <p:ext uri="{BB962C8B-B14F-4D97-AF65-F5344CB8AC3E}">
        <p14:creationId xmlns:p14="http://schemas.microsoft.com/office/powerpoint/2010/main" val="388968468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4B2C358-E8DF-CB43-88E5-DDBE7E5131F2}" type="datetimeFigureOut">
              <a:rPr lang="en-US" smtClean="0"/>
              <a:t>1/9/24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B7D921A-2913-AA42-89F9-4BAFB488740C}" type="slidenum">
              <a:rPr lang="en-US" smtClean="0"/>
              <a:t>‹#›</a:t>
            </a:fld>
            <a:endParaRPr lang="en-US" dirty="0"/>
          </a:p>
        </p:txBody>
      </p:sp>
    </p:spTree>
    <p:extLst>
      <p:ext uri="{BB962C8B-B14F-4D97-AF65-F5344CB8AC3E}">
        <p14:creationId xmlns:p14="http://schemas.microsoft.com/office/powerpoint/2010/main" val="328901227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4B2C358-E8DF-CB43-88E5-DDBE7E5131F2}" type="datetimeFigureOut">
              <a:rPr lang="en-US" smtClean="0"/>
              <a:t>1/9/24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B7D921A-2913-AA42-89F9-4BAFB488740C}" type="slidenum">
              <a:rPr lang="en-US" smtClean="0"/>
              <a:t>‹#›</a:t>
            </a:fld>
            <a:endParaRPr lang="en-US" dirty="0"/>
          </a:p>
        </p:txBody>
      </p:sp>
    </p:spTree>
    <p:extLst>
      <p:ext uri="{BB962C8B-B14F-4D97-AF65-F5344CB8AC3E}">
        <p14:creationId xmlns:p14="http://schemas.microsoft.com/office/powerpoint/2010/main" val="298566924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B4B2C358-E8DF-CB43-88E5-DDBE7E5131F2}" type="datetimeFigureOut">
              <a:rPr lang="en-US" smtClean="0"/>
              <a:t>1/9/24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BB7D921A-2913-AA42-89F9-4BAFB488740C}" type="slidenum">
              <a:rPr lang="en-US" smtClean="0"/>
              <a:t>‹#›</a:t>
            </a:fld>
            <a:endParaRPr lang="en-US" dirty="0"/>
          </a:p>
        </p:txBody>
      </p:sp>
    </p:spTree>
    <p:extLst>
      <p:ext uri="{BB962C8B-B14F-4D97-AF65-F5344CB8AC3E}">
        <p14:creationId xmlns:p14="http://schemas.microsoft.com/office/powerpoint/2010/main" val="165187158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4B2C358-E8DF-CB43-88E5-DDBE7E5131F2}" type="datetimeFigureOut">
              <a:rPr lang="en-US" smtClean="0"/>
              <a:t>1/9/24</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BB7D921A-2913-AA42-89F9-4BAFB488740C}" type="slidenum">
              <a:rPr lang="en-US" smtClean="0"/>
              <a:t>‹#›</a:t>
            </a:fld>
            <a:endParaRPr lang="en-US" dirty="0"/>
          </a:p>
        </p:txBody>
      </p:sp>
    </p:spTree>
    <p:extLst>
      <p:ext uri="{BB962C8B-B14F-4D97-AF65-F5344CB8AC3E}">
        <p14:creationId xmlns:p14="http://schemas.microsoft.com/office/powerpoint/2010/main" val="138309996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4B2C358-E8DF-CB43-88E5-DDBE7E5131F2}" type="datetimeFigureOut">
              <a:rPr lang="en-US" smtClean="0"/>
              <a:t>1/9/24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BB7D921A-2913-AA42-89F9-4BAFB488740C}" type="slidenum">
              <a:rPr lang="en-US" smtClean="0"/>
              <a:t>‹#›</a:t>
            </a:fld>
            <a:endParaRPr lang="en-US" dirty="0"/>
          </a:p>
        </p:txBody>
      </p:sp>
    </p:spTree>
    <p:extLst>
      <p:ext uri="{BB962C8B-B14F-4D97-AF65-F5344CB8AC3E}">
        <p14:creationId xmlns:p14="http://schemas.microsoft.com/office/powerpoint/2010/main" val="401708607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4B2C358-E8DF-CB43-88E5-DDBE7E5131F2}" type="datetimeFigureOut">
              <a:rPr lang="en-US" smtClean="0"/>
              <a:t>1/9/24</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BB7D921A-2913-AA42-89F9-4BAFB488740C}" type="slidenum">
              <a:rPr lang="en-US" smtClean="0"/>
              <a:t>‹#›</a:t>
            </a:fld>
            <a:endParaRPr lang="en-US" dirty="0"/>
          </a:p>
        </p:txBody>
      </p:sp>
    </p:spTree>
    <p:extLst>
      <p:ext uri="{BB962C8B-B14F-4D97-AF65-F5344CB8AC3E}">
        <p14:creationId xmlns:p14="http://schemas.microsoft.com/office/powerpoint/2010/main" val="121988661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B4B2C358-E8DF-CB43-88E5-DDBE7E5131F2}" type="datetimeFigureOut">
              <a:rPr lang="en-US" smtClean="0"/>
              <a:t>1/9/24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BB7D921A-2913-AA42-89F9-4BAFB488740C}" type="slidenum">
              <a:rPr lang="en-US" smtClean="0"/>
              <a:t>‹#›</a:t>
            </a:fld>
            <a:endParaRPr lang="en-US" dirty="0"/>
          </a:p>
        </p:txBody>
      </p:sp>
    </p:spTree>
    <p:extLst>
      <p:ext uri="{BB962C8B-B14F-4D97-AF65-F5344CB8AC3E}">
        <p14:creationId xmlns:p14="http://schemas.microsoft.com/office/powerpoint/2010/main" val="327818993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B4B2C358-E8DF-CB43-88E5-DDBE7E5131F2}" type="datetimeFigureOut">
              <a:rPr lang="en-US" smtClean="0"/>
              <a:t>1/9/24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BB7D921A-2913-AA42-89F9-4BAFB488740C}" type="slidenum">
              <a:rPr lang="en-US" smtClean="0"/>
              <a:t>‹#›</a:t>
            </a:fld>
            <a:endParaRPr lang="en-US" dirty="0"/>
          </a:p>
        </p:txBody>
      </p:sp>
    </p:spTree>
    <p:extLst>
      <p:ext uri="{BB962C8B-B14F-4D97-AF65-F5344CB8AC3E}">
        <p14:creationId xmlns:p14="http://schemas.microsoft.com/office/powerpoint/2010/main" val="4855578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alphaModFix amt="35000"/>
            <a:lum/>
          </a:blip>
          <a:srcRect/>
          <a:stretch>
            <a:fillRect t="-50000" b="-61000"/>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4B2C358-E8DF-CB43-88E5-DDBE7E5131F2}" type="datetimeFigureOut">
              <a:rPr lang="en-US" smtClean="0"/>
              <a:t>1/9/24</a:t>
            </a:fld>
            <a:endParaRPr lang="en-US" dirty="0"/>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B7D921A-2913-AA42-89F9-4BAFB488740C}" type="slidenum">
              <a:rPr lang="en-US" smtClean="0"/>
              <a:t>‹#›</a:t>
            </a:fld>
            <a:endParaRPr lang="en-US" dirty="0"/>
          </a:p>
        </p:txBody>
      </p:sp>
    </p:spTree>
    <p:extLst>
      <p:ext uri="{BB962C8B-B14F-4D97-AF65-F5344CB8AC3E}">
        <p14:creationId xmlns:p14="http://schemas.microsoft.com/office/powerpoint/2010/main" val="186772111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3CAA53E9-DD9A-7E41-9D9B-9A6F7F5CB333}"/>
              </a:ext>
            </a:extLst>
          </p:cNvPr>
          <p:cNvSpPr/>
          <p:nvPr/>
        </p:nvSpPr>
        <p:spPr>
          <a:xfrm>
            <a:off x="0" y="6125258"/>
            <a:ext cx="9142975" cy="610597"/>
          </a:xfrm>
          <a:prstGeom prst="rect">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8" name="Picture 7">
            <a:extLst>
              <a:ext uri="{FF2B5EF4-FFF2-40B4-BE49-F238E27FC236}">
                <a16:creationId xmlns:a16="http://schemas.microsoft.com/office/drawing/2014/main" id="{5D61183F-B138-1A4F-8344-D01E9BE2B506}"/>
              </a:ext>
            </a:extLst>
          </p:cNvPr>
          <p:cNvPicPr>
            <a:picLocks noChangeAspect="1"/>
          </p:cNvPicPr>
          <p:nvPr/>
        </p:nvPicPr>
        <p:blipFill>
          <a:blip r:embed="rId3"/>
          <a:stretch>
            <a:fillRect/>
          </a:stretch>
        </p:blipFill>
        <p:spPr>
          <a:xfrm>
            <a:off x="165965" y="6302495"/>
            <a:ext cx="1277860" cy="290540"/>
          </a:xfrm>
          <a:prstGeom prst="rect">
            <a:avLst/>
          </a:prstGeom>
          <a:ln>
            <a:noFill/>
          </a:ln>
        </p:spPr>
      </p:pic>
      <p:sp>
        <p:nvSpPr>
          <p:cNvPr id="9" name="TextBox 8">
            <a:extLst>
              <a:ext uri="{FF2B5EF4-FFF2-40B4-BE49-F238E27FC236}">
                <a16:creationId xmlns:a16="http://schemas.microsoft.com/office/drawing/2014/main" id="{EBD211AF-0577-D948-AA89-17438CF06CBD}"/>
              </a:ext>
            </a:extLst>
          </p:cNvPr>
          <p:cNvSpPr txBox="1"/>
          <p:nvPr/>
        </p:nvSpPr>
        <p:spPr>
          <a:xfrm>
            <a:off x="1481880" y="6237649"/>
            <a:ext cx="7662120" cy="400110"/>
          </a:xfrm>
          <a:prstGeom prst="rect">
            <a:avLst/>
          </a:prstGeom>
          <a:noFill/>
          <a:ln>
            <a:noFill/>
          </a:ln>
        </p:spPr>
        <p:txBody>
          <a:bodyPr wrap="square" rtlCol="0">
            <a:spAutoFit/>
          </a:bodyPr>
          <a:lstStyle/>
          <a:p>
            <a:pPr algn="ctr"/>
            <a:r>
              <a:rPr lang="en-US" sz="1000" dirty="0">
                <a:solidFill>
                  <a:schemeClr val="bg1"/>
                </a:solidFill>
                <a:latin typeface="Baskerville" panose="02020502070401020303" pitchFamily="18" charset="0"/>
                <a:ea typeface="Baskerville" panose="02020502070401020303" pitchFamily="18" charset="0"/>
              </a:rPr>
              <a:t>Copyright © 2024 Standard Publishing, part of the David C Cook family, Colorado Springs, Colorado 80918</a:t>
            </a:r>
          </a:p>
          <a:p>
            <a:pPr algn="ctr"/>
            <a:r>
              <a:rPr lang="en-US" sz="1000" dirty="0">
                <a:solidFill>
                  <a:schemeClr val="bg1"/>
                </a:solidFill>
                <a:latin typeface="Baskerville" panose="02020502070401020303" pitchFamily="18" charset="0"/>
                <a:ea typeface="Baskerville" panose="02020502070401020303" pitchFamily="18" charset="0"/>
              </a:rPr>
              <a:t>All rights reserved. Photo © Getty Images</a:t>
            </a:r>
          </a:p>
        </p:txBody>
      </p:sp>
      <p:sp>
        <p:nvSpPr>
          <p:cNvPr id="3" name="Title 2">
            <a:extLst>
              <a:ext uri="{FF2B5EF4-FFF2-40B4-BE49-F238E27FC236}">
                <a16:creationId xmlns:a16="http://schemas.microsoft.com/office/drawing/2014/main" id="{3E7AFA4F-CB4F-394D-9A7F-D724AAEA838C}"/>
              </a:ext>
            </a:extLst>
          </p:cNvPr>
          <p:cNvSpPr>
            <a:spLocks noGrp="1"/>
          </p:cNvSpPr>
          <p:nvPr>
            <p:ph type="ctrTitle"/>
          </p:nvPr>
        </p:nvSpPr>
        <p:spPr>
          <a:xfrm>
            <a:off x="0" y="1520042"/>
            <a:ext cx="9142975" cy="1448789"/>
          </a:xfrm>
          <a:solidFill>
            <a:schemeClr val="bg2">
              <a:alpha val="75000"/>
            </a:schemeClr>
          </a:solidFill>
        </p:spPr>
        <p:txBody>
          <a:bodyPr anchor="ctr" anchorCtr="0">
            <a:normAutofit/>
          </a:bodyPr>
          <a:lstStyle/>
          <a:p>
            <a:r>
              <a:rPr lang="en-US" b="1" dirty="0">
                <a:latin typeface="Arial" panose="020B0604020202020204" pitchFamily="34" charset="0"/>
                <a:cs typeface="Arial" panose="020B0604020202020204" pitchFamily="34" charset="0"/>
              </a:rPr>
              <a:t>Living Lastly</a:t>
            </a:r>
          </a:p>
        </p:txBody>
      </p:sp>
      <p:sp>
        <p:nvSpPr>
          <p:cNvPr id="4" name="Subtitle 3">
            <a:extLst>
              <a:ext uri="{FF2B5EF4-FFF2-40B4-BE49-F238E27FC236}">
                <a16:creationId xmlns:a16="http://schemas.microsoft.com/office/drawing/2014/main" id="{935C3F4F-FDB4-AE4B-A3D4-4439A53FA9DD}"/>
              </a:ext>
            </a:extLst>
          </p:cNvPr>
          <p:cNvSpPr>
            <a:spLocks noGrp="1"/>
          </p:cNvSpPr>
          <p:nvPr>
            <p:ph type="subTitle" idx="1"/>
          </p:nvPr>
        </p:nvSpPr>
        <p:spPr>
          <a:xfrm>
            <a:off x="7512938" y="2524349"/>
            <a:ext cx="1630037" cy="444482"/>
          </a:xfrm>
          <a:noFill/>
        </p:spPr>
        <p:txBody>
          <a:bodyPr vert="horz" lIns="91440" tIns="45720" rIns="91440" bIns="45720" rtlCol="0" anchor="t">
            <a:normAutofit/>
          </a:bodyPr>
          <a:lstStyle/>
          <a:p>
            <a:pPr algn="l"/>
            <a:r>
              <a:rPr lang="en-US" sz="2100" dirty="0">
                <a:solidFill>
                  <a:schemeClr val="tx1">
                    <a:lumMod val="85000"/>
                    <a:lumOff val="15000"/>
                  </a:schemeClr>
                </a:solidFill>
                <a:latin typeface="Arial" panose="020B0604020202020204" pitchFamily="34" charset="0"/>
                <a:cs typeface="Arial" panose="020B0604020202020204" pitchFamily="34" charset="0"/>
              </a:rPr>
              <a:t>Lesson 12</a:t>
            </a:r>
          </a:p>
        </p:txBody>
      </p:sp>
    </p:spTree>
    <p:extLst>
      <p:ext uri="{BB962C8B-B14F-4D97-AF65-F5344CB8AC3E}">
        <p14:creationId xmlns:p14="http://schemas.microsoft.com/office/powerpoint/2010/main" val="194707250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143" y="0"/>
            <a:ext cx="9141714"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pic>
        <p:nvPicPr>
          <p:cNvPr id="3" name="Picture 2" descr="A camel standing in the desert&#10;&#10;Description automatically generated">
            <a:extLst>
              <a:ext uri="{FF2B5EF4-FFF2-40B4-BE49-F238E27FC236}">
                <a16:creationId xmlns:a16="http://schemas.microsoft.com/office/drawing/2014/main" id="{B60366AD-E19E-AD15-63EF-C355CF444CF8}"/>
              </a:ext>
            </a:extLst>
          </p:cNvPr>
          <p:cNvPicPr>
            <a:picLocks noChangeAspect="1"/>
          </p:cNvPicPr>
          <p:nvPr/>
        </p:nvPicPr>
        <p:blipFill rotWithShape="1">
          <a:blip r:embed="rId3"/>
          <a:srcRect t="18"/>
          <a:stretch/>
        </p:blipFill>
        <p:spPr>
          <a:xfrm>
            <a:off x="20" y="1282"/>
            <a:ext cx="9143980" cy="6856718"/>
          </a:xfrm>
          <a:prstGeom prst="rect">
            <a:avLst/>
          </a:prstGeom>
        </p:spPr>
      </p:pic>
    </p:spTree>
    <p:extLst>
      <p:ext uri="{BB962C8B-B14F-4D97-AF65-F5344CB8AC3E}">
        <p14:creationId xmlns:p14="http://schemas.microsoft.com/office/powerpoint/2010/main" val="36179358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12C3A26F-61B3-6C4E-BA96-49A6880DC6B6}"/>
              </a:ext>
            </a:extLst>
          </p:cNvPr>
          <p:cNvSpPr>
            <a:spLocks noGrp="1"/>
          </p:cNvSpPr>
          <p:nvPr>
            <p:ph idx="1"/>
          </p:nvPr>
        </p:nvSpPr>
        <p:spPr/>
        <p:txBody>
          <a:bodyPr/>
          <a:lstStyle/>
          <a:p>
            <a:pPr marL="0" indent="0">
              <a:buNone/>
            </a:pPr>
            <a:r>
              <a:rPr lang="en-US" sz="3600" dirty="0">
                <a:latin typeface="Arial" panose="020B0604020202020204" pitchFamily="34" charset="0"/>
                <a:cs typeface="Arial" panose="020B0604020202020204" pitchFamily="34" charset="0"/>
              </a:rPr>
              <a:t>What Do You Think?</a:t>
            </a:r>
          </a:p>
          <a:p>
            <a:pPr marL="0" indent="0">
              <a:buNone/>
            </a:pPr>
            <a:r>
              <a:rPr lang="en-US" sz="2600" dirty="0">
                <a:latin typeface="Arial" panose="020B0604020202020204" pitchFamily="34" charset="0"/>
                <a:cs typeface="Arial" panose="020B0604020202020204" pitchFamily="34" charset="0"/>
              </a:rPr>
              <a:t>What steps should believers take to ensure their material wealth does not hinder their following God?</a:t>
            </a:r>
          </a:p>
          <a:p>
            <a:pPr marL="0" indent="0">
              <a:buNone/>
            </a:pPr>
            <a:endParaRPr lang="en-US" dirty="0">
              <a:latin typeface="Arial" panose="020B0604020202020204" pitchFamily="34" charset="0"/>
              <a:cs typeface="Arial" panose="020B0604020202020204" pitchFamily="34" charset="0"/>
            </a:endParaRPr>
          </a:p>
          <a:p>
            <a:pPr marL="0" indent="0">
              <a:buNone/>
            </a:pPr>
            <a:r>
              <a:rPr lang="en-US" sz="3600" dirty="0">
                <a:latin typeface="Arial" panose="020B0604020202020204" pitchFamily="34" charset="0"/>
                <a:cs typeface="Arial" panose="020B0604020202020204" pitchFamily="34" charset="0"/>
              </a:rPr>
              <a:t>Digging Deeper</a:t>
            </a:r>
          </a:p>
          <a:p>
            <a:pPr marL="0" indent="0">
              <a:buNone/>
            </a:pPr>
            <a:r>
              <a:rPr lang="en-US" sz="2600" dirty="0">
                <a:latin typeface="Arial" panose="020B0604020202020204" pitchFamily="34" charset="0"/>
                <a:cs typeface="Arial" panose="020B0604020202020204" pitchFamily="34" charset="0"/>
              </a:rPr>
              <a:t>What practices and behaviors might you undertake that would result in you being “rich toward God” (Luke 12:21)?</a:t>
            </a:r>
          </a:p>
        </p:txBody>
      </p:sp>
    </p:spTree>
    <p:extLst>
      <p:ext uri="{BB962C8B-B14F-4D97-AF65-F5344CB8AC3E}">
        <p14:creationId xmlns:p14="http://schemas.microsoft.com/office/powerpoint/2010/main" val="24855089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3" end="3"/>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12C3A26F-61B3-6C4E-BA96-49A6880DC6B6}"/>
              </a:ext>
            </a:extLst>
          </p:cNvPr>
          <p:cNvSpPr>
            <a:spLocks noGrp="1"/>
          </p:cNvSpPr>
          <p:nvPr>
            <p:ph idx="1"/>
          </p:nvPr>
        </p:nvSpPr>
        <p:spPr/>
        <p:txBody>
          <a:bodyPr/>
          <a:lstStyle/>
          <a:p>
            <a:pPr marL="0" indent="0">
              <a:buNone/>
            </a:pPr>
            <a:r>
              <a:rPr lang="en-US" sz="3600" dirty="0">
                <a:latin typeface="Arial" panose="020B0604020202020204" pitchFamily="34" charset="0"/>
                <a:cs typeface="Arial" panose="020B0604020202020204" pitchFamily="34" charset="0"/>
              </a:rPr>
              <a:t>What Do You Think?</a:t>
            </a:r>
          </a:p>
          <a:p>
            <a:pPr marL="0" indent="0">
              <a:buNone/>
            </a:pPr>
            <a:r>
              <a:rPr lang="en-US" sz="2600" dirty="0">
                <a:latin typeface="Arial" panose="020B0604020202020204" pitchFamily="34" charset="0"/>
                <a:cs typeface="Arial" panose="020B0604020202020204" pitchFamily="34" charset="0"/>
              </a:rPr>
              <a:t>What steps will you take to develop an attitude of humility reflective of God’s kingdom residents?</a:t>
            </a:r>
          </a:p>
          <a:p>
            <a:pPr marL="0" indent="0">
              <a:buNone/>
            </a:pPr>
            <a:endParaRPr lang="en-US" dirty="0">
              <a:latin typeface="Arial" panose="020B0604020202020204" pitchFamily="34" charset="0"/>
              <a:cs typeface="Arial" panose="020B0604020202020204" pitchFamily="34" charset="0"/>
            </a:endParaRPr>
          </a:p>
          <a:p>
            <a:pPr marL="0" indent="0">
              <a:buNone/>
            </a:pPr>
            <a:r>
              <a:rPr lang="en-US" sz="3600" dirty="0">
                <a:latin typeface="Arial" panose="020B0604020202020204" pitchFamily="34" charset="0"/>
                <a:cs typeface="Arial" panose="020B0604020202020204" pitchFamily="34" charset="0"/>
              </a:rPr>
              <a:t>Digging Deeper</a:t>
            </a:r>
          </a:p>
          <a:p>
            <a:pPr marL="0" indent="0">
              <a:buNone/>
            </a:pPr>
            <a:r>
              <a:rPr lang="en-US" sz="2600" dirty="0">
                <a:latin typeface="Arial" panose="020B0604020202020204" pitchFamily="34" charset="0"/>
                <a:cs typeface="Arial" panose="020B0604020202020204" pitchFamily="34" charset="0"/>
              </a:rPr>
              <a:t>Who will be an accountability partner to help you as you make these steps?</a:t>
            </a:r>
          </a:p>
        </p:txBody>
      </p:sp>
    </p:spTree>
    <p:extLst>
      <p:ext uri="{BB962C8B-B14F-4D97-AF65-F5344CB8AC3E}">
        <p14:creationId xmlns:p14="http://schemas.microsoft.com/office/powerpoint/2010/main" val="4486662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3" end="3"/>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3">
            <a:alphaModFix amt="35000"/>
            <a:lum/>
          </a:blip>
          <a:srcRect/>
          <a:stretch>
            <a:fillRect t="-50000" b="-50000"/>
          </a:stretch>
        </a:blip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BC5A951-0C64-AB44-8AC5-1E6893AE0FFA}"/>
              </a:ext>
            </a:extLst>
          </p:cNvPr>
          <p:cNvSpPr>
            <a:spLocks noGrp="1"/>
          </p:cNvSpPr>
          <p:nvPr>
            <p:ph type="title"/>
          </p:nvPr>
        </p:nvSpPr>
        <p:spPr/>
        <p:txBody>
          <a:bodyPr/>
          <a:lstStyle/>
          <a:p>
            <a:pPr algn="ctr"/>
            <a:r>
              <a:rPr lang="en-US" dirty="0">
                <a:latin typeface="Arial" panose="020B0604020202020204" pitchFamily="34" charset="0"/>
                <a:cs typeface="Arial" panose="020B0604020202020204" pitchFamily="34" charset="0"/>
              </a:rPr>
              <a:t>Rethinking the Boxes</a:t>
            </a:r>
          </a:p>
        </p:txBody>
      </p:sp>
      <p:sp>
        <p:nvSpPr>
          <p:cNvPr id="4" name="Content Placeholder 3">
            <a:extLst>
              <a:ext uri="{FF2B5EF4-FFF2-40B4-BE49-F238E27FC236}">
                <a16:creationId xmlns:a16="http://schemas.microsoft.com/office/drawing/2014/main" id="{12C3A26F-61B3-6C4E-BA96-49A6880DC6B6}"/>
              </a:ext>
            </a:extLst>
          </p:cNvPr>
          <p:cNvSpPr>
            <a:spLocks noGrp="1"/>
          </p:cNvSpPr>
          <p:nvPr>
            <p:ph idx="1"/>
          </p:nvPr>
        </p:nvSpPr>
        <p:spPr/>
        <p:txBody>
          <a:bodyPr>
            <a:normAutofit/>
          </a:bodyPr>
          <a:lstStyle/>
          <a:p>
            <a:pPr marL="0" indent="0">
              <a:buNone/>
            </a:pPr>
            <a:r>
              <a:rPr lang="en-US" sz="2600" dirty="0">
                <a:latin typeface="Arial" panose="020B0604020202020204" pitchFamily="34" charset="0"/>
                <a:cs typeface="Arial" panose="020B0604020202020204" pitchFamily="34" charset="0"/>
              </a:rPr>
              <a:t>The episode of the rich young ruler sounds a warning to those who want a Christian faith that will not require a change of lifestyle.</a:t>
            </a:r>
          </a:p>
          <a:p>
            <a:pPr marL="0" indent="0">
              <a:buNone/>
            </a:pPr>
            <a:endParaRPr lang="en-US" sz="2600" dirty="0">
              <a:latin typeface="Arial" panose="020B0604020202020204" pitchFamily="34" charset="0"/>
              <a:cs typeface="Arial" panose="020B0604020202020204" pitchFamily="34" charset="0"/>
            </a:endParaRPr>
          </a:p>
          <a:p>
            <a:pPr marL="0" indent="0">
              <a:buNone/>
            </a:pPr>
            <a:r>
              <a:rPr lang="en-US" sz="2600" dirty="0">
                <a:latin typeface="Arial" panose="020B0604020202020204" pitchFamily="34" charset="0"/>
                <a:cs typeface="Arial" panose="020B0604020202020204" pitchFamily="34" charset="0"/>
              </a:rPr>
              <a:t>Jesus does not command every seeking sinner to sell all and give the money away. He did so with the rich young ruler because Jesus knew what the man valued.</a:t>
            </a:r>
          </a:p>
        </p:txBody>
      </p:sp>
    </p:spTree>
    <p:extLst>
      <p:ext uri="{BB962C8B-B14F-4D97-AF65-F5344CB8AC3E}">
        <p14:creationId xmlns:p14="http://schemas.microsoft.com/office/powerpoint/2010/main" val="18671774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3">
            <a:alphaModFix amt="35000"/>
            <a:lum/>
          </a:blip>
          <a:srcRect/>
          <a:stretch>
            <a:fillRect t="-50000" b="-50000"/>
          </a:stretch>
        </a:blip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BC5A951-0C64-AB44-8AC5-1E6893AE0FFA}"/>
              </a:ext>
            </a:extLst>
          </p:cNvPr>
          <p:cNvSpPr>
            <a:spLocks noGrp="1"/>
          </p:cNvSpPr>
          <p:nvPr>
            <p:ph type="title"/>
          </p:nvPr>
        </p:nvSpPr>
        <p:spPr/>
        <p:txBody>
          <a:bodyPr/>
          <a:lstStyle/>
          <a:p>
            <a:pPr algn="ctr"/>
            <a:r>
              <a:rPr lang="en-US" dirty="0">
                <a:latin typeface="Arial" panose="020B0604020202020204" pitchFamily="34" charset="0"/>
                <a:cs typeface="Arial" panose="020B0604020202020204" pitchFamily="34" charset="0"/>
              </a:rPr>
              <a:t>Rethinking the Boxes</a:t>
            </a:r>
          </a:p>
        </p:txBody>
      </p:sp>
      <p:sp>
        <p:nvSpPr>
          <p:cNvPr id="4" name="Content Placeholder 3">
            <a:extLst>
              <a:ext uri="{FF2B5EF4-FFF2-40B4-BE49-F238E27FC236}">
                <a16:creationId xmlns:a16="http://schemas.microsoft.com/office/drawing/2014/main" id="{12C3A26F-61B3-6C4E-BA96-49A6880DC6B6}"/>
              </a:ext>
            </a:extLst>
          </p:cNvPr>
          <p:cNvSpPr>
            <a:spLocks noGrp="1"/>
          </p:cNvSpPr>
          <p:nvPr>
            <p:ph idx="1"/>
          </p:nvPr>
        </p:nvSpPr>
        <p:spPr/>
        <p:txBody>
          <a:bodyPr>
            <a:normAutofit fontScale="92500"/>
          </a:bodyPr>
          <a:lstStyle/>
          <a:p>
            <a:pPr marL="0" indent="0">
              <a:buNone/>
            </a:pPr>
            <a:r>
              <a:rPr lang="en-US" sz="2600" dirty="0">
                <a:latin typeface="Arial" panose="020B0604020202020204" pitchFamily="34" charset="0"/>
                <a:cs typeface="Arial" panose="020B0604020202020204" pitchFamily="34" charset="0"/>
              </a:rPr>
              <a:t>The young man wanted to have “checked all the boxes” to obtain eternal life. But the man’s problem was that something other than God was on the throne of his heart.</a:t>
            </a:r>
          </a:p>
          <a:p>
            <a:pPr marL="0" indent="0">
              <a:buNone/>
            </a:pPr>
            <a:endParaRPr lang="en-US" sz="2600" dirty="0">
              <a:latin typeface="Arial" panose="020B0604020202020204" pitchFamily="34" charset="0"/>
              <a:cs typeface="Arial" panose="020B0604020202020204" pitchFamily="34" charset="0"/>
            </a:endParaRPr>
          </a:p>
          <a:p>
            <a:pPr marL="0" indent="0">
              <a:buNone/>
            </a:pPr>
            <a:r>
              <a:rPr lang="en-US" sz="2600" dirty="0">
                <a:latin typeface="Arial" panose="020B0604020202020204" pitchFamily="34" charset="0"/>
                <a:cs typeface="Arial" panose="020B0604020202020204" pitchFamily="34" charset="0"/>
              </a:rPr>
              <a:t>“Rich” is a relative term. Solomon’s wealth is legendary. But none of his many servants would match our “servants” of modern appliances. Are we not also rich?</a:t>
            </a:r>
          </a:p>
          <a:p>
            <a:pPr marL="0" indent="0">
              <a:buNone/>
            </a:pPr>
            <a:endParaRPr lang="en-US" sz="2600" dirty="0">
              <a:latin typeface="Arial" panose="020B0604020202020204" pitchFamily="34" charset="0"/>
              <a:cs typeface="Arial" panose="020B0604020202020204" pitchFamily="34" charset="0"/>
            </a:endParaRPr>
          </a:p>
          <a:p>
            <a:pPr marL="0" indent="0">
              <a:buNone/>
            </a:pPr>
            <a:r>
              <a:rPr lang="en-US" sz="2600" dirty="0">
                <a:latin typeface="Arial" panose="020B0604020202020204" pitchFamily="34" charset="0"/>
                <a:cs typeface="Arial" panose="020B0604020202020204" pitchFamily="34" charset="0"/>
              </a:rPr>
              <a:t>When our hands produce wealth, do we remember who gave us those hands to do so in the first place?</a:t>
            </a:r>
          </a:p>
        </p:txBody>
      </p:sp>
    </p:spTree>
    <p:extLst>
      <p:ext uri="{BB962C8B-B14F-4D97-AF65-F5344CB8AC3E}">
        <p14:creationId xmlns:p14="http://schemas.microsoft.com/office/powerpoint/2010/main" val="19200098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3">
            <a:alphaModFix amt="35000"/>
            <a:lum/>
          </a:blip>
          <a:srcRect/>
          <a:stretch>
            <a:fillRect t="-50000" b="-50000"/>
          </a:stretch>
        </a:blip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BC5A951-0C64-AB44-8AC5-1E6893AE0FFA}"/>
              </a:ext>
            </a:extLst>
          </p:cNvPr>
          <p:cNvSpPr>
            <a:spLocks noGrp="1"/>
          </p:cNvSpPr>
          <p:nvPr>
            <p:ph type="title"/>
          </p:nvPr>
        </p:nvSpPr>
        <p:spPr/>
        <p:txBody>
          <a:bodyPr/>
          <a:lstStyle/>
          <a:p>
            <a:pPr algn="ctr"/>
            <a:r>
              <a:rPr lang="en-US" dirty="0">
                <a:latin typeface="Arial" panose="020B0604020202020204" pitchFamily="34" charset="0"/>
                <a:cs typeface="Arial" panose="020B0604020202020204" pitchFamily="34" charset="0"/>
              </a:rPr>
              <a:t>Rethinking the Boxes</a:t>
            </a:r>
          </a:p>
        </p:txBody>
      </p:sp>
      <p:sp>
        <p:nvSpPr>
          <p:cNvPr id="4" name="Content Placeholder 3">
            <a:extLst>
              <a:ext uri="{FF2B5EF4-FFF2-40B4-BE49-F238E27FC236}">
                <a16:creationId xmlns:a16="http://schemas.microsoft.com/office/drawing/2014/main" id="{12C3A26F-61B3-6C4E-BA96-49A6880DC6B6}"/>
              </a:ext>
            </a:extLst>
          </p:cNvPr>
          <p:cNvSpPr>
            <a:spLocks noGrp="1"/>
          </p:cNvSpPr>
          <p:nvPr>
            <p:ph idx="1"/>
          </p:nvPr>
        </p:nvSpPr>
        <p:spPr/>
        <p:txBody>
          <a:bodyPr>
            <a:normAutofit/>
          </a:bodyPr>
          <a:lstStyle/>
          <a:p>
            <a:pPr marL="0" indent="0">
              <a:buNone/>
            </a:pPr>
            <a:r>
              <a:rPr lang="en-US" sz="2600" dirty="0">
                <a:latin typeface="Arial" panose="020B0604020202020204" pitchFamily="34" charset="0"/>
                <a:cs typeface="Arial" panose="020B0604020202020204" pitchFamily="34" charset="0"/>
              </a:rPr>
              <a:t>Paul’s admonition to Timothy still applies:</a:t>
            </a:r>
          </a:p>
          <a:p>
            <a:pPr marL="0" indent="0">
              <a:buNone/>
            </a:pPr>
            <a:endParaRPr lang="en-US" sz="2600" dirty="0">
              <a:latin typeface="Arial" panose="020B0604020202020204" pitchFamily="34" charset="0"/>
              <a:cs typeface="Arial" panose="020B0604020202020204" pitchFamily="34" charset="0"/>
            </a:endParaRPr>
          </a:p>
          <a:p>
            <a:pPr marL="0" indent="0">
              <a:buNone/>
            </a:pPr>
            <a:r>
              <a:rPr lang="en-US" sz="2600" dirty="0">
                <a:latin typeface="Arial" panose="020B0604020202020204" pitchFamily="34" charset="0"/>
                <a:cs typeface="Arial" panose="020B0604020202020204" pitchFamily="34" charset="0"/>
              </a:rPr>
              <a:t>“Charge them that are rich in this world that they be not high-minded, nor trust in uncertain riches, but in the living God, who giveth us richly all things to enjoy” (1 Timothy 6:17).</a:t>
            </a:r>
          </a:p>
        </p:txBody>
      </p:sp>
    </p:spTree>
    <p:extLst>
      <p:ext uri="{BB962C8B-B14F-4D97-AF65-F5344CB8AC3E}">
        <p14:creationId xmlns:p14="http://schemas.microsoft.com/office/powerpoint/2010/main" val="12940103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BC5A951-0C64-AB44-8AC5-1E6893AE0FFA}"/>
              </a:ext>
            </a:extLst>
          </p:cNvPr>
          <p:cNvSpPr>
            <a:spLocks noGrp="1"/>
          </p:cNvSpPr>
          <p:nvPr>
            <p:ph type="title"/>
          </p:nvPr>
        </p:nvSpPr>
        <p:spPr/>
        <p:txBody>
          <a:bodyPr/>
          <a:lstStyle/>
          <a:p>
            <a:pPr algn="ctr"/>
            <a:r>
              <a:rPr lang="en-US" dirty="0">
                <a:latin typeface="Arial" panose="020B0604020202020204" pitchFamily="34" charset="0"/>
                <a:cs typeface="Arial" panose="020B0604020202020204" pitchFamily="34" charset="0"/>
              </a:rPr>
              <a:t>Into Life</a:t>
            </a:r>
          </a:p>
        </p:txBody>
      </p:sp>
      <p:sp>
        <p:nvSpPr>
          <p:cNvPr id="4" name="Content Placeholder 3">
            <a:extLst>
              <a:ext uri="{FF2B5EF4-FFF2-40B4-BE49-F238E27FC236}">
                <a16:creationId xmlns:a16="http://schemas.microsoft.com/office/drawing/2014/main" id="{12C3A26F-61B3-6C4E-BA96-49A6880DC6B6}"/>
              </a:ext>
            </a:extLst>
          </p:cNvPr>
          <p:cNvSpPr>
            <a:spLocks noGrp="1"/>
          </p:cNvSpPr>
          <p:nvPr>
            <p:ph idx="1"/>
          </p:nvPr>
        </p:nvSpPr>
        <p:spPr/>
        <p:txBody>
          <a:bodyPr>
            <a:normAutofit/>
          </a:bodyPr>
          <a:lstStyle/>
          <a:p>
            <a:pPr marL="0" indent="0">
              <a:buNone/>
            </a:pPr>
            <a:r>
              <a:rPr lang="en-US" sz="2600" dirty="0">
                <a:latin typeface="Arial" panose="020B0604020202020204" pitchFamily="34" charset="0"/>
                <a:cs typeface="Arial" panose="020B0604020202020204" pitchFamily="34" charset="0"/>
              </a:rPr>
              <a:t>What are some methods that people today use to try to “get right with God”?</a:t>
            </a:r>
          </a:p>
          <a:p>
            <a:pPr marL="0" indent="0">
              <a:buNone/>
            </a:pPr>
            <a:endParaRPr lang="en-US" sz="2600" dirty="0">
              <a:latin typeface="Arial" panose="020B0604020202020204" pitchFamily="34" charset="0"/>
              <a:cs typeface="Arial" panose="020B0604020202020204" pitchFamily="34" charset="0"/>
            </a:endParaRPr>
          </a:p>
          <a:p>
            <a:pPr marL="0" indent="0">
              <a:buNone/>
            </a:pPr>
            <a:r>
              <a:rPr lang="en-US" sz="2600" dirty="0">
                <a:latin typeface="Arial" panose="020B0604020202020204" pitchFamily="34" charset="0"/>
                <a:cs typeface="Arial" panose="020B0604020202020204" pitchFamily="34" charset="0"/>
              </a:rPr>
              <a:t>Do you detect a common theme among the list?</a:t>
            </a:r>
          </a:p>
          <a:p>
            <a:pPr marL="0" indent="0">
              <a:buNone/>
            </a:pPr>
            <a:endParaRPr lang="en-US" sz="2600" dirty="0">
              <a:latin typeface="Arial" panose="020B0604020202020204" pitchFamily="34" charset="0"/>
              <a:cs typeface="Arial" panose="020B0604020202020204" pitchFamily="34" charset="0"/>
            </a:endParaRPr>
          </a:p>
          <a:p>
            <a:pPr marL="0" indent="0">
              <a:buNone/>
            </a:pPr>
            <a:r>
              <a:rPr lang="en-US" sz="2600" dirty="0">
                <a:latin typeface="Arial" panose="020B0604020202020204" pitchFamily="34" charset="0"/>
                <a:cs typeface="Arial" panose="020B0604020202020204" pitchFamily="34" charset="0"/>
              </a:rPr>
              <a:t>Name some ways to break the compulsion.</a:t>
            </a:r>
          </a:p>
        </p:txBody>
      </p:sp>
    </p:spTree>
    <p:extLst>
      <p:ext uri="{BB962C8B-B14F-4D97-AF65-F5344CB8AC3E}">
        <p14:creationId xmlns:p14="http://schemas.microsoft.com/office/powerpoint/2010/main" val="37434790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12C3A26F-61B3-6C4E-BA96-49A6880DC6B6}"/>
              </a:ext>
            </a:extLst>
          </p:cNvPr>
          <p:cNvSpPr>
            <a:spLocks noGrp="1"/>
          </p:cNvSpPr>
          <p:nvPr>
            <p:ph idx="1"/>
          </p:nvPr>
        </p:nvSpPr>
        <p:spPr/>
        <p:txBody>
          <a:bodyPr/>
          <a:lstStyle/>
          <a:p>
            <a:pPr marL="0" indent="0">
              <a:buNone/>
            </a:pPr>
            <a:r>
              <a:rPr lang="en-US" sz="3600" dirty="0">
                <a:latin typeface="Arial" panose="020B0604020202020204" pitchFamily="34" charset="0"/>
                <a:cs typeface="Arial" panose="020B0604020202020204" pitchFamily="34" charset="0"/>
              </a:rPr>
              <a:t>What Do You Think?</a:t>
            </a:r>
          </a:p>
          <a:p>
            <a:pPr marL="0" indent="0">
              <a:buNone/>
            </a:pPr>
            <a:r>
              <a:rPr lang="en-US" sz="2600" dirty="0">
                <a:latin typeface="Arial" panose="020B0604020202020204" pitchFamily="34" charset="0"/>
                <a:cs typeface="Arial" panose="020B0604020202020204" pitchFamily="34" charset="0"/>
              </a:rPr>
              <a:t>How has this Scripture text changed your considerations on material wealth?</a:t>
            </a:r>
          </a:p>
          <a:p>
            <a:pPr marL="0" indent="0">
              <a:buNone/>
            </a:pPr>
            <a:endParaRPr lang="en-US" dirty="0">
              <a:latin typeface="Arial" panose="020B0604020202020204" pitchFamily="34" charset="0"/>
              <a:cs typeface="Arial" panose="020B0604020202020204" pitchFamily="34" charset="0"/>
            </a:endParaRPr>
          </a:p>
          <a:p>
            <a:pPr marL="0" indent="0">
              <a:buNone/>
            </a:pPr>
            <a:r>
              <a:rPr lang="en-US" sz="3600" dirty="0">
                <a:latin typeface="Arial" panose="020B0604020202020204" pitchFamily="34" charset="0"/>
                <a:cs typeface="Arial" panose="020B0604020202020204" pitchFamily="34" charset="0"/>
              </a:rPr>
              <a:t>Digging Deeper</a:t>
            </a:r>
          </a:p>
          <a:p>
            <a:pPr marL="0" indent="0">
              <a:buNone/>
            </a:pPr>
            <a:r>
              <a:rPr lang="en-US" sz="2600" dirty="0">
                <a:latin typeface="Arial" panose="020B0604020202020204" pitchFamily="34" charset="0"/>
                <a:cs typeface="Arial" panose="020B0604020202020204" pitchFamily="34" charset="0"/>
              </a:rPr>
              <a:t>What will you do in light of this change?</a:t>
            </a:r>
          </a:p>
        </p:txBody>
      </p:sp>
    </p:spTree>
    <p:extLst>
      <p:ext uri="{BB962C8B-B14F-4D97-AF65-F5344CB8AC3E}">
        <p14:creationId xmlns:p14="http://schemas.microsoft.com/office/powerpoint/2010/main" val="28150107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3" end="3"/>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BC5A951-0C64-AB44-8AC5-1E6893AE0FFA}"/>
              </a:ext>
            </a:extLst>
          </p:cNvPr>
          <p:cNvSpPr>
            <a:spLocks noGrp="1"/>
          </p:cNvSpPr>
          <p:nvPr>
            <p:ph type="title"/>
          </p:nvPr>
        </p:nvSpPr>
        <p:spPr>
          <a:xfrm>
            <a:off x="623888" y="938826"/>
            <a:ext cx="7886700" cy="1400613"/>
          </a:xfrm>
        </p:spPr>
        <p:txBody>
          <a:bodyPr>
            <a:normAutofit/>
          </a:bodyPr>
          <a:lstStyle/>
          <a:p>
            <a:pPr algn="ctr"/>
            <a:r>
              <a:rPr lang="en-US" sz="4400" dirty="0">
                <a:latin typeface="Arial" panose="020B0604020202020204" pitchFamily="34" charset="0"/>
                <a:cs typeface="Arial" panose="020B0604020202020204" pitchFamily="34" charset="0"/>
              </a:rPr>
              <a:t>Thought to Remember</a:t>
            </a:r>
          </a:p>
        </p:txBody>
      </p:sp>
      <p:sp>
        <p:nvSpPr>
          <p:cNvPr id="4" name="Content Placeholder 3">
            <a:extLst>
              <a:ext uri="{FF2B5EF4-FFF2-40B4-BE49-F238E27FC236}">
                <a16:creationId xmlns:a16="http://schemas.microsoft.com/office/drawing/2014/main" id="{12C3A26F-61B3-6C4E-BA96-49A6880DC6B6}"/>
              </a:ext>
            </a:extLst>
          </p:cNvPr>
          <p:cNvSpPr>
            <a:spLocks noGrp="1"/>
          </p:cNvSpPr>
          <p:nvPr>
            <p:ph type="body" idx="1"/>
          </p:nvPr>
        </p:nvSpPr>
        <p:spPr>
          <a:xfrm>
            <a:off x="623888" y="2339439"/>
            <a:ext cx="7886700" cy="2811388"/>
          </a:xfrm>
        </p:spPr>
        <p:txBody>
          <a:bodyPr>
            <a:normAutofit/>
          </a:bodyPr>
          <a:lstStyle/>
          <a:p>
            <a:pPr marL="0" indent="0" algn="ctr">
              <a:buNone/>
            </a:pPr>
            <a:r>
              <a:rPr lang="en-US" sz="2800" dirty="0">
                <a:latin typeface="Arial" panose="020B0604020202020204" pitchFamily="34" charset="0"/>
                <a:cs typeface="Arial" panose="020B0604020202020204" pitchFamily="34" charset="0"/>
              </a:rPr>
              <a:t>The life that lasts puts God first.</a:t>
            </a:r>
          </a:p>
        </p:txBody>
      </p:sp>
    </p:spTree>
    <p:extLst>
      <p:ext uri="{BB962C8B-B14F-4D97-AF65-F5344CB8AC3E}">
        <p14:creationId xmlns:p14="http://schemas.microsoft.com/office/powerpoint/2010/main" val="41783291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E7AFA4F-CB4F-394D-9A7F-D724AAEA838C}"/>
              </a:ext>
            </a:extLst>
          </p:cNvPr>
          <p:cNvSpPr>
            <a:spLocks noGrp="1"/>
          </p:cNvSpPr>
          <p:nvPr>
            <p:ph type="ctrTitle"/>
          </p:nvPr>
        </p:nvSpPr>
        <p:spPr>
          <a:xfrm>
            <a:off x="0" y="1520042"/>
            <a:ext cx="9142975" cy="1448789"/>
          </a:xfrm>
          <a:solidFill>
            <a:schemeClr val="accent5">
              <a:lumMod val="60000"/>
              <a:lumOff val="40000"/>
              <a:alpha val="85155"/>
            </a:schemeClr>
          </a:solidFill>
        </p:spPr>
        <p:txBody>
          <a:bodyPr anchor="b" anchorCtr="0">
            <a:normAutofit/>
          </a:bodyPr>
          <a:lstStyle/>
          <a:p>
            <a:pPr algn="r"/>
            <a:r>
              <a:rPr lang="en-US" sz="3300" b="1" dirty="0">
                <a:latin typeface="Arial" panose="020B0604020202020204" pitchFamily="34" charset="0"/>
                <a:cs typeface="Arial" panose="020B0604020202020204" pitchFamily="34" charset="0"/>
              </a:rPr>
              <a:t>Ministering Mightily</a:t>
            </a:r>
          </a:p>
        </p:txBody>
      </p:sp>
      <p:sp>
        <p:nvSpPr>
          <p:cNvPr id="4" name="Subtitle 3">
            <a:extLst>
              <a:ext uri="{FF2B5EF4-FFF2-40B4-BE49-F238E27FC236}">
                <a16:creationId xmlns:a16="http://schemas.microsoft.com/office/drawing/2014/main" id="{935C3F4F-FDB4-AE4B-A3D4-4439A53FA9DD}"/>
              </a:ext>
            </a:extLst>
          </p:cNvPr>
          <p:cNvSpPr>
            <a:spLocks noGrp="1"/>
          </p:cNvSpPr>
          <p:nvPr>
            <p:ph type="subTitle" idx="1"/>
          </p:nvPr>
        </p:nvSpPr>
        <p:spPr>
          <a:xfrm>
            <a:off x="6092042" y="1538700"/>
            <a:ext cx="3050934" cy="444482"/>
          </a:xfrm>
          <a:noFill/>
        </p:spPr>
        <p:txBody>
          <a:bodyPr vert="horz" lIns="91440" tIns="45720" rIns="91440" bIns="45720" rtlCol="0" anchor="t">
            <a:normAutofit/>
          </a:bodyPr>
          <a:lstStyle/>
          <a:p>
            <a:pPr algn="r"/>
            <a:r>
              <a:rPr lang="en-US" sz="1800" dirty="0">
                <a:solidFill>
                  <a:schemeClr val="tx1">
                    <a:lumMod val="85000"/>
                    <a:lumOff val="15000"/>
                  </a:schemeClr>
                </a:solidFill>
                <a:latin typeface="Arial" panose="020B0604020202020204" pitchFamily="34" charset="0"/>
                <a:cs typeface="Arial" panose="020B0604020202020204" pitchFamily="34" charset="0"/>
              </a:rPr>
              <a:t>Next Week’s Lesson</a:t>
            </a:r>
          </a:p>
        </p:txBody>
      </p:sp>
      <p:pic>
        <p:nvPicPr>
          <p:cNvPr id="7" name="Picture 6">
            <a:extLst>
              <a:ext uri="{FF2B5EF4-FFF2-40B4-BE49-F238E27FC236}">
                <a16:creationId xmlns:a16="http://schemas.microsoft.com/office/drawing/2014/main" id="{24732A36-0A1B-9940-8D5F-2E286C9F5B5E}"/>
              </a:ext>
            </a:extLst>
          </p:cNvPr>
          <p:cNvPicPr>
            <a:picLocks noChangeAspect="1"/>
          </p:cNvPicPr>
          <p:nvPr/>
        </p:nvPicPr>
        <p:blipFill>
          <a:blip r:embed="rId3"/>
          <a:stretch>
            <a:fillRect/>
          </a:stretch>
        </p:blipFill>
        <p:spPr>
          <a:xfrm>
            <a:off x="165965" y="6302495"/>
            <a:ext cx="1277860" cy="290540"/>
          </a:xfrm>
          <a:prstGeom prst="rect">
            <a:avLst/>
          </a:prstGeom>
          <a:ln>
            <a:noFill/>
          </a:ln>
        </p:spPr>
      </p:pic>
    </p:spTree>
    <p:extLst>
      <p:ext uri="{BB962C8B-B14F-4D97-AF65-F5344CB8AC3E}">
        <p14:creationId xmlns:p14="http://schemas.microsoft.com/office/powerpoint/2010/main" val="328652376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BC5A951-0C64-AB44-8AC5-1E6893AE0FFA}"/>
              </a:ext>
            </a:extLst>
          </p:cNvPr>
          <p:cNvSpPr>
            <a:spLocks noGrp="1"/>
          </p:cNvSpPr>
          <p:nvPr>
            <p:ph type="title"/>
          </p:nvPr>
        </p:nvSpPr>
        <p:spPr/>
        <p:txBody>
          <a:bodyPr/>
          <a:lstStyle/>
          <a:p>
            <a:pPr algn="ctr"/>
            <a:r>
              <a:rPr lang="en-US" dirty="0">
                <a:latin typeface="Arial" panose="020B0604020202020204" pitchFamily="34" charset="0"/>
                <a:cs typeface="Arial" panose="020B0604020202020204" pitchFamily="34" charset="0"/>
              </a:rPr>
              <a:t>Checking All the Boxes</a:t>
            </a:r>
          </a:p>
        </p:txBody>
      </p:sp>
      <p:sp>
        <p:nvSpPr>
          <p:cNvPr id="4" name="Content Placeholder 3">
            <a:extLst>
              <a:ext uri="{FF2B5EF4-FFF2-40B4-BE49-F238E27FC236}">
                <a16:creationId xmlns:a16="http://schemas.microsoft.com/office/drawing/2014/main" id="{12C3A26F-61B3-6C4E-BA96-49A6880DC6B6}"/>
              </a:ext>
            </a:extLst>
          </p:cNvPr>
          <p:cNvSpPr>
            <a:spLocks noGrp="1"/>
          </p:cNvSpPr>
          <p:nvPr>
            <p:ph idx="1"/>
          </p:nvPr>
        </p:nvSpPr>
        <p:spPr/>
        <p:txBody>
          <a:bodyPr>
            <a:normAutofit/>
          </a:bodyPr>
          <a:lstStyle/>
          <a:p>
            <a:pPr marL="0" indent="0">
              <a:buNone/>
            </a:pPr>
            <a:r>
              <a:rPr lang="en-US" sz="2600" dirty="0">
                <a:latin typeface="Arial" panose="020B0604020202020204" pitchFamily="34" charset="0"/>
                <a:cs typeface="Arial" panose="020B0604020202020204" pitchFamily="34" charset="0"/>
              </a:rPr>
              <a:t>“Checking all the boxes” refers to meeting all the requirements to complete a given procedure.</a:t>
            </a:r>
          </a:p>
          <a:p>
            <a:pPr marL="0" indent="0">
              <a:buNone/>
            </a:pPr>
            <a:endParaRPr lang="en-US" sz="2600" dirty="0">
              <a:latin typeface="Arial" panose="020B0604020202020204" pitchFamily="34" charset="0"/>
              <a:cs typeface="Arial" panose="020B0604020202020204" pitchFamily="34" charset="0"/>
            </a:endParaRPr>
          </a:p>
          <a:p>
            <a:pPr marL="0" indent="0">
              <a:buNone/>
            </a:pPr>
            <a:r>
              <a:rPr lang="en-US" sz="2600" dirty="0">
                <a:latin typeface="Arial" panose="020B0604020202020204" pitchFamily="34" charset="0"/>
                <a:cs typeface="Arial" panose="020B0604020202020204" pitchFamily="34" charset="0"/>
              </a:rPr>
              <a:t>A homebuyer must complete all items on the “must-have” checklist before making an offer to purchase.</a:t>
            </a:r>
          </a:p>
          <a:p>
            <a:pPr marL="0" indent="0">
              <a:buNone/>
            </a:pPr>
            <a:endParaRPr lang="en-US" sz="2600" dirty="0">
              <a:latin typeface="Arial" panose="020B0604020202020204" pitchFamily="34" charset="0"/>
              <a:cs typeface="Arial" panose="020B0604020202020204" pitchFamily="34" charset="0"/>
            </a:endParaRPr>
          </a:p>
          <a:p>
            <a:pPr marL="0" indent="0">
              <a:buNone/>
            </a:pPr>
            <a:r>
              <a:rPr lang="en-US" sz="2600" dirty="0">
                <a:latin typeface="Arial" panose="020B0604020202020204" pitchFamily="34" charset="0"/>
                <a:cs typeface="Arial" panose="020B0604020202020204" pitchFamily="34" charset="0"/>
              </a:rPr>
              <a:t>It serves as a tool to leave nothing to chance when something important must be done. We will see this intent in today’s lesson.</a:t>
            </a:r>
          </a:p>
        </p:txBody>
      </p:sp>
    </p:spTree>
    <p:extLst>
      <p:ext uri="{BB962C8B-B14F-4D97-AF65-F5344CB8AC3E}">
        <p14:creationId xmlns:p14="http://schemas.microsoft.com/office/powerpoint/2010/main" val="13173379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BC5A951-0C64-AB44-8AC5-1E6893AE0FFA}"/>
              </a:ext>
            </a:extLst>
          </p:cNvPr>
          <p:cNvSpPr>
            <a:spLocks noGrp="1"/>
          </p:cNvSpPr>
          <p:nvPr>
            <p:ph type="title"/>
          </p:nvPr>
        </p:nvSpPr>
        <p:spPr/>
        <p:txBody>
          <a:bodyPr/>
          <a:lstStyle/>
          <a:p>
            <a:pPr algn="ctr"/>
            <a:r>
              <a:rPr lang="en-US" dirty="0">
                <a:latin typeface="Arial" panose="020B0604020202020204" pitchFamily="34" charset="0"/>
                <a:cs typeface="Arial" panose="020B0604020202020204" pitchFamily="34" charset="0"/>
              </a:rPr>
              <a:t>Into the Lesson</a:t>
            </a:r>
          </a:p>
        </p:txBody>
      </p:sp>
      <p:sp>
        <p:nvSpPr>
          <p:cNvPr id="4" name="Content Placeholder 3">
            <a:extLst>
              <a:ext uri="{FF2B5EF4-FFF2-40B4-BE49-F238E27FC236}">
                <a16:creationId xmlns:a16="http://schemas.microsoft.com/office/drawing/2014/main" id="{12C3A26F-61B3-6C4E-BA96-49A6880DC6B6}"/>
              </a:ext>
            </a:extLst>
          </p:cNvPr>
          <p:cNvSpPr>
            <a:spLocks noGrp="1"/>
          </p:cNvSpPr>
          <p:nvPr>
            <p:ph idx="1"/>
          </p:nvPr>
        </p:nvSpPr>
        <p:spPr/>
        <p:txBody>
          <a:bodyPr>
            <a:normAutofit/>
          </a:bodyPr>
          <a:lstStyle/>
          <a:p>
            <a:pPr marL="0" indent="0" algn="ctr">
              <a:buNone/>
            </a:pPr>
            <a:endParaRPr lang="en-US" sz="2600" dirty="0">
              <a:latin typeface="Arial" panose="020B0604020202020204" pitchFamily="34" charset="0"/>
              <a:cs typeface="Arial" panose="020B0604020202020204" pitchFamily="34" charset="0"/>
            </a:endParaRPr>
          </a:p>
          <a:p>
            <a:pPr marL="0" indent="0" algn="ctr">
              <a:buNone/>
            </a:pPr>
            <a:r>
              <a:rPr lang="en-US" sz="2600" dirty="0">
                <a:latin typeface="Arial" panose="020B0604020202020204" pitchFamily="34" charset="0"/>
                <a:cs typeface="Arial" panose="020B0604020202020204" pitchFamily="34" charset="0"/>
              </a:rPr>
              <a:t>The first will be last; the last will be first.</a:t>
            </a:r>
          </a:p>
          <a:p>
            <a:pPr marL="0" indent="0" algn="ctr">
              <a:buNone/>
            </a:pPr>
            <a:endParaRPr lang="en-US" sz="2600" dirty="0">
              <a:latin typeface="Arial" panose="020B0604020202020204" pitchFamily="34" charset="0"/>
              <a:cs typeface="Arial" panose="020B0604020202020204" pitchFamily="34" charset="0"/>
            </a:endParaRPr>
          </a:p>
          <a:p>
            <a:pPr marL="0" indent="0">
              <a:buNone/>
            </a:pPr>
            <a:r>
              <a:rPr lang="en-US" sz="2600" dirty="0">
                <a:latin typeface="Arial" panose="020B0604020202020204" pitchFamily="34" charset="0"/>
                <a:cs typeface="Arial" panose="020B0604020202020204" pitchFamily="34" charset="0"/>
              </a:rPr>
              <a:t>Give examples of how the two phrases should apply in secular, nonreligious contexts. Include, as far as possible, information regarding </a:t>
            </a:r>
            <a:r>
              <a:rPr lang="en-US" sz="2600" i="1" dirty="0">
                <a:latin typeface="Arial" panose="020B0604020202020204" pitchFamily="34" charset="0"/>
                <a:cs typeface="Arial" panose="020B0604020202020204" pitchFamily="34" charset="0"/>
              </a:rPr>
              <a:t>who, what, where, when, why, and how.</a:t>
            </a:r>
          </a:p>
        </p:txBody>
      </p:sp>
    </p:spTree>
    <p:extLst>
      <p:ext uri="{BB962C8B-B14F-4D97-AF65-F5344CB8AC3E}">
        <p14:creationId xmlns:p14="http://schemas.microsoft.com/office/powerpoint/2010/main" val="10722185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BC5A951-0C64-AB44-8AC5-1E6893AE0FFA}"/>
              </a:ext>
            </a:extLst>
          </p:cNvPr>
          <p:cNvSpPr>
            <a:spLocks noGrp="1"/>
          </p:cNvSpPr>
          <p:nvPr>
            <p:ph type="title"/>
          </p:nvPr>
        </p:nvSpPr>
        <p:spPr/>
        <p:txBody>
          <a:bodyPr/>
          <a:lstStyle/>
          <a:p>
            <a:pPr algn="ctr"/>
            <a:r>
              <a:rPr lang="en-US" dirty="0">
                <a:latin typeface="Arial" panose="020B0604020202020204" pitchFamily="34" charset="0"/>
                <a:cs typeface="Arial" panose="020B0604020202020204" pitchFamily="34" charset="0"/>
              </a:rPr>
              <a:t>Lesson Context</a:t>
            </a:r>
          </a:p>
        </p:txBody>
      </p:sp>
      <p:sp>
        <p:nvSpPr>
          <p:cNvPr id="4" name="Content Placeholder 3">
            <a:extLst>
              <a:ext uri="{FF2B5EF4-FFF2-40B4-BE49-F238E27FC236}">
                <a16:creationId xmlns:a16="http://schemas.microsoft.com/office/drawing/2014/main" id="{12C3A26F-61B3-6C4E-BA96-49A6880DC6B6}"/>
              </a:ext>
            </a:extLst>
          </p:cNvPr>
          <p:cNvSpPr>
            <a:spLocks noGrp="1"/>
          </p:cNvSpPr>
          <p:nvPr>
            <p:ph idx="1"/>
          </p:nvPr>
        </p:nvSpPr>
        <p:spPr/>
        <p:txBody>
          <a:bodyPr/>
          <a:lstStyle/>
          <a:p>
            <a:pPr marL="0" indent="0">
              <a:buNone/>
            </a:pPr>
            <a:r>
              <a:rPr lang="en-US" sz="2600" dirty="0">
                <a:latin typeface="Arial" panose="020B0604020202020204" pitchFamily="34" charset="0"/>
                <a:cs typeface="Arial" panose="020B0604020202020204" pitchFamily="34" charset="0"/>
              </a:rPr>
              <a:t>The encounter recorded in today’s Scripture occurred only a few weeks before Jesus’ crucifixion and resurrection. The location was on the eastern side of the Jordan River.</a:t>
            </a:r>
          </a:p>
          <a:p>
            <a:pPr marL="0" indent="0">
              <a:buNone/>
            </a:pPr>
            <a:endParaRPr lang="en-US" sz="2600" dirty="0">
              <a:latin typeface="Arial" panose="020B0604020202020204" pitchFamily="34" charset="0"/>
              <a:cs typeface="Arial" panose="020B0604020202020204" pitchFamily="34" charset="0"/>
            </a:endParaRPr>
          </a:p>
          <a:p>
            <a:pPr marL="0" indent="0">
              <a:buNone/>
            </a:pPr>
            <a:r>
              <a:rPr lang="en-US" sz="2600" dirty="0">
                <a:latin typeface="Arial" panose="020B0604020202020204" pitchFamily="34" charset="0"/>
                <a:cs typeface="Arial" panose="020B0604020202020204" pitchFamily="34" charset="0"/>
              </a:rPr>
              <a:t>The first part of the lesson is Jesus’ encounter with a man we refer to as “the rich, young ruler.” The description comes from combining descriptions from the synoptic Gospels.</a:t>
            </a:r>
          </a:p>
        </p:txBody>
      </p:sp>
    </p:spTree>
    <p:extLst>
      <p:ext uri="{BB962C8B-B14F-4D97-AF65-F5344CB8AC3E}">
        <p14:creationId xmlns:p14="http://schemas.microsoft.com/office/powerpoint/2010/main" val="11615862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BC5A951-0C64-AB44-8AC5-1E6893AE0FFA}"/>
              </a:ext>
            </a:extLst>
          </p:cNvPr>
          <p:cNvSpPr>
            <a:spLocks noGrp="1"/>
          </p:cNvSpPr>
          <p:nvPr>
            <p:ph type="title"/>
          </p:nvPr>
        </p:nvSpPr>
        <p:spPr/>
        <p:txBody>
          <a:bodyPr/>
          <a:lstStyle/>
          <a:p>
            <a:pPr algn="ctr"/>
            <a:r>
              <a:rPr lang="en-US" dirty="0">
                <a:latin typeface="Arial" panose="020B0604020202020204" pitchFamily="34" charset="0"/>
                <a:cs typeface="Arial" panose="020B0604020202020204" pitchFamily="34" charset="0"/>
              </a:rPr>
              <a:t>Lesson Context</a:t>
            </a:r>
          </a:p>
        </p:txBody>
      </p:sp>
      <p:sp>
        <p:nvSpPr>
          <p:cNvPr id="4" name="Content Placeholder 3">
            <a:extLst>
              <a:ext uri="{FF2B5EF4-FFF2-40B4-BE49-F238E27FC236}">
                <a16:creationId xmlns:a16="http://schemas.microsoft.com/office/drawing/2014/main" id="{12C3A26F-61B3-6C4E-BA96-49A6880DC6B6}"/>
              </a:ext>
            </a:extLst>
          </p:cNvPr>
          <p:cNvSpPr>
            <a:spLocks noGrp="1"/>
          </p:cNvSpPr>
          <p:nvPr>
            <p:ph idx="1"/>
          </p:nvPr>
        </p:nvSpPr>
        <p:spPr/>
        <p:txBody>
          <a:bodyPr>
            <a:normAutofit lnSpcReduction="10000"/>
          </a:bodyPr>
          <a:lstStyle/>
          <a:p>
            <a:pPr marL="0" indent="0">
              <a:spcAft>
                <a:spcPts val="800"/>
              </a:spcAft>
              <a:buNone/>
            </a:pPr>
            <a:r>
              <a:rPr lang="en-US" sz="2600" dirty="0">
                <a:latin typeface="Arial" panose="020B0604020202020204" pitchFamily="34" charset="0"/>
                <a:cs typeface="Arial" panose="020B0604020202020204" pitchFamily="34" charset="0"/>
              </a:rPr>
              <a:t>By the time we get to Matthew chapter 19, opinions about Jesus had become polarized.</a:t>
            </a:r>
          </a:p>
          <a:p>
            <a:pPr marL="0" indent="0">
              <a:spcAft>
                <a:spcPts val="800"/>
              </a:spcAft>
              <a:buNone/>
            </a:pPr>
            <a:r>
              <a:rPr lang="en-US" sz="2600" dirty="0">
                <a:latin typeface="Arial" panose="020B0604020202020204" pitchFamily="34" charset="0"/>
                <a:cs typeface="Arial" panose="020B0604020202020204" pitchFamily="34" charset="0"/>
              </a:rPr>
              <a:t>Luke 9:51–18:14 records events that happened between the end of Matthew 18 and the beginning of Matthew 19.</a:t>
            </a:r>
          </a:p>
          <a:p>
            <a:pPr marL="0" indent="0">
              <a:spcAft>
                <a:spcPts val="800"/>
              </a:spcAft>
              <a:buNone/>
            </a:pPr>
            <a:r>
              <a:rPr lang="en-US" sz="2600" dirty="0">
                <a:latin typeface="Arial" panose="020B0604020202020204" pitchFamily="34" charset="0"/>
                <a:cs typeface="Arial" panose="020B0604020202020204" pitchFamily="34" charset="0"/>
              </a:rPr>
              <a:t>This time frame featured several tense and pointed encounters with Pharisees and other individuals. They continued as Jesus “departed from Galilee and came into the coasts of Judaea beyond Jordan” (Matthew 19:1).</a:t>
            </a:r>
          </a:p>
          <a:p>
            <a:pPr marL="0" indent="0">
              <a:buNone/>
            </a:pPr>
            <a:r>
              <a:rPr lang="en-US" sz="2600" dirty="0">
                <a:latin typeface="Arial" panose="020B0604020202020204" pitchFamily="34" charset="0"/>
                <a:cs typeface="Arial" panose="020B0604020202020204" pitchFamily="34" charset="0"/>
              </a:rPr>
              <a:t>One such encounter is the subject of today’s text.</a:t>
            </a:r>
          </a:p>
        </p:txBody>
      </p:sp>
    </p:spTree>
    <p:extLst>
      <p:ext uri="{BB962C8B-B14F-4D97-AF65-F5344CB8AC3E}">
        <p14:creationId xmlns:p14="http://schemas.microsoft.com/office/powerpoint/2010/main" val="8220191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BC5A951-0C64-AB44-8AC5-1E6893AE0FFA}"/>
              </a:ext>
            </a:extLst>
          </p:cNvPr>
          <p:cNvSpPr>
            <a:spLocks noGrp="1"/>
          </p:cNvSpPr>
          <p:nvPr>
            <p:ph type="title"/>
          </p:nvPr>
        </p:nvSpPr>
        <p:spPr>
          <a:xfrm>
            <a:off x="623888" y="140680"/>
            <a:ext cx="7886700" cy="1529869"/>
          </a:xfrm>
        </p:spPr>
        <p:txBody>
          <a:bodyPr>
            <a:normAutofit/>
          </a:bodyPr>
          <a:lstStyle/>
          <a:p>
            <a:pPr algn="ctr"/>
            <a:r>
              <a:rPr lang="en-US" sz="4400" dirty="0">
                <a:latin typeface="Arial" panose="020B0604020202020204" pitchFamily="34" charset="0"/>
                <a:cs typeface="Arial" panose="020B0604020202020204" pitchFamily="34" charset="0"/>
              </a:rPr>
              <a:t>I. A Seeker’s Inquiry</a:t>
            </a:r>
            <a:br>
              <a:rPr lang="en-US" sz="4400" dirty="0">
                <a:latin typeface="Arial" panose="020B0604020202020204" pitchFamily="34" charset="0"/>
                <a:cs typeface="Arial" panose="020B0604020202020204" pitchFamily="34" charset="0"/>
              </a:rPr>
            </a:br>
            <a:r>
              <a:rPr lang="en-US" sz="4400" dirty="0">
                <a:latin typeface="Arial" panose="020B0604020202020204" pitchFamily="34" charset="0"/>
                <a:cs typeface="Arial" panose="020B0604020202020204" pitchFamily="34" charset="0"/>
              </a:rPr>
              <a:t>Matthew 19:16-22</a:t>
            </a:r>
          </a:p>
        </p:txBody>
      </p:sp>
      <p:sp>
        <p:nvSpPr>
          <p:cNvPr id="4" name="Content Placeholder 3">
            <a:extLst>
              <a:ext uri="{FF2B5EF4-FFF2-40B4-BE49-F238E27FC236}">
                <a16:creationId xmlns:a16="http://schemas.microsoft.com/office/drawing/2014/main" id="{12C3A26F-61B3-6C4E-BA96-49A6880DC6B6}"/>
              </a:ext>
            </a:extLst>
          </p:cNvPr>
          <p:cNvSpPr>
            <a:spLocks noGrp="1"/>
          </p:cNvSpPr>
          <p:nvPr>
            <p:ph type="body" idx="1"/>
          </p:nvPr>
        </p:nvSpPr>
        <p:spPr>
          <a:xfrm>
            <a:off x="623888" y="2057288"/>
            <a:ext cx="7886700" cy="4660031"/>
          </a:xfrm>
        </p:spPr>
        <p:txBody>
          <a:bodyPr>
            <a:normAutofit/>
          </a:bodyPr>
          <a:lstStyle/>
          <a:p>
            <a:pPr marL="514350" indent="-514350">
              <a:buFont typeface="+mj-lt"/>
              <a:buAutoNum type="alphaUcPeriod"/>
            </a:pPr>
            <a:r>
              <a:rPr lang="en-US" sz="2800" dirty="0">
                <a:latin typeface="Arial" panose="020B0604020202020204" pitchFamily="34" charset="0"/>
                <a:cs typeface="Arial" panose="020B0604020202020204" pitchFamily="34" charset="0"/>
              </a:rPr>
              <a:t>Sincere Question (v. 16)</a:t>
            </a:r>
          </a:p>
          <a:p>
            <a:pPr marL="514350" indent="-514350">
              <a:buFont typeface="+mj-lt"/>
              <a:buAutoNum type="alphaUcPeriod"/>
            </a:pPr>
            <a:endParaRPr lang="en-US" sz="2800" dirty="0">
              <a:latin typeface="Arial" panose="020B0604020202020204" pitchFamily="34" charset="0"/>
              <a:cs typeface="Arial" panose="020B0604020202020204" pitchFamily="34" charset="0"/>
            </a:endParaRPr>
          </a:p>
          <a:p>
            <a:pPr marL="514350" indent="-514350">
              <a:buFont typeface="+mj-lt"/>
              <a:buAutoNum type="alphaUcPeriod"/>
            </a:pPr>
            <a:r>
              <a:rPr lang="en-US" sz="2800" dirty="0">
                <a:latin typeface="Arial" panose="020B0604020202020204" pitchFamily="34" charset="0"/>
                <a:cs typeface="Arial" panose="020B0604020202020204" pitchFamily="34" charset="0"/>
              </a:rPr>
              <a:t>Initial Reply (vv. 17-19)</a:t>
            </a:r>
          </a:p>
          <a:p>
            <a:pPr marL="514350" indent="-514350">
              <a:buFont typeface="+mj-lt"/>
              <a:buAutoNum type="alphaUcPeriod"/>
            </a:pPr>
            <a:endParaRPr lang="en-US" sz="2800" dirty="0">
              <a:latin typeface="Arial" panose="020B0604020202020204" pitchFamily="34" charset="0"/>
              <a:cs typeface="Arial" panose="020B0604020202020204" pitchFamily="34" charset="0"/>
            </a:endParaRPr>
          </a:p>
          <a:p>
            <a:pPr marL="514350" indent="-514350">
              <a:buFont typeface="+mj-lt"/>
              <a:buAutoNum type="alphaUcPeriod"/>
            </a:pPr>
            <a:r>
              <a:rPr lang="en-US" sz="2800" dirty="0">
                <a:latin typeface="Arial" panose="020B0604020202020204" pitchFamily="34" charset="0"/>
                <a:cs typeface="Arial" panose="020B0604020202020204" pitchFamily="34" charset="0"/>
              </a:rPr>
              <a:t>Sincere Claim (v. 20)</a:t>
            </a:r>
          </a:p>
          <a:p>
            <a:pPr marL="514350" indent="-514350">
              <a:buFont typeface="+mj-lt"/>
              <a:buAutoNum type="alphaUcPeriod"/>
            </a:pPr>
            <a:endParaRPr lang="en-US" sz="2800" dirty="0">
              <a:latin typeface="Arial" panose="020B0604020202020204" pitchFamily="34" charset="0"/>
              <a:cs typeface="Arial" panose="020B0604020202020204" pitchFamily="34" charset="0"/>
            </a:endParaRPr>
          </a:p>
          <a:p>
            <a:pPr marL="514350" indent="-514350">
              <a:buFont typeface="+mj-lt"/>
              <a:buAutoNum type="alphaUcPeriod"/>
            </a:pPr>
            <a:r>
              <a:rPr lang="en-US" sz="2800" dirty="0">
                <a:latin typeface="Arial" panose="020B0604020202020204" pitchFamily="34" charset="0"/>
                <a:cs typeface="Arial" panose="020B0604020202020204" pitchFamily="34" charset="0"/>
              </a:rPr>
              <a:t>Further Challenge (v. 21)</a:t>
            </a:r>
          </a:p>
          <a:p>
            <a:pPr marL="514350" indent="-514350">
              <a:buFont typeface="+mj-lt"/>
              <a:buAutoNum type="alphaUcPeriod"/>
            </a:pPr>
            <a:endParaRPr lang="en-US" sz="2800" dirty="0">
              <a:latin typeface="Arial" panose="020B0604020202020204" pitchFamily="34" charset="0"/>
              <a:cs typeface="Arial" panose="020B0604020202020204" pitchFamily="34" charset="0"/>
            </a:endParaRPr>
          </a:p>
          <a:p>
            <a:pPr marL="514350" indent="-514350">
              <a:buFont typeface="+mj-lt"/>
              <a:buAutoNum type="alphaUcPeriod"/>
            </a:pPr>
            <a:r>
              <a:rPr lang="en-US" sz="2800" dirty="0">
                <a:latin typeface="Arial" panose="020B0604020202020204" pitchFamily="34" charset="0"/>
                <a:cs typeface="Arial" panose="020B0604020202020204" pitchFamily="34" charset="0"/>
              </a:rPr>
              <a:t>Sad Reaction (v. 22)</a:t>
            </a:r>
          </a:p>
          <a:p>
            <a:pPr marL="514350" indent="-514350">
              <a:buFont typeface="+mj-lt"/>
              <a:buAutoNum type="alphaUcPeriod"/>
            </a:pPr>
            <a:endParaRPr lang="en-US"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6876182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12C3A26F-61B3-6C4E-BA96-49A6880DC6B6}"/>
              </a:ext>
            </a:extLst>
          </p:cNvPr>
          <p:cNvSpPr>
            <a:spLocks noGrp="1"/>
          </p:cNvSpPr>
          <p:nvPr>
            <p:ph idx="1"/>
          </p:nvPr>
        </p:nvSpPr>
        <p:spPr/>
        <p:txBody>
          <a:bodyPr/>
          <a:lstStyle/>
          <a:p>
            <a:pPr marL="0" indent="0">
              <a:buNone/>
            </a:pPr>
            <a:r>
              <a:rPr lang="en-US" sz="3600" dirty="0">
                <a:latin typeface="Arial" panose="020B0604020202020204" pitchFamily="34" charset="0"/>
                <a:cs typeface="Arial" panose="020B0604020202020204" pitchFamily="34" charset="0"/>
              </a:rPr>
              <a:t>What Do You Think?</a:t>
            </a:r>
          </a:p>
          <a:p>
            <a:pPr marL="0" indent="0">
              <a:buNone/>
            </a:pPr>
            <a:r>
              <a:rPr lang="en-US" sz="2600" dirty="0">
                <a:latin typeface="Arial" panose="020B0604020202020204" pitchFamily="34" charset="0"/>
                <a:cs typeface="Arial" panose="020B0604020202020204" pitchFamily="34" charset="0"/>
              </a:rPr>
              <a:t>How would you respond to someone claiming to have eternal life only because of their acts of goodness?</a:t>
            </a:r>
          </a:p>
          <a:p>
            <a:pPr marL="0" indent="0">
              <a:buNone/>
            </a:pPr>
            <a:endParaRPr lang="en-US" dirty="0">
              <a:latin typeface="Arial" panose="020B0604020202020204" pitchFamily="34" charset="0"/>
              <a:cs typeface="Arial" panose="020B0604020202020204" pitchFamily="34" charset="0"/>
            </a:endParaRPr>
          </a:p>
          <a:p>
            <a:pPr marL="0" indent="0">
              <a:buNone/>
            </a:pPr>
            <a:r>
              <a:rPr lang="en-US" sz="3600" dirty="0">
                <a:latin typeface="Arial" panose="020B0604020202020204" pitchFamily="34" charset="0"/>
                <a:cs typeface="Arial" panose="020B0604020202020204" pitchFamily="34" charset="0"/>
              </a:rPr>
              <a:t>Digging Deeper</a:t>
            </a:r>
          </a:p>
          <a:p>
            <a:pPr marL="0" indent="0">
              <a:buNone/>
            </a:pPr>
            <a:r>
              <a:rPr lang="en-US" sz="2600" dirty="0">
                <a:latin typeface="Arial" panose="020B0604020202020204" pitchFamily="34" charset="0"/>
                <a:cs typeface="Arial" panose="020B0604020202020204" pitchFamily="34" charset="0"/>
              </a:rPr>
              <a:t>What Scripture references come to mind that support your response?</a:t>
            </a:r>
          </a:p>
        </p:txBody>
      </p:sp>
    </p:spTree>
    <p:extLst>
      <p:ext uri="{BB962C8B-B14F-4D97-AF65-F5344CB8AC3E}">
        <p14:creationId xmlns:p14="http://schemas.microsoft.com/office/powerpoint/2010/main" val="5010951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3" end="3"/>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12C3A26F-61B3-6C4E-BA96-49A6880DC6B6}"/>
              </a:ext>
            </a:extLst>
          </p:cNvPr>
          <p:cNvSpPr>
            <a:spLocks noGrp="1"/>
          </p:cNvSpPr>
          <p:nvPr>
            <p:ph idx="1"/>
          </p:nvPr>
        </p:nvSpPr>
        <p:spPr/>
        <p:txBody>
          <a:bodyPr/>
          <a:lstStyle/>
          <a:p>
            <a:pPr marL="0" indent="0">
              <a:buNone/>
            </a:pPr>
            <a:r>
              <a:rPr lang="en-US" sz="3600" dirty="0">
                <a:latin typeface="Arial" panose="020B0604020202020204" pitchFamily="34" charset="0"/>
                <a:cs typeface="Arial" panose="020B0604020202020204" pitchFamily="34" charset="0"/>
              </a:rPr>
              <a:t>What Do You Think?</a:t>
            </a:r>
          </a:p>
          <a:p>
            <a:pPr marL="0" indent="0">
              <a:buNone/>
            </a:pPr>
            <a:r>
              <a:rPr lang="en-US" sz="2600" dirty="0">
                <a:latin typeface="Arial" panose="020B0604020202020204" pitchFamily="34" charset="0"/>
                <a:cs typeface="Arial" panose="020B0604020202020204" pitchFamily="34" charset="0"/>
              </a:rPr>
              <a:t>What attitudes prevent believers from being perfect, like our Heavenly Father is perfect (Matthew 5:48)?</a:t>
            </a:r>
          </a:p>
          <a:p>
            <a:pPr marL="0" indent="0">
              <a:buNone/>
            </a:pPr>
            <a:endParaRPr lang="en-US" dirty="0">
              <a:latin typeface="Arial" panose="020B0604020202020204" pitchFamily="34" charset="0"/>
              <a:cs typeface="Arial" panose="020B0604020202020204" pitchFamily="34" charset="0"/>
            </a:endParaRPr>
          </a:p>
          <a:p>
            <a:pPr marL="0" indent="0">
              <a:buNone/>
            </a:pPr>
            <a:r>
              <a:rPr lang="en-US" sz="3600" dirty="0">
                <a:latin typeface="Arial" panose="020B0604020202020204" pitchFamily="34" charset="0"/>
                <a:cs typeface="Arial" panose="020B0604020202020204" pitchFamily="34" charset="0"/>
              </a:rPr>
              <a:t>Digging Deeper</a:t>
            </a:r>
          </a:p>
          <a:p>
            <a:pPr marL="0" indent="0">
              <a:buNone/>
            </a:pPr>
            <a:r>
              <a:rPr lang="en-US" sz="2600" dirty="0">
                <a:latin typeface="Arial" panose="020B0604020202020204" pitchFamily="34" charset="0"/>
                <a:cs typeface="Arial" panose="020B0604020202020204" pitchFamily="34" charset="0"/>
              </a:rPr>
              <a:t>What “go, sell, and give” type of steps might be necessary to help a believer avoid these attitudes?</a:t>
            </a:r>
          </a:p>
        </p:txBody>
      </p:sp>
    </p:spTree>
    <p:extLst>
      <p:ext uri="{BB962C8B-B14F-4D97-AF65-F5344CB8AC3E}">
        <p14:creationId xmlns:p14="http://schemas.microsoft.com/office/powerpoint/2010/main" val="19568507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3" end="3"/>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BC5A951-0C64-AB44-8AC5-1E6893AE0FFA}"/>
              </a:ext>
            </a:extLst>
          </p:cNvPr>
          <p:cNvSpPr>
            <a:spLocks noGrp="1"/>
          </p:cNvSpPr>
          <p:nvPr>
            <p:ph type="title"/>
          </p:nvPr>
        </p:nvSpPr>
        <p:spPr>
          <a:xfrm>
            <a:off x="623888" y="1322999"/>
            <a:ext cx="7886700" cy="2106001"/>
          </a:xfrm>
        </p:spPr>
        <p:txBody>
          <a:bodyPr>
            <a:normAutofit/>
          </a:bodyPr>
          <a:lstStyle/>
          <a:p>
            <a:pPr algn="ctr"/>
            <a:r>
              <a:rPr lang="en-US" sz="4400" dirty="0">
                <a:latin typeface="Arial" panose="020B0604020202020204" pitchFamily="34" charset="0"/>
                <a:cs typeface="Arial" panose="020B0604020202020204" pitchFamily="34" charset="0"/>
              </a:rPr>
              <a:t>II. The Savior’s Instruction</a:t>
            </a:r>
            <a:br>
              <a:rPr lang="en-US" sz="4400" dirty="0">
                <a:latin typeface="Arial" panose="020B0604020202020204" pitchFamily="34" charset="0"/>
                <a:cs typeface="Arial" panose="020B0604020202020204" pitchFamily="34" charset="0"/>
              </a:rPr>
            </a:br>
            <a:r>
              <a:rPr lang="en-US" sz="4400" dirty="0">
                <a:latin typeface="Arial" panose="020B0604020202020204" pitchFamily="34" charset="0"/>
                <a:cs typeface="Arial" panose="020B0604020202020204" pitchFamily="34" charset="0"/>
              </a:rPr>
              <a:t>Matthew 19:23-30</a:t>
            </a:r>
          </a:p>
        </p:txBody>
      </p:sp>
      <p:sp>
        <p:nvSpPr>
          <p:cNvPr id="4" name="Content Placeholder 3">
            <a:extLst>
              <a:ext uri="{FF2B5EF4-FFF2-40B4-BE49-F238E27FC236}">
                <a16:creationId xmlns:a16="http://schemas.microsoft.com/office/drawing/2014/main" id="{12C3A26F-61B3-6C4E-BA96-49A6880DC6B6}"/>
              </a:ext>
            </a:extLst>
          </p:cNvPr>
          <p:cNvSpPr>
            <a:spLocks noGrp="1"/>
          </p:cNvSpPr>
          <p:nvPr>
            <p:ph type="body" idx="1"/>
          </p:nvPr>
        </p:nvSpPr>
        <p:spPr>
          <a:xfrm>
            <a:off x="623888" y="3815740"/>
            <a:ext cx="7886700" cy="3042260"/>
          </a:xfrm>
        </p:spPr>
        <p:txBody>
          <a:bodyPr>
            <a:normAutofit/>
          </a:bodyPr>
          <a:lstStyle/>
          <a:p>
            <a:pPr marL="514350" indent="-514350">
              <a:buFont typeface="+mj-lt"/>
              <a:buAutoNum type="alphaUcPeriod"/>
            </a:pPr>
            <a:r>
              <a:rPr lang="en-US" sz="2800" dirty="0">
                <a:latin typeface="Arial" panose="020B0604020202020204" pitchFamily="34" charset="0"/>
                <a:cs typeface="Arial" panose="020B0604020202020204" pitchFamily="34" charset="0"/>
              </a:rPr>
              <a:t>Stunning Declaration (vv. 23-24)</a:t>
            </a:r>
          </a:p>
          <a:p>
            <a:pPr marL="514350" indent="-514350">
              <a:buFont typeface="+mj-lt"/>
              <a:buAutoNum type="alphaUcPeriod"/>
            </a:pPr>
            <a:endParaRPr lang="en-US" sz="2800" dirty="0">
              <a:latin typeface="Arial" panose="020B0604020202020204" pitchFamily="34" charset="0"/>
              <a:cs typeface="Arial" panose="020B0604020202020204" pitchFamily="34" charset="0"/>
            </a:endParaRPr>
          </a:p>
          <a:p>
            <a:pPr marL="514350" indent="-514350">
              <a:buFont typeface="+mj-lt"/>
              <a:buAutoNum type="alphaUcPeriod"/>
            </a:pPr>
            <a:r>
              <a:rPr lang="en-US" sz="2800" dirty="0">
                <a:latin typeface="Arial" panose="020B0604020202020204" pitchFamily="34" charset="0"/>
                <a:cs typeface="Arial" panose="020B0604020202020204" pitchFamily="34" charset="0"/>
              </a:rPr>
              <a:t>Surprised Reaction (vv. 25-27)</a:t>
            </a:r>
          </a:p>
          <a:p>
            <a:pPr marL="514350" indent="-514350">
              <a:buFont typeface="+mj-lt"/>
              <a:buAutoNum type="alphaUcPeriod"/>
            </a:pPr>
            <a:endParaRPr lang="en-US" sz="2800" dirty="0">
              <a:latin typeface="Arial" panose="020B0604020202020204" pitchFamily="34" charset="0"/>
              <a:cs typeface="Arial" panose="020B0604020202020204" pitchFamily="34" charset="0"/>
            </a:endParaRPr>
          </a:p>
          <a:p>
            <a:pPr marL="514350" indent="-514350">
              <a:buFont typeface="+mj-lt"/>
              <a:buAutoNum type="alphaUcPeriod"/>
            </a:pPr>
            <a:r>
              <a:rPr lang="en-US" sz="2800" dirty="0">
                <a:latin typeface="Arial" panose="020B0604020202020204" pitchFamily="34" charset="0"/>
                <a:cs typeface="Arial" panose="020B0604020202020204" pitchFamily="34" charset="0"/>
              </a:rPr>
              <a:t>Solemn Promise (vv. 28-30)</a:t>
            </a:r>
          </a:p>
          <a:p>
            <a:pPr marL="514350" indent="-514350">
              <a:buFont typeface="+mj-lt"/>
              <a:buAutoNum type="alphaUcPeriod"/>
            </a:pPr>
            <a:endParaRPr lang="en-US"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9689205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Main Bar Notext" id="{B625E736-23BE-E54E-90B8-9487971BA0C1}" vid="{98D5F47E-C104-BD44-8A90-B85A0ED9B4BB}"/>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18271</TotalTime>
  <Words>1318</Words>
  <Application>Microsoft Macintosh PowerPoint</Application>
  <PresentationFormat>On-screen Show (4:3)</PresentationFormat>
  <Paragraphs>120</Paragraphs>
  <Slides>19</Slides>
  <Notes>19</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19</vt:i4>
      </vt:variant>
    </vt:vector>
  </HeadingPairs>
  <TitlesOfParts>
    <vt:vector size="24" baseType="lpstr">
      <vt:lpstr>Arial</vt:lpstr>
      <vt:lpstr>Baskerville</vt:lpstr>
      <vt:lpstr>Calibri</vt:lpstr>
      <vt:lpstr>Calibri Light</vt:lpstr>
      <vt:lpstr>Office Theme</vt:lpstr>
      <vt:lpstr>Living Lastly</vt:lpstr>
      <vt:lpstr>Checking All the Boxes</vt:lpstr>
      <vt:lpstr>Into the Lesson</vt:lpstr>
      <vt:lpstr>Lesson Context</vt:lpstr>
      <vt:lpstr>Lesson Context</vt:lpstr>
      <vt:lpstr>I. A Seeker’s Inquiry Matthew 19:16-22</vt:lpstr>
      <vt:lpstr>PowerPoint Presentation</vt:lpstr>
      <vt:lpstr>PowerPoint Presentation</vt:lpstr>
      <vt:lpstr>II. The Savior’s Instruction Matthew 19:23-30</vt:lpstr>
      <vt:lpstr>PowerPoint Presentation</vt:lpstr>
      <vt:lpstr>PowerPoint Presentation</vt:lpstr>
      <vt:lpstr>PowerPoint Presentation</vt:lpstr>
      <vt:lpstr>Rethinking the Boxes</vt:lpstr>
      <vt:lpstr>Rethinking the Boxes</vt:lpstr>
      <vt:lpstr>Rethinking the Boxes</vt:lpstr>
      <vt:lpstr>Into Life</vt:lpstr>
      <vt:lpstr>PowerPoint Presentation</vt:lpstr>
      <vt:lpstr>Thought to Remember</vt:lpstr>
      <vt:lpstr>Ministering Mightily</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Jon Middel</dc:creator>
  <cp:lastModifiedBy>Taylor Stamps</cp:lastModifiedBy>
  <cp:revision>157</cp:revision>
  <dcterms:created xsi:type="dcterms:W3CDTF">2019-04-02T15:17:05Z</dcterms:created>
  <dcterms:modified xsi:type="dcterms:W3CDTF">2024-01-09T17:53:18Z</dcterms:modified>
</cp:coreProperties>
</file>