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handoutMasterIdLst>
    <p:handoutMasterId r:id="rId29"/>
  </p:handoutMasterIdLst>
  <p:sldIdLst>
    <p:sldId id="322" r:id="rId5"/>
    <p:sldId id="272" r:id="rId6"/>
    <p:sldId id="327" r:id="rId7"/>
    <p:sldId id="281" r:id="rId8"/>
    <p:sldId id="273" r:id="rId9"/>
    <p:sldId id="308" r:id="rId10"/>
    <p:sldId id="328" r:id="rId11"/>
    <p:sldId id="344" r:id="rId12"/>
    <p:sldId id="345" r:id="rId13"/>
    <p:sldId id="337" r:id="rId14"/>
    <p:sldId id="343" r:id="rId15"/>
    <p:sldId id="338" r:id="rId16"/>
    <p:sldId id="283" r:id="rId17"/>
    <p:sldId id="347" r:id="rId18"/>
    <p:sldId id="289" r:id="rId19"/>
    <p:sldId id="348" r:id="rId20"/>
    <p:sldId id="334" r:id="rId21"/>
    <p:sldId id="287" r:id="rId22"/>
    <p:sldId id="350" r:id="rId23"/>
    <p:sldId id="342" r:id="rId24"/>
    <p:sldId id="294" r:id="rId25"/>
    <p:sldId id="349" r:id="rId26"/>
    <p:sldId id="29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8BF"/>
    <a:srgbClr val="5869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41948B-48CB-4FFE-849F-D07830856EAF}" v="11" dt="2024-11-23T23:55:57.647"/>
  </p1510:revLst>
</p1510:revInfo>
</file>

<file path=ppt/tableStyles.xml><?xml version="1.0" encoding="utf-8"?>
<a:tblStyleLst xmlns:a="http://schemas.openxmlformats.org/drawingml/2006/main" def="{0E3FDE45-AF77-4B5C-9715-49D594BDF05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5354" autoAdjust="0"/>
  </p:normalViewPr>
  <p:slideViewPr>
    <p:cSldViewPr snapToGrid="0">
      <p:cViewPr varScale="1">
        <p:scale>
          <a:sx n="62" d="100"/>
          <a:sy n="62" d="100"/>
        </p:scale>
        <p:origin x="787" y="91"/>
      </p:cViewPr>
      <p:guideLst/>
    </p:cSldViewPr>
  </p:slideViewPr>
  <p:outlineViewPr>
    <p:cViewPr>
      <p:scale>
        <a:sx n="33" d="100"/>
        <a:sy n="33" d="100"/>
      </p:scale>
      <p:origin x="0" y="-7776"/>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941948B-48CB-4FFE-849F-D07830856EAF}"/>
    <pc:docChg chg="undo custSel addSld delSld modSld sldOrd">
      <pc:chgData name="Stanford Bowman" userId="6ede3e4e1afbea80" providerId="LiveId" clId="{7941948B-48CB-4FFE-849F-D07830856EAF}" dt="2024-11-24T00:01:01.010" v="274" actId="313"/>
      <pc:docMkLst>
        <pc:docMk/>
      </pc:docMkLst>
      <pc:sldChg chg="modNotes">
        <pc:chgData name="Stanford Bowman" userId="6ede3e4e1afbea80" providerId="LiveId" clId="{7941948B-48CB-4FFE-849F-D07830856EAF}" dt="2024-11-23T19:58:54.341" v="8" actId="27636"/>
        <pc:sldMkLst>
          <pc:docMk/>
          <pc:sldMk cId="1931770098" sldId="273"/>
        </pc:sldMkLst>
      </pc:sldChg>
      <pc:sldChg chg="addSp modSp modNotes modNotesTx">
        <pc:chgData name="Stanford Bowman" userId="6ede3e4e1afbea80" providerId="LiveId" clId="{7941948B-48CB-4FFE-849F-D07830856EAF}" dt="2024-11-23T23:51:44.334" v="211" actId="27636"/>
        <pc:sldMkLst>
          <pc:docMk/>
          <pc:sldMk cId="3511111692" sldId="281"/>
        </pc:sldMkLst>
        <pc:graphicFrameChg chg="add mod">
          <ac:chgData name="Stanford Bowman" userId="6ede3e4e1afbea80" providerId="LiveId" clId="{7941948B-48CB-4FFE-849F-D07830856EAF}" dt="2024-11-23T20:44:39.058" v="75"/>
          <ac:graphicFrameMkLst>
            <pc:docMk/>
            <pc:sldMk cId="3511111692" sldId="281"/>
            <ac:graphicFrameMk id="2" creationId="{01C12328-A1D8-8695-4A3D-1CDA6DF26A0B}"/>
          </ac:graphicFrameMkLst>
        </pc:graphicFrameChg>
      </pc:sldChg>
      <pc:sldChg chg="modSp mod modNotes modNotesTx">
        <pc:chgData name="Stanford Bowman" userId="6ede3e4e1afbea80" providerId="LiveId" clId="{7941948B-48CB-4FFE-849F-D07830856EAF}" dt="2024-11-24T00:00:59.465" v="273" actId="313"/>
        <pc:sldMkLst>
          <pc:docMk/>
          <pc:sldMk cId="2505661476" sldId="283"/>
        </pc:sldMkLst>
        <pc:spChg chg="mod">
          <ac:chgData name="Stanford Bowman" userId="6ede3e4e1afbea80" providerId="LiveId" clId="{7941948B-48CB-4FFE-849F-D07830856EAF}" dt="2024-11-23T22:40:30.763" v="201" actId="14100"/>
          <ac:spMkLst>
            <pc:docMk/>
            <pc:sldMk cId="2505661476" sldId="283"/>
            <ac:spMk id="11" creationId="{D10CD26A-2EEA-4C38-B67A-33D85EED0D38}"/>
          </ac:spMkLst>
        </pc:spChg>
        <pc:spChg chg="mod">
          <ac:chgData name="Stanford Bowman" userId="6ede3e4e1afbea80" providerId="LiveId" clId="{7941948B-48CB-4FFE-849F-D07830856EAF}" dt="2024-11-23T23:52:14.255" v="220" actId="20577"/>
          <ac:spMkLst>
            <pc:docMk/>
            <pc:sldMk cId="2505661476" sldId="283"/>
            <ac:spMk id="17" creationId="{29897C0E-628D-43DD-9071-DEC95FDE8840}"/>
          </ac:spMkLst>
        </pc:spChg>
        <pc:spChg chg="mod">
          <ac:chgData name="Stanford Bowman" userId="6ede3e4e1afbea80" providerId="LiveId" clId="{7941948B-48CB-4FFE-849F-D07830856EAF}" dt="2024-11-23T22:40:24.255" v="199" actId="14100"/>
          <ac:spMkLst>
            <pc:docMk/>
            <pc:sldMk cId="2505661476" sldId="283"/>
            <ac:spMk id="21" creationId="{06ACF194-E50A-41FF-92A0-A6F106573224}"/>
          </ac:spMkLst>
        </pc:spChg>
        <pc:spChg chg="mod">
          <ac:chgData name="Stanford Bowman" userId="6ede3e4e1afbea80" providerId="LiveId" clId="{7941948B-48CB-4FFE-849F-D07830856EAF}" dt="2024-11-24T00:00:59.465" v="273" actId="313"/>
          <ac:spMkLst>
            <pc:docMk/>
            <pc:sldMk cId="2505661476" sldId="283"/>
            <ac:spMk id="27" creationId="{C9A66D22-6D90-4913-9491-1E3F8B7A10A7}"/>
          </ac:spMkLst>
        </pc:spChg>
        <pc:picChg chg="mod">
          <ac:chgData name="Stanford Bowman" userId="6ede3e4e1afbea80" providerId="LiveId" clId="{7941948B-48CB-4FFE-849F-D07830856EAF}" dt="2024-11-23T22:40:26.861" v="200" actId="1076"/>
          <ac:picMkLst>
            <pc:docMk/>
            <pc:sldMk cId="2505661476" sldId="283"/>
            <ac:picMk id="6" creationId="{9A78DD3D-ADBD-2F01-884D-31F0324EFE29}"/>
          </ac:picMkLst>
        </pc:picChg>
        <pc:cxnChg chg="mod">
          <ac:chgData name="Stanford Bowman" userId="6ede3e4e1afbea80" providerId="LiveId" clId="{7941948B-48CB-4FFE-849F-D07830856EAF}" dt="2024-11-23T22:39:53.873" v="195" actId="692"/>
          <ac:cxnSpMkLst>
            <pc:docMk/>
            <pc:sldMk cId="2505661476" sldId="283"/>
            <ac:cxnSpMk id="26" creationId="{E7A1E14F-6337-4CAE-94F1-786A0D24C84E}"/>
          </ac:cxnSpMkLst>
        </pc:cxnChg>
      </pc:sldChg>
      <pc:sldChg chg="modSp mod modNotes modNotesTx">
        <pc:chgData name="Stanford Bowman" userId="6ede3e4e1afbea80" providerId="LiveId" clId="{7941948B-48CB-4FFE-849F-D07830856EAF}" dt="2024-11-23T23:51:44.537" v="216" actId="27636"/>
        <pc:sldMkLst>
          <pc:docMk/>
          <pc:sldMk cId="408365418" sldId="287"/>
        </pc:sldMkLst>
        <pc:spChg chg="mod">
          <ac:chgData name="Stanford Bowman" userId="6ede3e4e1afbea80" providerId="LiveId" clId="{7941948B-48CB-4FFE-849F-D07830856EAF}" dt="2024-11-23T22:37:30.077" v="178" actId="207"/>
          <ac:spMkLst>
            <pc:docMk/>
            <pc:sldMk cId="408365418" sldId="287"/>
            <ac:spMk id="14" creationId="{FC29ED3B-9312-47B7-9399-A0BD78C4D27D}"/>
          </ac:spMkLst>
        </pc:spChg>
      </pc:sldChg>
      <pc:sldChg chg="addSp delSp modSp mod modNotes modNotesTx">
        <pc:chgData name="Stanford Bowman" userId="6ede3e4e1afbea80" providerId="LiveId" clId="{7941948B-48CB-4FFE-849F-D07830856EAF}" dt="2024-11-23T23:51:44.490" v="215" actId="27636"/>
        <pc:sldMkLst>
          <pc:docMk/>
          <pc:sldMk cId="2028828048" sldId="289"/>
        </pc:sldMkLst>
        <pc:spChg chg="add mod">
          <ac:chgData name="Stanford Bowman" userId="6ede3e4e1afbea80" providerId="LiveId" clId="{7941948B-48CB-4FFE-849F-D07830856EAF}" dt="2024-11-23T22:38:13.098" v="192"/>
          <ac:spMkLst>
            <pc:docMk/>
            <pc:sldMk cId="2028828048" sldId="289"/>
            <ac:spMk id="4" creationId="{ED9969E3-F856-8310-54B7-3359A20C5669}"/>
          </ac:spMkLst>
        </pc:spChg>
        <pc:spChg chg="add mod">
          <ac:chgData name="Stanford Bowman" userId="6ede3e4e1afbea80" providerId="LiveId" clId="{7941948B-48CB-4FFE-849F-D07830856EAF}" dt="2024-11-23T22:38:13.098" v="192"/>
          <ac:spMkLst>
            <pc:docMk/>
            <pc:sldMk cId="2028828048" sldId="289"/>
            <ac:spMk id="7" creationId="{71B38C20-2904-8DBD-EE89-2DE6CE30BBDD}"/>
          </ac:spMkLst>
        </pc:spChg>
        <pc:spChg chg="del">
          <ac:chgData name="Stanford Bowman" userId="6ede3e4e1afbea80" providerId="LiveId" clId="{7941948B-48CB-4FFE-849F-D07830856EAF}" dt="2024-11-23T22:38:12.608" v="191" actId="478"/>
          <ac:spMkLst>
            <pc:docMk/>
            <pc:sldMk cId="2028828048" sldId="289"/>
            <ac:spMk id="11" creationId="{D10CD26A-2EEA-4C38-B67A-33D85EED0D38}"/>
          </ac:spMkLst>
        </pc:spChg>
        <pc:spChg chg="del">
          <ac:chgData name="Stanford Bowman" userId="6ede3e4e1afbea80" providerId="LiveId" clId="{7941948B-48CB-4FFE-849F-D07830856EAF}" dt="2024-11-23T22:38:12.608" v="191" actId="478"/>
          <ac:spMkLst>
            <pc:docMk/>
            <pc:sldMk cId="2028828048" sldId="289"/>
            <ac:spMk id="13" creationId="{8E55FFA8-B4BF-449D-A0AE-3D76960DE54B}"/>
          </ac:spMkLst>
        </pc:spChg>
      </pc:sldChg>
      <pc:sldChg chg="modSp mod">
        <pc:chgData name="Stanford Bowman" userId="6ede3e4e1afbea80" providerId="LiveId" clId="{7941948B-48CB-4FFE-849F-D07830856EAF}" dt="2024-11-23T23:48:26.902" v="205" actId="166"/>
        <pc:sldMkLst>
          <pc:docMk/>
          <pc:sldMk cId="951400606" sldId="293"/>
        </pc:sldMkLst>
        <pc:spChg chg="ord">
          <ac:chgData name="Stanford Bowman" userId="6ede3e4e1afbea80" providerId="LiveId" clId="{7941948B-48CB-4FFE-849F-D07830856EAF}" dt="2024-11-23T23:48:26.902" v="205" actId="166"/>
          <ac:spMkLst>
            <pc:docMk/>
            <pc:sldMk cId="951400606" sldId="293"/>
            <ac:spMk id="38" creationId="{2F0C3B1D-4E36-4CAE-B07B-1FDF6D437C74}"/>
          </ac:spMkLst>
        </pc:spChg>
        <pc:picChg chg="mod">
          <ac:chgData name="Stanford Bowman" userId="6ede3e4e1afbea80" providerId="LiveId" clId="{7941948B-48CB-4FFE-849F-D07830856EAF}" dt="2024-11-23T23:48:15.408" v="204" actId="1076"/>
          <ac:picMkLst>
            <pc:docMk/>
            <pc:sldMk cId="951400606" sldId="293"/>
            <ac:picMk id="6" creationId="{DBEEDFA5-35F3-EB90-FBA9-66AC1BA13B1E}"/>
          </ac:picMkLst>
        </pc:picChg>
      </pc:sldChg>
      <pc:sldChg chg="modSp mod modNotes">
        <pc:chgData name="Stanford Bowman" userId="6ede3e4e1afbea80" providerId="LiveId" clId="{7941948B-48CB-4FFE-849F-D07830856EAF}" dt="2024-11-23T22:36:49.974" v="164" actId="14100"/>
        <pc:sldMkLst>
          <pc:docMk/>
          <pc:sldMk cId="2995943321" sldId="294"/>
        </pc:sldMkLst>
        <pc:spChg chg="mod">
          <ac:chgData name="Stanford Bowman" userId="6ede3e4e1afbea80" providerId="LiveId" clId="{7941948B-48CB-4FFE-849F-D07830856EAF}" dt="2024-11-23T22:36:49.974" v="164" actId="14100"/>
          <ac:spMkLst>
            <pc:docMk/>
            <pc:sldMk cId="2995943321" sldId="294"/>
            <ac:spMk id="4" creationId="{4ACEA3EF-D754-EA66-9E5E-947FD6D090B7}"/>
          </ac:spMkLst>
        </pc:spChg>
        <pc:spChg chg="mod">
          <ac:chgData name="Stanford Bowman" userId="6ede3e4e1afbea80" providerId="LiveId" clId="{7941948B-48CB-4FFE-849F-D07830856EAF}" dt="2024-11-23T22:36:20.097" v="157" actId="207"/>
          <ac:spMkLst>
            <pc:docMk/>
            <pc:sldMk cId="2995943321" sldId="294"/>
            <ac:spMk id="6" creationId="{2653F899-9E53-D51E-297B-3D9B7877B4B4}"/>
          </ac:spMkLst>
        </pc:spChg>
        <pc:spChg chg="mod">
          <ac:chgData name="Stanford Bowman" userId="6ede3e4e1afbea80" providerId="LiveId" clId="{7941948B-48CB-4FFE-849F-D07830856EAF}" dt="2024-11-23T22:36:32.431" v="163" actId="207"/>
          <ac:spMkLst>
            <pc:docMk/>
            <pc:sldMk cId="2995943321" sldId="294"/>
            <ac:spMk id="7" creationId="{FC508779-EF18-9926-4EDD-09BAC36AFECE}"/>
          </ac:spMkLst>
        </pc:spChg>
      </pc:sldChg>
      <pc:sldChg chg="modNotes modNotesTx">
        <pc:chgData name="Stanford Bowman" userId="6ede3e4e1afbea80" providerId="LiveId" clId="{7941948B-48CB-4FFE-849F-D07830856EAF}" dt="2024-11-23T23:51:44.365" v="212" actId="27636"/>
        <pc:sldMkLst>
          <pc:docMk/>
          <pc:sldMk cId="3339500672" sldId="308"/>
        </pc:sldMkLst>
      </pc:sldChg>
      <pc:sldChg chg="modSp mod">
        <pc:chgData name="Stanford Bowman" userId="6ede3e4e1afbea80" providerId="LiveId" clId="{7941948B-48CB-4FFE-849F-D07830856EAF}" dt="2024-11-23T23:51:13.594" v="209" actId="1076"/>
        <pc:sldMkLst>
          <pc:docMk/>
          <pc:sldMk cId="3378822495" sldId="322"/>
        </pc:sldMkLst>
        <pc:spChg chg="mod">
          <ac:chgData name="Stanford Bowman" userId="6ede3e4e1afbea80" providerId="LiveId" clId="{7941948B-48CB-4FFE-849F-D07830856EAF}" dt="2024-11-23T23:51:13.594" v="209" actId="1076"/>
          <ac:spMkLst>
            <pc:docMk/>
            <pc:sldMk cId="3378822495" sldId="322"/>
            <ac:spMk id="4" creationId="{A897910E-97E6-EB23-0600-936C1D69B0A2}"/>
          </ac:spMkLst>
        </pc:spChg>
      </pc:sldChg>
      <pc:sldChg chg="modSp mod modNotes modNotesTx">
        <pc:chgData name="Stanford Bowman" userId="6ede3e4e1afbea80" providerId="LiveId" clId="{7941948B-48CB-4FFE-849F-D07830856EAF}" dt="2024-11-24T00:00:57.937" v="272" actId="313"/>
        <pc:sldMkLst>
          <pc:docMk/>
          <pc:sldMk cId="321731928" sldId="327"/>
        </pc:sldMkLst>
        <pc:spChg chg="mod">
          <ac:chgData name="Stanford Bowman" userId="6ede3e4e1afbea80" providerId="LiveId" clId="{7941948B-48CB-4FFE-849F-D07830856EAF}" dt="2024-11-24T00:00:55.154" v="270" actId="313"/>
          <ac:spMkLst>
            <pc:docMk/>
            <pc:sldMk cId="321731928" sldId="327"/>
            <ac:spMk id="17" creationId="{6F5EEDA2-7AE0-43EF-AF75-D8672D8B6481}"/>
          </ac:spMkLst>
        </pc:spChg>
      </pc:sldChg>
      <pc:sldChg chg="modNotes modNotesTx">
        <pc:chgData name="Stanford Bowman" userId="6ede3e4e1afbea80" providerId="LiveId" clId="{7941948B-48CB-4FFE-849F-D07830856EAF}" dt="2024-11-23T20:50:09.272" v="81"/>
        <pc:sldMkLst>
          <pc:docMk/>
          <pc:sldMk cId="261269335" sldId="328"/>
        </pc:sldMkLst>
      </pc:sldChg>
      <pc:sldChg chg="modSp mod modNotes modNotesTx">
        <pc:chgData name="Stanford Bowman" userId="6ede3e4e1afbea80" providerId="LiveId" clId="{7941948B-48CB-4FFE-849F-D07830856EAF}" dt="2024-11-23T22:37:41.058" v="183" actId="207"/>
        <pc:sldMkLst>
          <pc:docMk/>
          <pc:sldMk cId="4173050205" sldId="334"/>
        </pc:sldMkLst>
        <pc:spChg chg="mod">
          <ac:chgData name="Stanford Bowman" userId="6ede3e4e1afbea80" providerId="LiveId" clId="{7941948B-48CB-4FFE-849F-D07830856EAF}" dt="2024-11-23T22:37:41.058" v="183" actId="207"/>
          <ac:spMkLst>
            <pc:docMk/>
            <pc:sldMk cId="4173050205" sldId="334"/>
            <ac:spMk id="38" creationId="{CBFDF509-A780-4A92-B860-21DAB3CCCDC4}"/>
          </ac:spMkLst>
        </pc:spChg>
      </pc:sldChg>
      <pc:sldChg chg="modNotes modNotesTx">
        <pc:chgData name="Stanford Bowman" userId="6ede3e4e1afbea80" providerId="LiveId" clId="{7941948B-48CB-4FFE-849F-D07830856EAF}" dt="2024-11-23T21:08:35.915" v="103" actId="27636"/>
        <pc:sldMkLst>
          <pc:docMk/>
          <pc:sldMk cId="2877863212" sldId="337"/>
        </pc:sldMkLst>
      </pc:sldChg>
      <pc:sldChg chg="modNotes">
        <pc:chgData name="Stanford Bowman" userId="6ede3e4e1afbea80" providerId="LiveId" clId="{7941948B-48CB-4FFE-849F-D07830856EAF}" dt="2024-11-23T19:58:54.462" v="12" actId="27636"/>
        <pc:sldMkLst>
          <pc:docMk/>
          <pc:sldMk cId="1259962353" sldId="338"/>
        </pc:sldMkLst>
      </pc:sldChg>
      <pc:sldChg chg="modNotes modNotesTx">
        <pc:chgData name="Stanford Bowman" userId="6ede3e4e1afbea80" providerId="LiveId" clId="{7941948B-48CB-4FFE-849F-D07830856EAF}" dt="2024-11-23T23:51:44.428" v="213" actId="27636"/>
        <pc:sldMkLst>
          <pc:docMk/>
          <pc:sldMk cId="3398245947" sldId="343"/>
        </pc:sldMkLst>
      </pc:sldChg>
      <pc:sldChg chg="modNotesTx">
        <pc:chgData name="Stanford Bowman" userId="6ede3e4e1afbea80" providerId="LiveId" clId="{7941948B-48CB-4FFE-849F-D07830856EAF}" dt="2024-11-23T20:50:22.119" v="82"/>
        <pc:sldMkLst>
          <pc:docMk/>
          <pc:sldMk cId="3803228181" sldId="344"/>
        </pc:sldMkLst>
      </pc:sldChg>
      <pc:sldChg chg="modNotes modNotesTx">
        <pc:chgData name="Stanford Bowman" userId="6ede3e4e1afbea80" providerId="LiveId" clId="{7941948B-48CB-4FFE-849F-D07830856EAF}" dt="2024-11-23T21:08:35.896" v="102" actId="27636"/>
        <pc:sldMkLst>
          <pc:docMk/>
          <pc:sldMk cId="117261133" sldId="345"/>
        </pc:sldMkLst>
      </pc:sldChg>
      <pc:sldChg chg="del">
        <pc:chgData name="Stanford Bowman" userId="6ede3e4e1afbea80" providerId="LiveId" clId="{7941948B-48CB-4FFE-849F-D07830856EAF}" dt="2024-11-23T20:51:59.914" v="85" actId="2696"/>
        <pc:sldMkLst>
          <pc:docMk/>
          <pc:sldMk cId="278416631" sldId="346"/>
        </pc:sldMkLst>
      </pc:sldChg>
      <pc:sldChg chg="addSp modSp mod modNotesTx">
        <pc:chgData name="Stanford Bowman" userId="6ede3e4e1afbea80" providerId="LiveId" clId="{7941948B-48CB-4FFE-849F-D07830856EAF}" dt="2024-11-24T00:01:01.010" v="274" actId="313"/>
        <pc:sldMkLst>
          <pc:docMk/>
          <pc:sldMk cId="2937643442" sldId="347"/>
        </pc:sldMkLst>
        <pc:spChg chg="add mod">
          <ac:chgData name="Stanford Bowman" userId="6ede3e4e1afbea80" providerId="LiveId" clId="{7941948B-48CB-4FFE-849F-D07830856EAF}" dt="2024-11-23T23:58:20.259" v="268" actId="12788"/>
          <ac:spMkLst>
            <pc:docMk/>
            <pc:sldMk cId="2937643442" sldId="347"/>
            <ac:spMk id="7" creationId="{63C9AA1C-1AEE-5280-31B7-AF84DCBA9D3B}"/>
          </ac:spMkLst>
        </pc:spChg>
        <pc:spChg chg="add mod">
          <ac:chgData name="Stanford Bowman" userId="6ede3e4e1afbea80" providerId="LiveId" clId="{7941948B-48CB-4FFE-849F-D07830856EAF}" dt="2024-11-23T23:58:20.259" v="268" actId="12788"/>
          <ac:spMkLst>
            <pc:docMk/>
            <pc:sldMk cId="2937643442" sldId="347"/>
            <ac:spMk id="8" creationId="{933CE786-6C63-DC47-DE54-57A2A7C79BBA}"/>
          </ac:spMkLst>
        </pc:spChg>
        <pc:spChg chg="mod">
          <ac:chgData name="Stanford Bowman" userId="6ede3e4e1afbea80" providerId="LiveId" clId="{7941948B-48CB-4FFE-849F-D07830856EAF}" dt="2024-11-23T22:38:34.929" v="193" actId="552"/>
          <ac:spMkLst>
            <pc:docMk/>
            <pc:sldMk cId="2937643442" sldId="347"/>
            <ac:spMk id="11" creationId="{D10CD26A-2EEA-4C38-B67A-33D85EED0D38}"/>
          </ac:spMkLst>
        </pc:spChg>
        <pc:spChg chg="mod">
          <ac:chgData name="Stanford Bowman" userId="6ede3e4e1afbea80" providerId="LiveId" clId="{7941948B-48CB-4FFE-849F-D07830856EAF}" dt="2024-11-23T22:39:00.784" v="194" actId="553"/>
          <ac:spMkLst>
            <pc:docMk/>
            <pc:sldMk cId="2937643442" sldId="347"/>
            <ac:spMk id="12" creationId="{8E55FFA8-B4BF-449D-A0AE-3D76960DE54B}"/>
          </ac:spMkLst>
        </pc:spChg>
        <pc:spChg chg="mod">
          <ac:chgData name="Stanford Bowman" userId="6ede3e4e1afbea80" providerId="LiveId" clId="{7941948B-48CB-4FFE-849F-D07830856EAF}" dt="2024-11-23T23:53:53.158" v="230" actId="20577"/>
          <ac:spMkLst>
            <pc:docMk/>
            <pc:sldMk cId="2937643442" sldId="347"/>
            <ac:spMk id="17" creationId="{29897C0E-628D-43DD-9071-DEC95FDE8840}"/>
          </ac:spMkLst>
        </pc:spChg>
        <pc:spChg chg="mod">
          <ac:chgData name="Stanford Bowman" userId="6ede3e4e1afbea80" providerId="LiveId" clId="{7941948B-48CB-4FFE-849F-D07830856EAF}" dt="2024-11-24T00:01:01.010" v="274" actId="313"/>
          <ac:spMkLst>
            <pc:docMk/>
            <pc:sldMk cId="2937643442" sldId="347"/>
            <ac:spMk id="27" creationId="{C9A66D22-6D90-4913-9491-1E3F8B7A10A7}"/>
          </ac:spMkLst>
        </pc:spChg>
        <pc:cxnChg chg="mod">
          <ac:chgData name="Stanford Bowman" userId="6ede3e4e1afbea80" providerId="LiveId" clId="{7941948B-48CB-4FFE-849F-D07830856EAF}" dt="2024-11-23T22:38:34.929" v="193" actId="552"/>
          <ac:cxnSpMkLst>
            <pc:docMk/>
            <pc:sldMk cId="2937643442" sldId="347"/>
            <ac:cxnSpMk id="26" creationId="{E7A1E14F-6337-4CAE-94F1-786A0D24C84E}"/>
          </ac:cxnSpMkLst>
        </pc:cxnChg>
      </pc:sldChg>
      <pc:sldChg chg="addSp delSp modSp mod modNotes modNotesTx">
        <pc:chgData name="Stanford Bowman" userId="6ede3e4e1afbea80" providerId="LiveId" clId="{7941948B-48CB-4FFE-849F-D07830856EAF}" dt="2024-11-23T22:37:56.930" v="190"/>
        <pc:sldMkLst>
          <pc:docMk/>
          <pc:sldMk cId="3030977968" sldId="348"/>
        </pc:sldMkLst>
        <pc:spChg chg="add mod">
          <ac:chgData name="Stanford Bowman" userId="6ede3e4e1afbea80" providerId="LiveId" clId="{7941948B-48CB-4FFE-849F-D07830856EAF}" dt="2024-11-23T22:37:56.930" v="190"/>
          <ac:spMkLst>
            <pc:docMk/>
            <pc:sldMk cId="3030977968" sldId="348"/>
            <ac:spMk id="4" creationId="{D10CD26A-2EEA-4C38-B67A-33D85EED0D38}"/>
          </ac:spMkLst>
        </pc:spChg>
        <pc:spChg chg="del mod">
          <ac:chgData name="Stanford Bowman" userId="6ede3e4e1afbea80" providerId="LiveId" clId="{7941948B-48CB-4FFE-849F-D07830856EAF}" dt="2024-11-23T22:37:55.925" v="189" actId="21"/>
          <ac:spMkLst>
            <pc:docMk/>
            <pc:sldMk cId="3030977968" sldId="348"/>
            <ac:spMk id="11" creationId="{D10CD26A-2EEA-4C38-B67A-33D85EED0D38}"/>
          </ac:spMkLst>
        </pc:spChg>
        <pc:spChg chg="mod">
          <ac:chgData name="Stanford Bowman" userId="6ede3e4e1afbea80" providerId="LiveId" clId="{7941948B-48CB-4FFE-849F-D07830856EAF}" dt="2024-11-23T22:37:49.016" v="187" actId="207"/>
          <ac:spMkLst>
            <pc:docMk/>
            <pc:sldMk cId="3030977968" sldId="348"/>
            <ac:spMk id="13" creationId="{8E55FFA8-B4BF-449D-A0AE-3D76960DE54B}"/>
          </ac:spMkLst>
        </pc:spChg>
      </pc:sldChg>
      <pc:sldChg chg="modSp mod modNotes">
        <pc:chgData name="Stanford Bowman" userId="6ede3e4e1afbea80" providerId="LiveId" clId="{7941948B-48CB-4FFE-849F-D07830856EAF}" dt="2024-11-23T22:37:10.025" v="174" actId="207"/>
        <pc:sldMkLst>
          <pc:docMk/>
          <pc:sldMk cId="3921671458" sldId="349"/>
        </pc:sldMkLst>
        <pc:spChg chg="mod">
          <ac:chgData name="Stanford Bowman" userId="6ede3e4e1afbea80" providerId="LiveId" clId="{7941948B-48CB-4FFE-849F-D07830856EAF}" dt="2024-11-23T22:37:05.468" v="169" actId="207"/>
          <ac:spMkLst>
            <pc:docMk/>
            <pc:sldMk cId="3921671458" sldId="349"/>
            <ac:spMk id="7" creationId="{7E53CA1F-C9FA-2B07-8A09-D758C834C423}"/>
          </ac:spMkLst>
        </pc:spChg>
        <pc:spChg chg="mod">
          <ac:chgData name="Stanford Bowman" userId="6ede3e4e1afbea80" providerId="LiveId" clId="{7941948B-48CB-4FFE-849F-D07830856EAF}" dt="2024-11-23T22:37:10.025" v="174" actId="207"/>
          <ac:spMkLst>
            <pc:docMk/>
            <pc:sldMk cId="3921671458" sldId="349"/>
            <ac:spMk id="8" creationId="{F56C63F1-B6C8-A67D-0356-A6AE30EFC076}"/>
          </ac:spMkLst>
        </pc:spChg>
      </pc:sldChg>
      <pc:sldChg chg="delSp modSp add mod ord modShow modNotesTx">
        <pc:chgData name="Stanford Bowman" userId="6ede3e4e1afbea80" providerId="LiveId" clId="{7941948B-48CB-4FFE-849F-D07830856EAF}" dt="2024-11-23T23:08:40.146" v="202" actId="729"/>
        <pc:sldMkLst>
          <pc:docMk/>
          <pc:sldMk cId="3375163272" sldId="350"/>
        </pc:sldMkLst>
        <pc:spChg chg="del">
          <ac:chgData name="Stanford Bowman" userId="6ede3e4e1afbea80" providerId="LiveId" clId="{7941948B-48CB-4FFE-849F-D07830856EAF}" dt="2024-11-23T19:59:15.887" v="19" actId="478"/>
          <ac:spMkLst>
            <pc:docMk/>
            <pc:sldMk cId="3375163272" sldId="350"/>
            <ac:spMk id="15" creationId="{CE52A1D7-8510-13BC-0096-11470E724BE6}"/>
          </ac:spMkLst>
        </pc:spChg>
        <pc:spChg chg="mod">
          <ac:chgData name="Stanford Bowman" userId="6ede3e4e1afbea80" providerId="LiveId" clId="{7941948B-48CB-4FFE-849F-D07830856EAF}" dt="2024-11-23T20:39:56.237" v="31" actId="20577"/>
          <ac:spMkLst>
            <pc:docMk/>
            <pc:sldMk cId="3375163272" sldId="350"/>
            <ac:spMk id="16" creationId="{BC840F5A-B1D2-41F6-7DAE-F2B20FE2A6CF}"/>
          </ac:spMkLst>
        </pc:spChg>
        <pc:picChg chg="mod">
          <ac:chgData name="Stanford Bowman" userId="6ede3e4e1afbea80" providerId="LiveId" clId="{7941948B-48CB-4FFE-849F-D07830856EAF}" dt="2024-11-23T19:59:23.148" v="21" actId="1076"/>
          <ac:picMkLst>
            <pc:docMk/>
            <pc:sldMk cId="3375163272" sldId="350"/>
            <ac:picMk id="4" creationId="{F57E3374-CF3E-6AF5-FCF0-E9F735D38AB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A77745-62B3-4A38-8828-D5942A9512D7}"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00FFA59E-34EE-40F1-87E0-23B1FCB24C04}">
      <dgm:prSet phldrT="[Tex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RUTH—</a:t>
          </a:r>
        </a:p>
      </dgm:t>
    </dgm:pt>
    <dgm:pt modelId="{D6C898B8-7118-47C8-ABD6-59249D5C73D5}" type="parTrans" cxnId="{F6A7BE1C-C589-43C9-808F-100AC8E6AA90}">
      <dgm:prSet/>
      <dgm:spPr/>
      <dgm:t>
        <a:bodyPr/>
        <a:lstStyle/>
        <a:p>
          <a:endParaRPr lang="en-US"/>
        </a:p>
      </dgm:t>
    </dgm:pt>
    <dgm:pt modelId="{45F23DEC-E898-4CDB-84FE-51128AE424F1}" type="sibTrans" cxnId="{F6A7BE1C-C589-43C9-808F-100AC8E6AA90}">
      <dgm:prSet/>
      <dgm:spPr/>
      <dgm:t>
        <a:bodyPr/>
        <a:lstStyle/>
        <a:p>
          <a:endParaRPr lang="en-US"/>
        </a:p>
      </dgm:t>
    </dgm:pt>
    <dgm:pt modelId="{C3211554-532F-4420-BBC0-F0554A9A4542}">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The story in the book of Ruth takes place near the end of the time of the judges, a dark period in Israel’s history when “everyone did as they saw fit” (Judg. 21:25). The book of Ruth highlights individuals who trusted God and placed their hope in Him. </a:t>
          </a:r>
        </a:p>
      </dgm:t>
    </dgm:pt>
    <dgm:pt modelId="{B360DF98-B6B8-446B-B93B-E77DB989E491}" type="parTrans" cxnId="{9F92579E-235D-49E0-990A-FB9E399FDF63}">
      <dgm:prSet/>
      <dgm:spPr/>
      <dgm:t>
        <a:bodyPr/>
        <a:lstStyle/>
        <a:p>
          <a:endParaRPr lang="en-US"/>
        </a:p>
      </dgm:t>
    </dgm:pt>
    <dgm:pt modelId="{FDB085A6-7288-4912-B28E-8A173F64D4A9}" type="sibTrans" cxnId="{9F92579E-235D-49E0-990A-FB9E399FDF63}">
      <dgm:prSet/>
      <dgm:spPr/>
      <dgm:t>
        <a:bodyPr/>
        <a:lstStyle/>
        <a:p>
          <a:endParaRPr lang="en-US"/>
        </a:p>
      </dgm:t>
    </dgm:pt>
    <dgm:pt modelId="{21A5E585-036B-4A37-B806-9E15D473CF0C}">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THE FAMINE—</a:t>
          </a:r>
        </a:p>
      </dgm:t>
    </dgm:pt>
    <dgm:pt modelId="{C5E2D907-AD8E-4B83-8EBA-F68DCC8D54A6}" type="parTrans" cxnId="{DC561029-1188-4058-8FA0-18DA0FEB8DEF}">
      <dgm:prSet/>
      <dgm:spPr/>
      <dgm:t>
        <a:bodyPr/>
        <a:lstStyle/>
        <a:p>
          <a:endParaRPr lang="en-US"/>
        </a:p>
      </dgm:t>
    </dgm:pt>
    <dgm:pt modelId="{700D375C-B6E6-4346-8546-23D9D890C186}" type="sibTrans" cxnId="{DC561029-1188-4058-8FA0-18DA0FEB8DEF}">
      <dgm:prSet/>
      <dgm:spPr/>
      <dgm:t>
        <a:bodyPr/>
        <a:lstStyle/>
        <a:p>
          <a:endParaRPr lang="en-US"/>
        </a:p>
      </dgm:t>
    </dgm:pt>
    <dgm:pt modelId="{A418CF21-0710-48E5-8FEB-3480989AF448}">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Naomi and her husband, Elimelech, were a family of Israelites who lived in Bethlehem. But a famine struck, and God’s people had no food. Often in the Old Testament, if a famine hit the nation of Israel, it meant the Lord was disciplining His people because of their sin (Lev. 26:18–20; Deut. 28:15; 23–24).  So, Naomi and Elimelech traveled to Moab, expecting better living conditions. While there, both of their sons married Moabite women, Orpah and Ruth. </a:t>
          </a:r>
        </a:p>
      </dgm:t>
    </dgm:pt>
    <dgm:pt modelId="{B1518D66-EAD0-4C2C-8B10-D7BF03E23EE8}" type="parTrans" cxnId="{4E90C203-D516-487E-A5A8-DAAF1F6D93FD}">
      <dgm:prSet/>
      <dgm:spPr/>
      <dgm:t>
        <a:bodyPr/>
        <a:lstStyle/>
        <a:p>
          <a:endParaRPr lang="en-US"/>
        </a:p>
      </dgm:t>
    </dgm:pt>
    <dgm:pt modelId="{60A26D6A-C86B-447A-898B-B2A9369DE831}" type="sibTrans" cxnId="{4E90C203-D516-487E-A5A8-DAAF1F6D93FD}">
      <dgm:prSet/>
      <dgm:spPr/>
      <dgm:t>
        <a:bodyPr/>
        <a:lstStyle/>
        <a:p>
          <a:endParaRPr lang="en-US"/>
        </a:p>
      </dgm:t>
    </dgm:pt>
    <dgm:pt modelId="{0E4B0870-8A34-467F-82BA-899E55EB45F5}">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RUTH’S COMMITMENT—</a:t>
          </a:r>
        </a:p>
      </dgm:t>
    </dgm:pt>
    <dgm:pt modelId="{6D4752A1-D36B-4D57-9BD1-7F07DD97C627}" type="parTrans" cxnId="{BF7C6923-1D1F-4972-84E8-358C8912DB55}">
      <dgm:prSet/>
      <dgm:spPr/>
      <dgm:t>
        <a:bodyPr/>
        <a:lstStyle/>
        <a:p>
          <a:endParaRPr lang="en-US"/>
        </a:p>
      </dgm:t>
    </dgm:pt>
    <dgm:pt modelId="{B949201E-197C-4D2A-9E50-561AFE2692D3}" type="sibTrans" cxnId="{BF7C6923-1D1F-4972-84E8-358C8912DB55}">
      <dgm:prSet/>
      <dgm:spPr/>
      <dgm:t>
        <a:bodyPr/>
        <a:lstStyle/>
        <a:p>
          <a:endParaRPr lang="en-US"/>
        </a:p>
      </dgm:t>
    </dgm:pt>
    <dgm:pt modelId="{47C4B061-01CB-44C0-9174-C9A0D981EF94}">
      <dgm:prSet/>
      <dgm:spPr>
        <a:ln>
          <a:solidFill>
            <a:srgbClr val="002060"/>
          </a:solidFill>
        </a:ln>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Elimelech and his two sons died. Naomi decided to return to Bethlehem and encouraged her two daughters in- law to return to their people in Moab. Orpah agreed and left the two women. But Ruth refused. She committed to follow her mother-in-law and pledged her devotion to Naomi’s God.  Naomi and Ruth returned to Naomi’s hometown without material assets or male protection. Once back, Ruth gleaned in the fields owned by Boaz, a distant relative. </a:t>
          </a:r>
        </a:p>
      </dgm:t>
    </dgm:pt>
    <dgm:pt modelId="{7E414D1D-C77E-401D-BD16-F3DB6A573528}" type="parTrans" cxnId="{9843E168-DD14-431A-9214-FE3C31BDC008}">
      <dgm:prSet/>
      <dgm:spPr/>
      <dgm:t>
        <a:bodyPr/>
        <a:lstStyle/>
        <a:p>
          <a:endParaRPr lang="en-US"/>
        </a:p>
      </dgm:t>
    </dgm:pt>
    <dgm:pt modelId="{43B57E29-E266-4E0F-A562-73BAC6B9F0ED}" type="sibTrans" cxnId="{9843E168-DD14-431A-9214-FE3C31BDC008}">
      <dgm:prSet/>
      <dgm:spPr/>
      <dgm:t>
        <a:bodyPr/>
        <a:lstStyle/>
        <a:p>
          <a:endParaRPr lang="en-US"/>
        </a:p>
      </dgm:t>
    </dgm:pt>
    <dgm:pt modelId="{DD50F04D-8B47-47BE-AF0B-9E4C4BFEE795}">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GUARDIAN-REDEEMER—</a:t>
          </a:r>
        </a:p>
      </dgm:t>
    </dgm:pt>
    <dgm:pt modelId="{35F18944-4C4A-4189-ACCE-2D8508474237}" type="parTrans" cxnId="{D8DEAB17-EBF5-424F-AA51-2FF98C97F3E2}">
      <dgm:prSet/>
      <dgm:spPr/>
      <dgm:t>
        <a:bodyPr/>
        <a:lstStyle/>
        <a:p>
          <a:endParaRPr lang="en-US"/>
        </a:p>
      </dgm:t>
    </dgm:pt>
    <dgm:pt modelId="{7E08BE69-512C-440E-A64C-1FED276D2D86}" type="sibTrans" cxnId="{D8DEAB17-EBF5-424F-AA51-2FF98C97F3E2}">
      <dgm:prSet/>
      <dgm:spPr/>
      <dgm:t>
        <a:bodyPr/>
        <a:lstStyle/>
        <a:p>
          <a:endParaRPr lang="en-US"/>
        </a:p>
      </dgm:t>
    </dgm:pt>
    <dgm:pt modelId="{D397DA16-F843-4397-A92E-32C5E5FCF5A9}">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After a series of divine circumstances, Boaz became Ruth’s guardian-redeemer. This term means one who takes responsibility for a relative experiencing trouble or in need. It also implies deliverer or rescuer (compare Ex. 6:6). Boaz married Ruth and gladly cared for these two women. He became the answer to their poverty and hopelessness. </a:t>
          </a:r>
        </a:p>
      </dgm:t>
    </dgm:pt>
    <dgm:pt modelId="{4AE5BC7D-9A08-44EE-8B54-635F40B2E4E6}" type="parTrans" cxnId="{FE37512B-8DD5-41CC-B4E9-A288017F1038}">
      <dgm:prSet/>
      <dgm:spPr/>
      <dgm:t>
        <a:bodyPr/>
        <a:lstStyle/>
        <a:p>
          <a:endParaRPr lang="en-US"/>
        </a:p>
      </dgm:t>
    </dgm:pt>
    <dgm:pt modelId="{B227885C-6F6E-4880-B575-B8058ECBE141}" type="sibTrans" cxnId="{FE37512B-8DD5-41CC-B4E9-A288017F1038}">
      <dgm:prSet/>
      <dgm:spPr/>
      <dgm:t>
        <a:bodyPr/>
        <a:lstStyle/>
        <a:p>
          <a:endParaRPr lang="en-US"/>
        </a:p>
      </dgm:t>
    </dgm:pt>
    <dgm:pt modelId="{65A38DFE-BFE5-4D8F-98C0-08F57CB62166}">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THE ELDERS—</a:t>
          </a:r>
        </a:p>
      </dgm:t>
    </dgm:pt>
    <dgm:pt modelId="{A8247A4D-439C-497A-8C0C-51FF7A47FE0A}" type="parTrans" cxnId="{796CD38D-6DC5-4FFD-9B2F-65EA903179A4}">
      <dgm:prSet/>
      <dgm:spPr/>
      <dgm:t>
        <a:bodyPr/>
        <a:lstStyle/>
        <a:p>
          <a:endParaRPr lang="en-US"/>
        </a:p>
      </dgm:t>
    </dgm:pt>
    <dgm:pt modelId="{798D668C-B7AA-46F0-835C-B66E4CA7B331}" type="sibTrans" cxnId="{796CD38D-6DC5-4FFD-9B2F-65EA903179A4}">
      <dgm:prSet/>
      <dgm:spPr/>
      <dgm:t>
        <a:bodyPr/>
        <a:lstStyle/>
        <a:p>
          <a:endParaRPr lang="en-US"/>
        </a:p>
      </dgm:t>
    </dgm:pt>
    <dgm:pt modelId="{96E43FB7-936A-4BEC-B9C4-596C2F002960}">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The elders who sat at the gate—where people brought their legal matters—rejoiced over the union between Ruth and Boaz. They wished children and prosperity for the pair. </a:t>
          </a:r>
        </a:p>
      </dgm:t>
    </dgm:pt>
    <dgm:pt modelId="{88CD79E2-3F88-413E-9E98-B14A6C1B7674}" type="parTrans" cxnId="{943BF336-7565-4769-B8CB-B3D121F82F28}">
      <dgm:prSet/>
      <dgm:spPr/>
      <dgm:t>
        <a:bodyPr/>
        <a:lstStyle/>
        <a:p>
          <a:endParaRPr lang="en-US"/>
        </a:p>
      </dgm:t>
    </dgm:pt>
    <dgm:pt modelId="{290553CB-BD27-46BC-8F68-1CA91E2EE7FC}" type="sibTrans" cxnId="{943BF336-7565-4769-B8CB-B3D121F82F28}">
      <dgm:prSet/>
      <dgm:spPr/>
      <dgm:t>
        <a:bodyPr/>
        <a:lstStyle/>
        <a:p>
          <a:endParaRPr lang="en-US"/>
        </a:p>
      </dgm:t>
    </dgm:pt>
    <dgm:pt modelId="{AA4A75F6-5AC9-4E77-9A77-0D9384F992F7}">
      <dgm:prSet/>
      <dgm:spPr>
        <a:solidFill>
          <a:srgbClr val="002060"/>
        </a:solidFill>
      </dgm:spPr>
      <dgm:t>
        <a:bodyPr/>
        <a:lstStyle/>
        <a:p>
          <a:r>
            <a:rPr lang="en-US" b="1" dirty="0">
              <a:effectLst>
                <a:outerShdw blurRad="38100" dist="38100" dir="2700000" algn="tl">
                  <a:srgbClr val="000000">
                    <a:alpha val="43137"/>
                  </a:srgbClr>
                </a:outerShdw>
              </a:effectLst>
              <a:latin typeface="Gotham Medium" panose="02000604030000020004"/>
            </a:rPr>
            <a:t>OBED—</a:t>
          </a:r>
        </a:p>
      </dgm:t>
    </dgm:pt>
    <dgm:pt modelId="{A5026B2B-53C5-4970-87A6-3860A9BAE312}" type="parTrans" cxnId="{EF7D47E0-F366-48C8-BDCD-4B70D689E20D}">
      <dgm:prSet/>
      <dgm:spPr/>
      <dgm:t>
        <a:bodyPr/>
        <a:lstStyle/>
        <a:p>
          <a:endParaRPr lang="en-US"/>
        </a:p>
      </dgm:t>
    </dgm:pt>
    <dgm:pt modelId="{F18D7BC2-9BBC-4372-BC4F-88E239396BFF}" type="sibTrans" cxnId="{EF7D47E0-F366-48C8-BDCD-4B70D689E20D}">
      <dgm:prSet/>
      <dgm:spPr/>
      <dgm:t>
        <a:bodyPr/>
        <a:lstStyle/>
        <a:p>
          <a:endParaRPr lang="en-US"/>
        </a:p>
      </dgm:t>
    </dgm:pt>
    <dgm:pt modelId="{CD8421D4-A9DC-4AB4-A67D-F4728FDE632A}">
      <dgm:prSet/>
      <dgm:spPr/>
      <dgm:t>
        <a:bodyPr/>
        <a:lstStyle/>
        <a:p>
          <a:r>
            <a:rPr lang="en-US" b="1" dirty="0">
              <a:solidFill>
                <a:srgbClr val="002060"/>
              </a:solidFill>
              <a:effectLst>
                <a:outerShdw blurRad="38100" dist="38100" dir="2700000" algn="tl">
                  <a:srgbClr val="000000">
                    <a:alpha val="43137"/>
                  </a:srgbClr>
                </a:outerShdw>
              </a:effectLst>
              <a:latin typeface="Gotham Medium" panose="02000604030000020004"/>
            </a:rPr>
            <a:t>God blessed Boaz and Ruth with a son, and the women in the city celebrated with the grandmother. Though Naomi had returned to Bethlehem downcast, Obed renewed Naomi’s hope in the Almighty. Once he was older, Obed had a son named Jesse, and Jesse fathered King David. Through Obed’s line, Jesus would eventually be born. Through the person of Jesus, God fulfilled His promise to bless the whole earth through the family of Abraham (see Gen. 12:3). </a:t>
          </a:r>
        </a:p>
      </dgm:t>
    </dgm:pt>
    <dgm:pt modelId="{39A29CA3-E2AF-4F22-83D0-20ADBE5226D8}" type="parTrans" cxnId="{4145D038-DB6C-4753-BF69-D6F535369CE2}">
      <dgm:prSet/>
      <dgm:spPr/>
      <dgm:t>
        <a:bodyPr/>
        <a:lstStyle/>
        <a:p>
          <a:endParaRPr lang="en-US"/>
        </a:p>
      </dgm:t>
    </dgm:pt>
    <dgm:pt modelId="{D0CCBBF3-BF45-4FC0-B2F4-51DD71C30537}" type="sibTrans" cxnId="{4145D038-DB6C-4753-BF69-D6F535369CE2}">
      <dgm:prSet/>
      <dgm:spPr/>
      <dgm:t>
        <a:bodyPr/>
        <a:lstStyle/>
        <a:p>
          <a:endParaRPr lang="en-US"/>
        </a:p>
      </dgm:t>
    </dgm:pt>
    <dgm:pt modelId="{7A806516-4FDF-490A-8787-514287150843}" type="pres">
      <dgm:prSet presAssocID="{52A77745-62B3-4A38-8828-D5942A9512D7}" presName="linear" presStyleCnt="0">
        <dgm:presLayoutVars>
          <dgm:animLvl val="lvl"/>
          <dgm:resizeHandles val="exact"/>
        </dgm:presLayoutVars>
      </dgm:prSet>
      <dgm:spPr/>
    </dgm:pt>
    <dgm:pt modelId="{493E6C0E-61CF-48AF-A690-31D12FD79099}" type="pres">
      <dgm:prSet presAssocID="{00FFA59E-34EE-40F1-87E0-23B1FCB24C04}" presName="parentText" presStyleLbl="node1" presStyleIdx="0" presStyleCnt="6">
        <dgm:presLayoutVars>
          <dgm:chMax val="0"/>
          <dgm:bulletEnabled val="1"/>
        </dgm:presLayoutVars>
      </dgm:prSet>
      <dgm:spPr/>
    </dgm:pt>
    <dgm:pt modelId="{48B2EE6A-F7A3-416B-B2A1-2FAEB8DD60A0}" type="pres">
      <dgm:prSet presAssocID="{00FFA59E-34EE-40F1-87E0-23B1FCB24C04}" presName="childText" presStyleLbl="revTx" presStyleIdx="0" presStyleCnt="6">
        <dgm:presLayoutVars>
          <dgm:bulletEnabled val="1"/>
        </dgm:presLayoutVars>
      </dgm:prSet>
      <dgm:spPr/>
    </dgm:pt>
    <dgm:pt modelId="{066B015E-DF26-4784-BA52-39A7D46336FF}" type="pres">
      <dgm:prSet presAssocID="{21A5E585-036B-4A37-B806-9E15D473CF0C}" presName="parentText" presStyleLbl="node1" presStyleIdx="1" presStyleCnt="6">
        <dgm:presLayoutVars>
          <dgm:chMax val="0"/>
          <dgm:bulletEnabled val="1"/>
        </dgm:presLayoutVars>
      </dgm:prSet>
      <dgm:spPr/>
    </dgm:pt>
    <dgm:pt modelId="{8E4C1362-7879-4B0C-B5FA-7D52B8C211E9}" type="pres">
      <dgm:prSet presAssocID="{21A5E585-036B-4A37-B806-9E15D473CF0C}" presName="childText" presStyleLbl="revTx" presStyleIdx="1" presStyleCnt="6">
        <dgm:presLayoutVars>
          <dgm:bulletEnabled val="1"/>
        </dgm:presLayoutVars>
      </dgm:prSet>
      <dgm:spPr/>
    </dgm:pt>
    <dgm:pt modelId="{728F2313-B28E-4716-BF17-122F1C1CE476}" type="pres">
      <dgm:prSet presAssocID="{0E4B0870-8A34-467F-82BA-899E55EB45F5}" presName="parentText" presStyleLbl="node1" presStyleIdx="2" presStyleCnt="6">
        <dgm:presLayoutVars>
          <dgm:chMax val="0"/>
          <dgm:bulletEnabled val="1"/>
        </dgm:presLayoutVars>
      </dgm:prSet>
      <dgm:spPr/>
    </dgm:pt>
    <dgm:pt modelId="{D5FA242F-DBA2-4DE9-8F5C-CE34C5F5FC27}" type="pres">
      <dgm:prSet presAssocID="{0E4B0870-8A34-467F-82BA-899E55EB45F5}" presName="childText" presStyleLbl="revTx" presStyleIdx="2" presStyleCnt="6">
        <dgm:presLayoutVars>
          <dgm:bulletEnabled val="1"/>
        </dgm:presLayoutVars>
      </dgm:prSet>
      <dgm:spPr/>
    </dgm:pt>
    <dgm:pt modelId="{C28980D2-D1EB-4521-9CB9-803DBECC4BBA}" type="pres">
      <dgm:prSet presAssocID="{DD50F04D-8B47-47BE-AF0B-9E4C4BFEE795}" presName="parentText" presStyleLbl="node1" presStyleIdx="3" presStyleCnt="6">
        <dgm:presLayoutVars>
          <dgm:chMax val="0"/>
          <dgm:bulletEnabled val="1"/>
        </dgm:presLayoutVars>
      </dgm:prSet>
      <dgm:spPr/>
    </dgm:pt>
    <dgm:pt modelId="{995AD579-DC26-4740-9B12-A105F86DF490}" type="pres">
      <dgm:prSet presAssocID="{DD50F04D-8B47-47BE-AF0B-9E4C4BFEE795}" presName="childText" presStyleLbl="revTx" presStyleIdx="3" presStyleCnt="6">
        <dgm:presLayoutVars>
          <dgm:bulletEnabled val="1"/>
        </dgm:presLayoutVars>
      </dgm:prSet>
      <dgm:spPr/>
    </dgm:pt>
    <dgm:pt modelId="{08BEE3FE-F9A1-4706-9E2D-5A2AD3786CE0}" type="pres">
      <dgm:prSet presAssocID="{65A38DFE-BFE5-4D8F-98C0-08F57CB62166}" presName="parentText" presStyleLbl="node1" presStyleIdx="4" presStyleCnt="6">
        <dgm:presLayoutVars>
          <dgm:chMax val="0"/>
          <dgm:bulletEnabled val="1"/>
        </dgm:presLayoutVars>
      </dgm:prSet>
      <dgm:spPr/>
    </dgm:pt>
    <dgm:pt modelId="{B6C5A669-8F52-426D-8410-4E395F991040}" type="pres">
      <dgm:prSet presAssocID="{65A38DFE-BFE5-4D8F-98C0-08F57CB62166}" presName="childText" presStyleLbl="revTx" presStyleIdx="4" presStyleCnt="6">
        <dgm:presLayoutVars>
          <dgm:bulletEnabled val="1"/>
        </dgm:presLayoutVars>
      </dgm:prSet>
      <dgm:spPr/>
    </dgm:pt>
    <dgm:pt modelId="{5F875601-BF3A-4386-8352-7603A8283F0B}" type="pres">
      <dgm:prSet presAssocID="{AA4A75F6-5AC9-4E77-9A77-0D9384F992F7}" presName="parentText" presStyleLbl="node1" presStyleIdx="5" presStyleCnt="6">
        <dgm:presLayoutVars>
          <dgm:chMax val="0"/>
          <dgm:bulletEnabled val="1"/>
        </dgm:presLayoutVars>
      </dgm:prSet>
      <dgm:spPr/>
    </dgm:pt>
    <dgm:pt modelId="{D5797344-AC4A-4ECC-96DD-9738C0038EA1}" type="pres">
      <dgm:prSet presAssocID="{AA4A75F6-5AC9-4E77-9A77-0D9384F992F7}" presName="childText" presStyleLbl="revTx" presStyleIdx="5" presStyleCnt="6">
        <dgm:presLayoutVars>
          <dgm:bulletEnabled val="1"/>
        </dgm:presLayoutVars>
      </dgm:prSet>
      <dgm:spPr/>
    </dgm:pt>
  </dgm:ptLst>
  <dgm:cxnLst>
    <dgm:cxn modelId="{4E90C203-D516-487E-A5A8-DAAF1F6D93FD}" srcId="{21A5E585-036B-4A37-B806-9E15D473CF0C}" destId="{A418CF21-0710-48E5-8FEB-3480989AF448}" srcOrd="0" destOrd="0" parTransId="{B1518D66-EAD0-4C2C-8B10-D7BF03E23EE8}" sibTransId="{60A26D6A-C86B-447A-898B-B2A9369DE831}"/>
    <dgm:cxn modelId="{728D8209-8801-4F61-AFFE-B77BB8C9C284}" type="presOf" srcId="{D397DA16-F843-4397-A92E-32C5E5FCF5A9}" destId="{995AD579-DC26-4740-9B12-A105F86DF490}" srcOrd="0" destOrd="0" presId="urn:microsoft.com/office/officeart/2005/8/layout/vList2"/>
    <dgm:cxn modelId="{D8DEAB17-EBF5-424F-AA51-2FF98C97F3E2}" srcId="{52A77745-62B3-4A38-8828-D5942A9512D7}" destId="{DD50F04D-8B47-47BE-AF0B-9E4C4BFEE795}" srcOrd="3" destOrd="0" parTransId="{35F18944-4C4A-4189-ACCE-2D8508474237}" sibTransId="{7E08BE69-512C-440E-A64C-1FED276D2D86}"/>
    <dgm:cxn modelId="{8CE8F619-9EF9-41E5-A2BA-2D25DED089BB}" type="presOf" srcId="{21A5E585-036B-4A37-B806-9E15D473CF0C}" destId="{066B015E-DF26-4784-BA52-39A7D46336FF}" srcOrd="0" destOrd="0" presId="urn:microsoft.com/office/officeart/2005/8/layout/vList2"/>
    <dgm:cxn modelId="{F6A7BE1C-C589-43C9-808F-100AC8E6AA90}" srcId="{52A77745-62B3-4A38-8828-D5942A9512D7}" destId="{00FFA59E-34EE-40F1-87E0-23B1FCB24C04}" srcOrd="0" destOrd="0" parTransId="{D6C898B8-7118-47C8-ABD6-59249D5C73D5}" sibTransId="{45F23DEC-E898-4CDB-84FE-51128AE424F1}"/>
    <dgm:cxn modelId="{CCE6E122-5510-42F7-ABA7-FC53B411F698}" type="presOf" srcId="{DD50F04D-8B47-47BE-AF0B-9E4C4BFEE795}" destId="{C28980D2-D1EB-4521-9CB9-803DBECC4BBA}" srcOrd="0" destOrd="0" presId="urn:microsoft.com/office/officeart/2005/8/layout/vList2"/>
    <dgm:cxn modelId="{BF7C6923-1D1F-4972-84E8-358C8912DB55}" srcId="{52A77745-62B3-4A38-8828-D5942A9512D7}" destId="{0E4B0870-8A34-467F-82BA-899E55EB45F5}" srcOrd="2" destOrd="0" parTransId="{6D4752A1-D36B-4D57-9BD1-7F07DD97C627}" sibTransId="{B949201E-197C-4D2A-9E50-561AFE2692D3}"/>
    <dgm:cxn modelId="{DC561029-1188-4058-8FA0-18DA0FEB8DEF}" srcId="{52A77745-62B3-4A38-8828-D5942A9512D7}" destId="{21A5E585-036B-4A37-B806-9E15D473CF0C}" srcOrd="1" destOrd="0" parTransId="{C5E2D907-AD8E-4B83-8EBA-F68DCC8D54A6}" sibTransId="{700D375C-B6E6-4346-8546-23D9D890C186}"/>
    <dgm:cxn modelId="{FE37512B-8DD5-41CC-B4E9-A288017F1038}" srcId="{DD50F04D-8B47-47BE-AF0B-9E4C4BFEE795}" destId="{D397DA16-F843-4397-A92E-32C5E5FCF5A9}" srcOrd="0" destOrd="0" parTransId="{4AE5BC7D-9A08-44EE-8B54-635F40B2E4E6}" sibTransId="{B227885C-6F6E-4880-B575-B8058ECBE141}"/>
    <dgm:cxn modelId="{943BF336-7565-4769-B8CB-B3D121F82F28}" srcId="{65A38DFE-BFE5-4D8F-98C0-08F57CB62166}" destId="{96E43FB7-936A-4BEC-B9C4-596C2F002960}" srcOrd="0" destOrd="0" parTransId="{88CD79E2-3F88-413E-9E98-B14A6C1B7674}" sibTransId="{290553CB-BD27-46BC-8F68-1CA91E2EE7FC}"/>
    <dgm:cxn modelId="{4145D038-DB6C-4753-BF69-D6F535369CE2}" srcId="{AA4A75F6-5AC9-4E77-9A77-0D9384F992F7}" destId="{CD8421D4-A9DC-4AB4-A67D-F4728FDE632A}" srcOrd="0" destOrd="0" parTransId="{39A29CA3-E2AF-4F22-83D0-20ADBE5226D8}" sibTransId="{D0CCBBF3-BF45-4FC0-B2F4-51DD71C30537}"/>
    <dgm:cxn modelId="{2F83135E-356E-4984-B003-4B137E1590A0}" type="presOf" srcId="{65A38DFE-BFE5-4D8F-98C0-08F57CB62166}" destId="{08BEE3FE-F9A1-4706-9E2D-5A2AD3786CE0}" srcOrd="0" destOrd="0" presId="urn:microsoft.com/office/officeart/2005/8/layout/vList2"/>
    <dgm:cxn modelId="{E3605E42-9955-47B8-83CE-AA0FAE6673F5}" type="presOf" srcId="{52A77745-62B3-4A38-8828-D5942A9512D7}" destId="{7A806516-4FDF-490A-8787-514287150843}" srcOrd="0" destOrd="0" presId="urn:microsoft.com/office/officeart/2005/8/layout/vList2"/>
    <dgm:cxn modelId="{9843E168-DD14-431A-9214-FE3C31BDC008}" srcId="{0E4B0870-8A34-467F-82BA-899E55EB45F5}" destId="{47C4B061-01CB-44C0-9174-C9A0D981EF94}" srcOrd="0" destOrd="0" parTransId="{7E414D1D-C77E-401D-BD16-F3DB6A573528}" sibTransId="{43B57E29-E266-4E0F-A562-73BAC6B9F0ED}"/>
    <dgm:cxn modelId="{4193606D-E43C-41E5-87B6-17457C4AECFD}" type="presOf" srcId="{C3211554-532F-4420-BBC0-F0554A9A4542}" destId="{48B2EE6A-F7A3-416B-B2A1-2FAEB8DD60A0}" srcOrd="0" destOrd="0" presId="urn:microsoft.com/office/officeart/2005/8/layout/vList2"/>
    <dgm:cxn modelId="{6DF5D07A-A68D-433A-8530-B1195C821087}" type="presOf" srcId="{96E43FB7-936A-4BEC-B9C4-596C2F002960}" destId="{B6C5A669-8F52-426D-8410-4E395F991040}" srcOrd="0" destOrd="0" presId="urn:microsoft.com/office/officeart/2005/8/layout/vList2"/>
    <dgm:cxn modelId="{796CD38D-6DC5-4FFD-9B2F-65EA903179A4}" srcId="{52A77745-62B3-4A38-8828-D5942A9512D7}" destId="{65A38DFE-BFE5-4D8F-98C0-08F57CB62166}" srcOrd="4" destOrd="0" parTransId="{A8247A4D-439C-497A-8C0C-51FF7A47FE0A}" sibTransId="{798D668C-B7AA-46F0-835C-B66E4CA7B331}"/>
    <dgm:cxn modelId="{9F92579E-235D-49E0-990A-FB9E399FDF63}" srcId="{00FFA59E-34EE-40F1-87E0-23B1FCB24C04}" destId="{C3211554-532F-4420-BBC0-F0554A9A4542}" srcOrd="0" destOrd="0" parTransId="{B360DF98-B6B8-446B-B93B-E77DB989E491}" sibTransId="{FDB085A6-7288-4912-B28E-8A173F64D4A9}"/>
    <dgm:cxn modelId="{75B1A2A9-DA68-4B2E-864F-A92D1F8D5E38}" type="presOf" srcId="{47C4B061-01CB-44C0-9174-C9A0D981EF94}" destId="{D5FA242F-DBA2-4DE9-8F5C-CE34C5F5FC27}" srcOrd="0" destOrd="0" presId="urn:microsoft.com/office/officeart/2005/8/layout/vList2"/>
    <dgm:cxn modelId="{4713E2B9-5255-4BFE-BEED-4E0F8A37D276}" type="presOf" srcId="{00FFA59E-34EE-40F1-87E0-23B1FCB24C04}" destId="{493E6C0E-61CF-48AF-A690-31D12FD79099}" srcOrd="0" destOrd="0" presId="urn:microsoft.com/office/officeart/2005/8/layout/vList2"/>
    <dgm:cxn modelId="{140A4EBA-3FE7-4419-A828-61B24FCB2C02}" type="presOf" srcId="{AA4A75F6-5AC9-4E77-9A77-0D9384F992F7}" destId="{5F875601-BF3A-4386-8352-7603A8283F0B}" srcOrd="0" destOrd="0" presId="urn:microsoft.com/office/officeart/2005/8/layout/vList2"/>
    <dgm:cxn modelId="{9D166CBE-90B2-48F7-835C-C07EF5AF5C55}" type="presOf" srcId="{CD8421D4-A9DC-4AB4-A67D-F4728FDE632A}" destId="{D5797344-AC4A-4ECC-96DD-9738C0038EA1}" srcOrd="0" destOrd="0" presId="urn:microsoft.com/office/officeart/2005/8/layout/vList2"/>
    <dgm:cxn modelId="{269004CD-4039-4190-9852-8FA3AE0D15A2}" type="presOf" srcId="{0E4B0870-8A34-467F-82BA-899E55EB45F5}" destId="{728F2313-B28E-4716-BF17-122F1C1CE476}" srcOrd="0" destOrd="0" presId="urn:microsoft.com/office/officeart/2005/8/layout/vList2"/>
    <dgm:cxn modelId="{8C8B15D6-0AA7-4385-9168-79B03F2CE4B6}" type="presOf" srcId="{A418CF21-0710-48E5-8FEB-3480989AF448}" destId="{8E4C1362-7879-4B0C-B5FA-7D52B8C211E9}" srcOrd="0" destOrd="0" presId="urn:microsoft.com/office/officeart/2005/8/layout/vList2"/>
    <dgm:cxn modelId="{EF7D47E0-F366-48C8-BDCD-4B70D689E20D}" srcId="{52A77745-62B3-4A38-8828-D5942A9512D7}" destId="{AA4A75F6-5AC9-4E77-9A77-0D9384F992F7}" srcOrd="5" destOrd="0" parTransId="{A5026B2B-53C5-4970-87A6-3860A9BAE312}" sibTransId="{F18D7BC2-9BBC-4372-BC4F-88E239396BFF}"/>
    <dgm:cxn modelId="{66B5FDA1-0201-41C7-9732-E94524FFC08C}" type="presParOf" srcId="{7A806516-4FDF-490A-8787-514287150843}" destId="{493E6C0E-61CF-48AF-A690-31D12FD79099}" srcOrd="0" destOrd="0" presId="urn:microsoft.com/office/officeart/2005/8/layout/vList2"/>
    <dgm:cxn modelId="{7D7FECA9-ED6F-4472-BDE4-0BD152010FD6}" type="presParOf" srcId="{7A806516-4FDF-490A-8787-514287150843}" destId="{48B2EE6A-F7A3-416B-B2A1-2FAEB8DD60A0}" srcOrd="1" destOrd="0" presId="urn:microsoft.com/office/officeart/2005/8/layout/vList2"/>
    <dgm:cxn modelId="{0A70FE49-EBAD-42E0-BB7F-59F0F7814EF3}" type="presParOf" srcId="{7A806516-4FDF-490A-8787-514287150843}" destId="{066B015E-DF26-4784-BA52-39A7D46336FF}" srcOrd="2" destOrd="0" presId="urn:microsoft.com/office/officeart/2005/8/layout/vList2"/>
    <dgm:cxn modelId="{2FD2398C-5EC7-4E4F-B862-6EBA29249031}" type="presParOf" srcId="{7A806516-4FDF-490A-8787-514287150843}" destId="{8E4C1362-7879-4B0C-B5FA-7D52B8C211E9}" srcOrd="3" destOrd="0" presId="urn:microsoft.com/office/officeart/2005/8/layout/vList2"/>
    <dgm:cxn modelId="{253B313D-9079-43FF-A984-852AC547229F}" type="presParOf" srcId="{7A806516-4FDF-490A-8787-514287150843}" destId="{728F2313-B28E-4716-BF17-122F1C1CE476}" srcOrd="4" destOrd="0" presId="urn:microsoft.com/office/officeart/2005/8/layout/vList2"/>
    <dgm:cxn modelId="{70F33F59-E590-4647-A73D-323BB2AD98ED}" type="presParOf" srcId="{7A806516-4FDF-490A-8787-514287150843}" destId="{D5FA242F-DBA2-4DE9-8F5C-CE34C5F5FC27}" srcOrd="5" destOrd="0" presId="urn:microsoft.com/office/officeart/2005/8/layout/vList2"/>
    <dgm:cxn modelId="{68F8B287-3121-4F78-96B8-D40171D66278}" type="presParOf" srcId="{7A806516-4FDF-490A-8787-514287150843}" destId="{C28980D2-D1EB-4521-9CB9-803DBECC4BBA}" srcOrd="6" destOrd="0" presId="urn:microsoft.com/office/officeart/2005/8/layout/vList2"/>
    <dgm:cxn modelId="{982599E6-FACB-4F31-8B4E-8F1B8EA63E9C}" type="presParOf" srcId="{7A806516-4FDF-490A-8787-514287150843}" destId="{995AD579-DC26-4740-9B12-A105F86DF490}" srcOrd="7" destOrd="0" presId="urn:microsoft.com/office/officeart/2005/8/layout/vList2"/>
    <dgm:cxn modelId="{27F1FF53-4FF0-4F9E-8FBF-4427F350A8FC}" type="presParOf" srcId="{7A806516-4FDF-490A-8787-514287150843}" destId="{08BEE3FE-F9A1-4706-9E2D-5A2AD3786CE0}" srcOrd="8" destOrd="0" presId="urn:microsoft.com/office/officeart/2005/8/layout/vList2"/>
    <dgm:cxn modelId="{36C8E0AC-D1A4-49F7-ACF1-83B1F660ECE2}" type="presParOf" srcId="{7A806516-4FDF-490A-8787-514287150843}" destId="{B6C5A669-8F52-426D-8410-4E395F991040}" srcOrd="9" destOrd="0" presId="urn:microsoft.com/office/officeart/2005/8/layout/vList2"/>
    <dgm:cxn modelId="{D2F234BA-0F1A-4134-994F-E8A312DB1CC5}" type="presParOf" srcId="{7A806516-4FDF-490A-8787-514287150843}" destId="{5F875601-BF3A-4386-8352-7603A8283F0B}" srcOrd="10" destOrd="0" presId="urn:microsoft.com/office/officeart/2005/8/layout/vList2"/>
    <dgm:cxn modelId="{00501145-3A22-4F59-8C5F-9490B6462B28}" type="presParOf" srcId="{7A806516-4FDF-490A-8787-514287150843}" destId="{D5797344-AC4A-4ECC-96DD-9738C0038EA1}" srcOrd="11" destOrd="0" presId="urn:microsoft.com/office/officeart/2005/8/layout/vList2"/>
  </dgm:cxnLst>
  <dgm:bg>
    <a:solidFill>
      <a:schemeClr val="lt1">
        <a:hueOff val="0"/>
        <a:satOff val="0"/>
        <a:lumOff val="0"/>
        <a:alpha val="23000"/>
      </a:scheme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E6C0E-61CF-48AF-A690-31D12FD79099}">
      <dsp:nvSpPr>
        <dsp:cNvPr id="0" name=""/>
        <dsp:cNvSpPr/>
      </dsp:nvSpPr>
      <dsp:spPr>
        <a:xfrm>
          <a:off x="0" y="86961"/>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RUTH—</a:t>
          </a:r>
        </a:p>
      </dsp:txBody>
      <dsp:txXfrm>
        <a:off x="19904" y="106865"/>
        <a:ext cx="11341547" cy="367937"/>
      </dsp:txXfrm>
    </dsp:sp>
    <dsp:sp modelId="{48B2EE6A-F7A3-416B-B2A1-2FAEB8DD60A0}">
      <dsp:nvSpPr>
        <dsp:cNvPr id="0" name=""/>
        <dsp:cNvSpPr/>
      </dsp:nvSpPr>
      <dsp:spPr>
        <a:xfrm>
          <a:off x="0" y="494706"/>
          <a:ext cx="11381355" cy="413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The story in the book of Ruth takes place near the end of the time of the judges, a dark period in Israel’s history when “everyone did as they saw fit” (Judg. 21:25). The book of Ruth highlights individuals who trusted God and placed their hope in Him. </a:t>
          </a:r>
        </a:p>
      </dsp:txBody>
      <dsp:txXfrm>
        <a:off x="0" y="494706"/>
        <a:ext cx="11381355" cy="413482"/>
      </dsp:txXfrm>
    </dsp:sp>
    <dsp:sp modelId="{066B015E-DF26-4784-BA52-39A7D46336FF}">
      <dsp:nvSpPr>
        <dsp:cNvPr id="0" name=""/>
        <dsp:cNvSpPr/>
      </dsp:nvSpPr>
      <dsp:spPr>
        <a:xfrm>
          <a:off x="0" y="908189"/>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THE FAMINE—</a:t>
          </a:r>
        </a:p>
      </dsp:txBody>
      <dsp:txXfrm>
        <a:off x="19904" y="928093"/>
        <a:ext cx="11341547" cy="367937"/>
      </dsp:txXfrm>
    </dsp:sp>
    <dsp:sp modelId="{8E4C1362-7879-4B0C-B5FA-7D52B8C211E9}">
      <dsp:nvSpPr>
        <dsp:cNvPr id="0" name=""/>
        <dsp:cNvSpPr/>
      </dsp:nvSpPr>
      <dsp:spPr>
        <a:xfrm>
          <a:off x="0" y="1315934"/>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Naomi and her husband, Elimelech, were a family of Israelites who lived in Bethlehem. But a famine struck, and God’s people had no food. Often in the Old Testament, if a famine hit the nation of Israel, it meant the Lord was disciplining His people because of their sin (Lev. 26:18–20; Deut. 28:15; 23–24).  So, Naomi and Elimelech traveled to Moab, expecting better living conditions. While there, both of their sons married Moabite women, Orpah and Ruth. </a:t>
          </a:r>
        </a:p>
      </dsp:txBody>
      <dsp:txXfrm>
        <a:off x="0" y="1315934"/>
        <a:ext cx="11381355" cy="598230"/>
      </dsp:txXfrm>
    </dsp:sp>
    <dsp:sp modelId="{728F2313-B28E-4716-BF17-122F1C1CE476}">
      <dsp:nvSpPr>
        <dsp:cNvPr id="0" name=""/>
        <dsp:cNvSpPr/>
      </dsp:nvSpPr>
      <dsp:spPr>
        <a:xfrm>
          <a:off x="0" y="1914164"/>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RUTH’S COMMITMENT—</a:t>
          </a:r>
        </a:p>
      </dsp:txBody>
      <dsp:txXfrm>
        <a:off x="19904" y="1934068"/>
        <a:ext cx="11341547" cy="367937"/>
      </dsp:txXfrm>
    </dsp:sp>
    <dsp:sp modelId="{D5FA242F-DBA2-4DE9-8F5C-CE34C5F5FC27}">
      <dsp:nvSpPr>
        <dsp:cNvPr id="0" name=""/>
        <dsp:cNvSpPr/>
      </dsp:nvSpPr>
      <dsp:spPr>
        <a:xfrm>
          <a:off x="0" y="2321909"/>
          <a:ext cx="11381355" cy="598230"/>
        </a:xfrm>
        <a:prstGeom prst="rect">
          <a:avLst/>
        </a:prstGeom>
        <a:noFill/>
        <a:ln>
          <a:solidFill>
            <a:srgbClr val="002060"/>
          </a:solid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Elimelech and his two sons died. Naomi decided to return to Bethlehem and encouraged her two daughters in- law to return to their people in Moab. Orpah agreed and left the two women. But Ruth refused. She committed to follow her mother-in-law and pledged her devotion to Naomi’s God.  Naomi and Ruth returned to Naomi’s hometown without material assets or male protection. Once back, Ruth gleaned in the fields owned by Boaz, a distant relative. </a:t>
          </a:r>
        </a:p>
      </dsp:txBody>
      <dsp:txXfrm>
        <a:off x="0" y="2321909"/>
        <a:ext cx="11381355" cy="598230"/>
      </dsp:txXfrm>
    </dsp:sp>
    <dsp:sp modelId="{C28980D2-D1EB-4521-9CB9-803DBECC4BBA}">
      <dsp:nvSpPr>
        <dsp:cNvPr id="0" name=""/>
        <dsp:cNvSpPr/>
      </dsp:nvSpPr>
      <dsp:spPr>
        <a:xfrm>
          <a:off x="0" y="2920139"/>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GUARDIAN-REDEEMER—</a:t>
          </a:r>
        </a:p>
      </dsp:txBody>
      <dsp:txXfrm>
        <a:off x="19904" y="2940043"/>
        <a:ext cx="11341547" cy="367937"/>
      </dsp:txXfrm>
    </dsp:sp>
    <dsp:sp modelId="{995AD579-DC26-4740-9B12-A105F86DF490}">
      <dsp:nvSpPr>
        <dsp:cNvPr id="0" name=""/>
        <dsp:cNvSpPr/>
      </dsp:nvSpPr>
      <dsp:spPr>
        <a:xfrm>
          <a:off x="0" y="3327884"/>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After a series of divine circumstances, Boaz became Ruth’s guardian-redeemer. This term means one who takes responsibility for a relative experiencing trouble or in need. It also implies deliverer or rescuer (compare Ex. 6:6). Boaz married Ruth and gladly cared for these two women. He became the answer to their poverty and hopelessness. </a:t>
          </a:r>
        </a:p>
      </dsp:txBody>
      <dsp:txXfrm>
        <a:off x="0" y="3327884"/>
        <a:ext cx="11381355" cy="598230"/>
      </dsp:txXfrm>
    </dsp:sp>
    <dsp:sp modelId="{08BEE3FE-F9A1-4706-9E2D-5A2AD3786CE0}">
      <dsp:nvSpPr>
        <dsp:cNvPr id="0" name=""/>
        <dsp:cNvSpPr/>
      </dsp:nvSpPr>
      <dsp:spPr>
        <a:xfrm>
          <a:off x="0" y="3926114"/>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THE ELDERS—</a:t>
          </a:r>
        </a:p>
      </dsp:txBody>
      <dsp:txXfrm>
        <a:off x="19904" y="3946018"/>
        <a:ext cx="11341547" cy="367937"/>
      </dsp:txXfrm>
    </dsp:sp>
    <dsp:sp modelId="{B6C5A669-8F52-426D-8410-4E395F991040}">
      <dsp:nvSpPr>
        <dsp:cNvPr id="0" name=""/>
        <dsp:cNvSpPr/>
      </dsp:nvSpPr>
      <dsp:spPr>
        <a:xfrm>
          <a:off x="0" y="4333859"/>
          <a:ext cx="11381355" cy="413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The elders who sat at the gate—where people brought their legal matters—rejoiced over the union between Ruth and Boaz. They wished children and prosperity for the pair. </a:t>
          </a:r>
        </a:p>
      </dsp:txBody>
      <dsp:txXfrm>
        <a:off x="0" y="4333859"/>
        <a:ext cx="11381355" cy="413482"/>
      </dsp:txXfrm>
    </dsp:sp>
    <dsp:sp modelId="{5F875601-BF3A-4386-8352-7603A8283F0B}">
      <dsp:nvSpPr>
        <dsp:cNvPr id="0" name=""/>
        <dsp:cNvSpPr/>
      </dsp:nvSpPr>
      <dsp:spPr>
        <a:xfrm>
          <a:off x="0" y="4747342"/>
          <a:ext cx="11381355" cy="407745"/>
        </a:xfrm>
        <a:prstGeom prst="roundRect">
          <a:avLst/>
        </a:prstGeom>
        <a:solidFill>
          <a:srgbClr val="00206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dirty="0">
              <a:effectLst>
                <a:outerShdw blurRad="38100" dist="38100" dir="2700000" algn="tl">
                  <a:srgbClr val="000000">
                    <a:alpha val="43137"/>
                  </a:srgbClr>
                </a:outerShdw>
              </a:effectLst>
              <a:latin typeface="Gotham Medium" panose="02000604030000020004"/>
            </a:rPr>
            <a:t>OBED—</a:t>
          </a:r>
        </a:p>
      </dsp:txBody>
      <dsp:txXfrm>
        <a:off x="19904" y="4767246"/>
        <a:ext cx="11341547" cy="367937"/>
      </dsp:txXfrm>
    </dsp:sp>
    <dsp:sp modelId="{D5797344-AC4A-4ECC-96DD-9738C0038EA1}">
      <dsp:nvSpPr>
        <dsp:cNvPr id="0" name=""/>
        <dsp:cNvSpPr/>
      </dsp:nvSpPr>
      <dsp:spPr>
        <a:xfrm>
          <a:off x="0" y="5155087"/>
          <a:ext cx="11381355" cy="59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358"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1" kern="1200" dirty="0">
              <a:solidFill>
                <a:srgbClr val="002060"/>
              </a:solidFill>
              <a:effectLst>
                <a:outerShdw blurRad="38100" dist="38100" dir="2700000" algn="tl">
                  <a:srgbClr val="000000">
                    <a:alpha val="43137"/>
                  </a:srgbClr>
                </a:outerShdw>
              </a:effectLst>
              <a:latin typeface="Gotham Medium" panose="02000604030000020004"/>
            </a:rPr>
            <a:t>God blessed Boaz and Ruth with a son, and the women in the city celebrated with the grandmother. Though Naomi had returned to Bethlehem downcast, Obed renewed Naomi’s hope in the Almighty. Once he was older, Obed had a son named Jesse, and Jesse fathered King David. Through Obed’s line, Jesus would eventually be born. Through the person of Jesus, God fulfilled His promise to bless the whole earth through the family of Abraham (see Gen. 12:3). </a:t>
          </a:r>
        </a:p>
      </dsp:txBody>
      <dsp:txXfrm>
        <a:off x="0" y="5155087"/>
        <a:ext cx="11381355" cy="5982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1A50702-3C68-4B14-B819-72B57D27F9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F0F4880-E690-44D0-8356-A9E7BDBAB0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E6205E-B305-4B90-9534-3C5E99A0275E}" type="datetimeFigureOut">
              <a:rPr lang="en-US" smtClean="0"/>
              <a:t>11/23/2024</a:t>
            </a:fld>
            <a:endParaRPr lang="en-US" dirty="0"/>
          </a:p>
        </p:txBody>
      </p:sp>
      <p:sp>
        <p:nvSpPr>
          <p:cNvPr id="4" name="Footer Placeholder 3">
            <a:extLst>
              <a:ext uri="{FF2B5EF4-FFF2-40B4-BE49-F238E27FC236}">
                <a16:creationId xmlns:a16="http://schemas.microsoft.com/office/drawing/2014/main" id="{26B4ACF6-39FD-4B08-A7D5-5BFDC37B46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F7C9FD2-2C57-4DE7-8EA4-86DEE80B98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AC623C-86E0-4A85-83FB-F4A716956FD4}" type="slidenum">
              <a:rPr lang="en-US" smtClean="0"/>
              <a:t>‹#›</a:t>
            </a:fld>
            <a:endParaRPr lang="en-US" dirty="0"/>
          </a:p>
        </p:txBody>
      </p:sp>
    </p:spTree>
    <p:extLst>
      <p:ext uri="{BB962C8B-B14F-4D97-AF65-F5344CB8AC3E}">
        <p14:creationId xmlns:p14="http://schemas.microsoft.com/office/powerpoint/2010/main" val="1693955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3722F1-E430-42A1-A473-1759336AECCE}" type="datetimeFigureOut">
              <a:rPr lang="en-US" smtClean="0"/>
              <a:t>11/23/2024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D7554-D10C-4E29-B8E6-BB7111FA614F}" type="slidenum">
              <a:rPr lang="en-US" smtClean="0"/>
              <a:t>‹#›</a:t>
            </a:fld>
            <a:endParaRPr lang="en-US" dirty="0"/>
          </a:p>
        </p:txBody>
      </p:sp>
    </p:spTree>
    <p:extLst>
      <p:ext uri="{BB962C8B-B14F-4D97-AF65-F5344CB8AC3E}">
        <p14:creationId xmlns:p14="http://schemas.microsoft.com/office/powerpoint/2010/main" val="3517347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Lord, we are awed by the story of the faith of Boaz, Ruth, and Naomi, and how You turned their blessing into a blessing for Israel and then the world. We praise You for the righteous acts of many that finally brought us to the person and work of Christ. In the name of Jesus, Your Son, we pray. Amen.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God’s faithfulness resounds through generations.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dirty="0"/>
          </a:p>
        </p:txBody>
      </p:sp>
    </p:spTree>
    <p:extLst>
      <p:ext uri="{BB962C8B-B14F-4D97-AF65-F5344CB8AC3E}">
        <p14:creationId xmlns:p14="http://schemas.microsoft.com/office/powerpoint/2010/main" val="66210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inclusion of women in Jesus' genealogy shows that God's plan for redemption reaches beyond cultural boundaries and human flaws, demonstrating His mercy and grace through imperfect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Tamar, who bore Perez with her father-in-law, shows that God’s plan can overcome tragedy and human failure (Gen. 38; Matt. 1:3).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Rahab, a prostitute from Jericho, illustrates that God can use non-Israelites who turn to Him (Josh. 2:1–24; Matt. 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Ruth, a Moabite, shows that God favors righteous individuals, even from enemy nations (Matt. 1:5).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Bathsheba, the wife of Uriah, shows God's mercy despite human sin (2 Sam. 11:1–12:25; Matt.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800" dirty="0"/>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1203018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2251691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inclusion of women in Jesus' genealogy shows that God's plan for redemption reaches beyond cultural boundaries and human flaws, demonstrating His mercy and grace through imperfect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Tamar, who bore Perez with her father-in-law, shows that God’s plan can overcome tragedy and human failure (Gen. 38; Matt. 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Rahab, a prostitute from Jericho, illustrates that God can use non-Israelites who turn to Him (Josh. 2:1–24; Matt. 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 a Moabite, shows that God favors righteous individuals, even from enemy nations (Matt. 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Bathsheba, the wife of Uriah, shows God's mercy despite human sin (2 Sam. 11:1–12:25; Matt. 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Boaz declared his intention to become their “guardian redeemer” who would “ransom” the family property and name (v. 9). Boaz first checked that a closer relative did not wish to fulfill this role, as would have been his right (Ruth 4:1–8). Boaz publicly declared to the people of Bethlehem that he would redeem Elimelek’s family and raise children. He stood in the city gate to announce “to the elders and all the people” that he was choosing to buy all the property of Elimelek’s widow, Naomi (v. 9).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Boaz also declared he would marry Naomi’s daughter in- law, Ruth (v. 10). He did this “in order to maintain the name of the dead with his property, so that his name will not disappear from among his family or from his hometown. ” Naomi’s words to Ruth are proven true, for Naomi said, “The man [Boaz] will not rest until the matter is settled today” (Ruth 3:18). Boaz’s actions and declaration of intent confirm Naomi’s hope and confidence in him. Boaz keeps his word to make the family whole once again.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people at the city gate affirm Boaz’s declaration and add a prophetic blessing. The beginning of the blessing reviews the past: “May the Lord make the woman who is coming into your home like Rachel and Leah, who together built up the family of Israel” (v. 11). Rachel and Leah were Jacob’s two wives who, along with their servants, gave birth to the twelve tribes of Israel. The blessing next acknowledges current circumstances: “May you have standing in Ephrathah and be famous in Bethlehem” (v. 11). Finally, the blessing looks forward to the future: “Through the offspring the Lord gives you by this young woman, may your family be like that of Perez, whom Tamar bore to Judah” (v. 12). The hopes expressed by this blessing would be fulfilled.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64975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tabLst>
                <a:tab pos="1080135"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redemption through Ruth and Boaz continued with the birth of Obed, whose descendants would lead to King David and ultimately Jesus. This story shows how God used even difficult situations to fulfill His larger plan of salvation for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Ruth’s loyalty to Naomi is celebrated, and God uses Obed’s birth to restore Naomi’s family and security (Ruth 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Obed’s lineage leads to King David, establishing a royal line that continues through Jesus (Luke 3:31–32).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born in Bethlehem, fulfills God’s promise that the kingship of David’s family will never end (Luke 2:1–5).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tragic circumstances, God used Ruth, Boaz, and Obed to accomplish His plan for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enabled Ruth and Boaz to have a child, and the family would continue. Boaz fulfilled his role as guardian redeemer.  The women of Bethlehem blessed Naomi’s grandson (v. 15). In that culture, a child represented security for the future When Obed grew up, he would work and bring in the family income. Naomi, as a widow with no income of her own, would have to rely on Obed.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women acknowledge Ruth’s loyalty toward Naomi.  Even during Naomi’s crisis, God was faithful to her. The women call Ruth a “daughter-in-law, who loves [Naomi] and who is better to [her] than seven sons” (Ruth 4:15).  When Naomi holds Obed, the women proclaim, “Naomi has a son!” (v. 17). Even though she lost two sons, God used the birth of a grandson to redeem Naomi’s family.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story of redemption continues past Naomi’s lifetime.  The boy becomes a father to Jesse, who becomes the father of David. Through David’s family line, God establishes a line of kings (2 Sam. 7:16). The third chapter of Luke shows that the kingly lineage extends a thousand years after David: “[Jesus] was the son, so it was thought, of Joseph” (Luke 3:23). Joseph was a descendant of David, Jesse, Obed, and Boaz (vv. 31–32). This was also a reason that Jesus was born in Bethlehem, the town of His ancestors (Luke 2:1–5). Through Jesus, the kingship of David’s family will never pass away. God used unusual and tragic circumstances to accomplish His purposes, not only for Naomi, but for the entire world.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does God prove faithful to Ruth and Boaz?</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does this story’s continuation in Luke reveal about Boaz and Ruth’s son, Obed? Why is he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 you see God working in your life, in light of Ruth’s 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AND RUTH’S DESCENDANTS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Because of God’s faithfulness to the family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Mahlon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and Naomi, the family lineage did not pass away during a time of trouble.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Ruth and Boaz had a son named Obed.  As a daughter-in-law to Naomi, Ruth was as good to Naomi as her own children.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grandchild of Naomi became like a surrogate child to her.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became the father of Jesse, who was then the father of David.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Jesus was born through this very same lineage.  Through Jesus, David’s line of kings will never end.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Through all the troubled circumstances, God was in control and bringing about His purposes. </a:t>
            </a:r>
          </a:p>
        </p:txBody>
      </p:sp>
    </p:spTree>
    <p:extLst>
      <p:ext uri="{BB962C8B-B14F-4D97-AF65-F5344CB8AC3E}">
        <p14:creationId xmlns:p14="http://schemas.microsoft.com/office/powerpoint/2010/main" val="2122716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a:t>
            </a: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FROM HOPELESS TO HOPEFUL</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should support each other by recognizing God's presence even during difficult times. Reflecting on how God works in our lives, even in dark moments, can strengthen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Text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During the COVID-19 pandemic, the author faced job loss and isolation, feeling hopeless. However, their side business flourished unexpectedly, and they received support from others. This experience reminded the author of God's provision and love, showing that hope can arise in unexpected ways, even in dark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a:t>
            </a: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FROM HOPELESS TO HOPEFUL</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situation feels hopeless to you right now?  </a:t>
            </a: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 situation that feels hopeless could be personal struggles, financial instability, or health concerns.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What keeps you from hoping in the Lord?  </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Doubts, fear of failure, and feelings of abandonment can hinder hope in God's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108013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can you remind yourself of His light when life feels dark?  </a:t>
            </a:r>
          </a:p>
          <a:p>
            <a:r>
              <a:rPr lang="en-US" sz="1800" b="1" dirty="0">
                <a:effectLst/>
                <a:latin typeface="Calibri" panose="020F0502020204030204" pitchFamily="34" charset="0"/>
                <a:ea typeface="Aptos" panose="020B0004020202020204" pitchFamily="34" charset="0"/>
              </a:rPr>
              <a:t>	By reflecting on past instances where God provided or supported you, and seeking encouragement from Scripture or others.</a:t>
            </a: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41175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47500" lnSpcReduction="20000"/>
          </a:bodyPr>
          <a:lstStyle/>
          <a:p>
            <a:br>
              <a:rPr lang="en-US" sz="2800" dirty="0"/>
            </a:br>
            <a:r>
              <a:rPr lang="en-US" sz="2800" dirty="0"/>
              <a:t>The story of Boaz, Ruth, and Naomi highlights the transformative power of faithfulness. Their commitment to God and righteous actions led to blessings for themselves and their community, including the birth of a son, Obed. This blessing extended far beyond their lifetime, resulting in the lineage of King David and ultimately Jesus Christ. Their story reminds us of God’s faithfulness and the impact of following Him.</a:t>
            </a:r>
          </a:p>
          <a:p>
            <a:r>
              <a:rPr lang="en-US" sz="2800" b="1" dirty="0"/>
              <a:t>Main Idea</a:t>
            </a:r>
            <a:br>
              <a:rPr lang="en-US" sz="2800" dirty="0"/>
            </a:br>
            <a:r>
              <a:rPr lang="en-US" sz="2800" dirty="0"/>
              <a:t>Faithfulness to God brings blessings that extend beyond the present, impacting future generations and reflecting His eternal plans.</a:t>
            </a:r>
          </a:p>
          <a:p>
            <a:r>
              <a:rPr lang="en-US" sz="2800" b="1" dirty="0"/>
              <a:t>Key Takeaways</a:t>
            </a:r>
            <a:endParaRPr lang="en-US" sz="2800" dirty="0"/>
          </a:p>
          <a:p>
            <a:pPr marL="971550" lvl="1" indent="-514350">
              <a:buFont typeface="+mj-lt"/>
              <a:buAutoNum type="arabicPeriod"/>
            </a:pPr>
            <a:r>
              <a:rPr lang="en-US" sz="2800" dirty="0"/>
              <a:t>Boaz, Ruth, and Naomi’s faithfulness brought blessings from God, including the restoration of joy and a child who would shape Israel's future.</a:t>
            </a:r>
          </a:p>
          <a:p>
            <a:pPr marL="971550" lvl="1" indent="-514350">
              <a:buFont typeface="+mj-lt"/>
              <a:buAutoNum type="arabicPeriod"/>
            </a:pPr>
            <a:r>
              <a:rPr lang="en-US" sz="2800" dirty="0"/>
              <a:t>Their righteous deeds earned respect from their community and demonstrated God’s ability to bless even those considered outsiders.</a:t>
            </a:r>
          </a:p>
          <a:p>
            <a:pPr marL="971550" lvl="1" indent="-514350">
              <a:buFont typeface="+mj-lt"/>
              <a:buAutoNum type="arabicPeriod"/>
            </a:pPr>
            <a:r>
              <a:rPr lang="en-US" sz="2800" dirty="0"/>
              <a:t>The ultimate blessing of their faithfulness was Jesus Christ, whose sacrifice allows us to live in God’s Kingdom eternally.</a:t>
            </a:r>
          </a:p>
        </p:txBody>
      </p:sp>
    </p:spTree>
    <p:extLst>
      <p:ext uri="{BB962C8B-B14F-4D97-AF65-F5344CB8AC3E}">
        <p14:creationId xmlns:p14="http://schemas.microsoft.com/office/powerpoint/2010/main" val="1379711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55000" lnSpcReduction="20000"/>
          </a:bodyPr>
          <a:lstStyle/>
          <a:p>
            <a:br>
              <a:rPr lang="en-US" sz="2800" dirty="0"/>
            </a:br>
            <a:r>
              <a:rPr lang="en-US" sz="2800" dirty="0"/>
              <a:t>Hope in God transcends the despair and challenges we face in life. Instead of succumbing to cultural tendencies of self-reliance, we are called to rely on God’s faithfulness. Through Jesus, we have eternal hope that provides strength in the midst of lament. Trusting in Him first, rather than as a last resort, allows His power to transform impossible situations into sources of peace and joy.</a:t>
            </a:r>
          </a:p>
          <a:p>
            <a:r>
              <a:rPr lang="en-US" sz="2800" b="1" dirty="0"/>
              <a:t>Main Idea</a:t>
            </a:r>
            <a:br>
              <a:rPr lang="en-US" sz="2800" dirty="0"/>
            </a:br>
            <a:r>
              <a:rPr lang="en-US" sz="2800" dirty="0"/>
              <a:t>Turning to God in all circumstances anchors us in hope, allowing us to navigate life’s challenges with faith and confidence in His faithfulness.</a:t>
            </a:r>
          </a:p>
          <a:p>
            <a:r>
              <a:rPr lang="en-US" sz="2800" b="1" dirty="0"/>
              <a:t>Key Takeaways</a:t>
            </a:r>
            <a:endParaRPr lang="en-US" sz="2800" dirty="0"/>
          </a:p>
          <a:p>
            <a:pPr lvl="1">
              <a:buFont typeface="+mj-lt"/>
              <a:buAutoNum type="arabicPeriod"/>
            </a:pPr>
            <a:r>
              <a:rPr lang="en-US" sz="2800" dirty="0"/>
              <a:t>Biblical hope goes beyond optimism; it is rooted in God’s unchanging faithfulness and power to redeem all situations.</a:t>
            </a:r>
          </a:p>
          <a:p>
            <a:pPr lvl="1">
              <a:buFont typeface="+mj-lt"/>
              <a:buAutoNum type="arabicPeriod"/>
            </a:pPr>
            <a:r>
              <a:rPr lang="en-US" sz="2800" dirty="0"/>
              <a:t>In grief and despair, we find strength in placing our hope in Jesus, avoiding the hopelessness of the world.</a:t>
            </a:r>
          </a:p>
          <a:p>
            <a:pPr lvl="1">
              <a:buFont typeface="+mj-lt"/>
              <a:buAutoNum type="arabicPeriod"/>
            </a:pPr>
            <a:r>
              <a:rPr lang="en-US" sz="2800" dirty="0"/>
              <a:t>Turning to God first, not last, enables us to experience His provision and guidance, even in seemingly impossible circumstances.</a:t>
            </a:r>
          </a:p>
        </p:txBody>
      </p:sp>
    </p:spTree>
    <p:extLst>
      <p:ext uri="{BB962C8B-B14F-4D97-AF65-F5344CB8AC3E}">
        <p14:creationId xmlns:p14="http://schemas.microsoft.com/office/powerpoint/2010/main" val="4216427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FE6E9-16A1-2178-659D-486689FDD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DA30AA-814B-AE50-A197-5EBD3A20CF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32A42F-D08F-1AF2-68A9-051A5EE64CBD}"/>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Heavenly Father,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stand in awe of Your redemptive plan woven through generations. Thank You for the faith of Boaz, Ruth, and Naomi, whose trust in You turned sorrow into joy and hopelessness into blessing. You worked through them to pave the way for Jesus, our ultimate Redeemer. May we be inspired by their faithfulness and reminded of Your constant provision and unfailing promises. Help us to live as witnesses to Your grace, sharing the hope and redemption we find in Christ with others. We praise You, Lord, for Your mercy and love that extend through all time. In Jesus'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414315A-A505-E1C7-CCAA-F958E6848081}"/>
              </a:ext>
            </a:extLst>
          </p:cNvPr>
          <p:cNvSpPr>
            <a:spLocks noGrp="1"/>
          </p:cNvSpPr>
          <p:nvPr>
            <p:ph type="sldNum" sz="quarter" idx="10"/>
          </p:nvPr>
        </p:nvSpPr>
        <p:spPr/>
        <p:txBody>
          <a:bodyPr/>
          <a:lstStyle/>
          <a:p>
            <a:fld id="{0BB98531-EBAC-4738-AC3B-4AA42F6013B1}" type="slidenum">
              <a:rPr lang="en-US" smtClean="0"/>
              <a:pPr/>
              <a:t>19</a:t>
            </a:fld>
            <a:endParaRPr lang="en-US" dirty="0"/>
          </a:p>
        </p:txBody>
      </p:sp>
    </p:spTree>
    <p:extLst>
      <p:ext uri="{BB962C8B-B14F-4D97-AF65-F5344CB8AC3E}">
        <p14:creationId xmlns:p14="http://schemas.microsoft.com/office/powerpoint/2010/main" val="4228490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BOAZ REDEEMS RUTH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does Boaz announce in verse 9, and who does he address?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After his exchange with the closer blood relative who declines to marry Ruth, Boaz publicly declares to the people of Bethlehem that he shall act as guardian-redeemer, redeeming Elimelek’s family property and his name. He stands in the city gate and announces “to the elders and all the people” that he will purchase all that belongs to Elimelek’s widow Naomi (v. 9). </a:t>
            </a: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additional responsibilities does Boaz assume, and why are they significant (v.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Boaz declares that he will marry Ruth “in order to maintain the name of the dead with his property, so that his name will not disappear from among his family or from his hometown” (Ruth 4:10). It will be as if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Mahlon</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had a child. This fulfills part of Boaz’s responsibility as guardian-redeemer. Just as Naomi hoped, Boaz did not delay or wait (Ruth 3:18). He keeps faith with Ruth and Naomi and acts to resolve the matter quickly. </a:t>
            </a:r>
          </a:p>
          <a:p>
            <a:pPr marL="0" marR="0">
              <a:lnSpc>
                <a:spcPct val="107000"/>
              </a:lnSpc>
              <a:spcBef>
                <a:spcPts val="0"/>
              </a:spcBef>
              <a:spcAft>
                <a:spcPts val="0"/>
              </a:spcAft>
            </a:pP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6.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How do the elders and the people respond to Boaz’s declaration?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elders and others at the city gate affirm the declaration of Boaz and add a threefold blessing: that the Lord might make Ruth “like Rachel and Leah, who together built up the family of Israel,” that Ruth and Boaz will “have standing … and be famous in Bethlehem,” and that Ruth would bear a child like Tamar did for Judah (vv. 11–12). </a:t>
            </a:r>
          </a:p>
          <a:p>
            <a:pPr marL="0" marR="0">
              <a:lnSpc>
                <a:spcPct val="107000"/>
              </a:lnSpc>
              <a:spcBef>
                <a:spcPts val="0"/>
              </a:spcBef>
              <a:spcAft>
                <a:spcPts val="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83240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Redeems Ruth </a:t>
            </a:r>
            <a:r>
              <a:rPr lang="en-US" sz="1800" b="1" i="1" kern="100" dirty="0" err="1">
                <a:effectLst/>
                <a:latin typeface="Aptos" panose="020B0004020202020204" pitchFamily="34" charset="0"/>
                <a:ea typeface="Aptos" panose="020B0004020202020204" pitchFamily="34" charset="0"/>
                <a:cs typeface="Times New Roman" panose="02020603050405020304" pitchFamily="18" charset="0"/>
              </a:rPr>
              <a:t>Ruth</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 4:9–12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Boaz’s and Ruth’s Descendants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Ruth 4:13–17; Luke 3:23, 31b–32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&gt;&lt;&gt;&lt;&gt;&lt;&gt;&lt;&gt;&lt;&gt;&lt;&gt;&lt;&gt;&lt;&gt;&lt;&gt;&lt;&gt;&lt;&gt;&lt;&gt;&lt;&gt;&lt;&gt;&lt;&gt;&lt;&gt;&lt;&gt;&lt;&gt;&lt;</a:t>
            </a: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Ruth 4:9–17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redemption story through Boaz, Ruth, and Naomi. Boaz acts as the kinsman-redeemer, fulfilling his legal and moral obligation to restore Naomi’s family and inheritance. The people of Bethlehem recognize the significance of his actions, offering blessings akin to the lineage of Rachel, Leah, and Tamar. Ruth’s loyalty and faithfulness bring honor, as she becomes the great-grandmother of King David, ensuring her role in the messianic line.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3:23, 31b–32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Luke’s genealogy connects Jesus to David through Nathan, establishing His legal and spiritual right to the throne of Israel. It underscores God’s faithfulness across generations, fulfilling His promises to David. While Matthew traces Jesus’ lineage through Solomon, Luke’s account likely reflects Mary’s ancestry, emphasizing Jesus as the fulfillment of messianic prophecy.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Lessons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Sovereignty: The lineage of Jesus, including figures like Ruth, a Moabite, demonstrates God’s ability to work through unlikely individuals and situations to fulfill His divine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Faithful Witnesses: Boaz and Ruth model faithfulness and obedience, showing how individual actions can have lasting spiritual and generational significance.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Redemption and Restoration: Boaz’s role as a kinsman-redeemer reflects Christ’s redemptive work for humanity, emphasizing themes of hope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weaves together stories of faithfulness and obedience, as seen in Boaz and Ruth, to fulfill His promises through unexpected 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Ruth’s inclusion in Jesus’ lineage shows how God values righteousness over background, fulfilling His redemptive purposes through all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genealogical connection to David underscores God’s unwavering faithfulness in establishing an eternal kingdom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analysis highlights the continuity of God’s redemptive plan from Ruth’s story to the fulfillment in Christ, emphasizing faith, hope, and divine providence.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71932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BOAZ AND RUTH’S DESCENDANTS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does God prove faithful to Ruth and Boaz?</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does this story’s continuation in Luke reveal about Boaz and Ruth’s son, Obed? Why is he significant?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do you see God working in your life, in light of Ruth’s 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41842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account uses the concept of grafting, where a branch is attached to a different rootstock, as a metaphor for inclusion in Jesus' lineage. It illustrates how a seemingly unrelated or external element becomes part of a greater system, creating mutual benefits. Similarly, the genealogy of Jesus includes diverse individuals, reflecting God's plan of redemption and inclusion, which continues to bring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metaphor of grafting highlights how God's redemptive plan includes and blesses those brought into His family, exemplified by Jesus' inclusive genealogy.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Grafting symbolizes God's ability to include outsiders in His family, as seen in Jesus’ lineage.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genealogy reflects God's universal plan for salvation, extending blessings beyond traditional boundaries.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Inclusion in God’s family, like grafting, brings mutual blessings and underscores His redemptive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Ruth tells the story of faith, loyalty, and redemption during a tough time in Israel. Despite the difficult circumstances, Ruth’s strong trust in God shines as a light of hope. She stays loyal to her mother-in-law, Naomi, and follows God’s ways, becoming part of God’s plan to bring hope and help to people. Naomi’s family faces hard times, including a famine, but this struggle leads to God’s greater purpose. Ruth chooses to stay with Naomi and work in the fields of a man named Boaz. This shows her love and trust in God, and it brings blessings to her life. Boaz steps in to help Ruth and Naomi by becoming their protector, showing God’s care for His people and pointing to Jesus, who would one day be the ultimate Redeemer. The town leaders bless Ruth and Boaz, recognizing that Ruth is part of the family line that will lead to Israel’s future king. Ruth and Boaz have a son named Obed, whose family line leads to King David and eventually to Jesus, showing how God kept His promise to bless the world through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6</a:t>
            </a:fld>
            <a:endParaRPr lang="en-US" dirty="0"/>
          </a:p>
        </p:txBody>
      </p:sp>
    </p:spTree>
    <p:extLst>
      <p:ext uri="{BB962C8B-B14F-4D97-AF65-F5344CB8AC3E}">
        <p14:creationId xmlns:p14="http://schemas.microsoft.com/office/powerpoint/2010/main" val="104224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Book of Ruth doesn’t tell us who wrote it or when, but it shows how God worked through a few faithful people during a tough time in Israel’s history. The story ends with a family tree of David (Ruth 4:18-22), which shows God’s plan for David’s family. This genealogy helps explain why Jesus is the promised King. In Luke 3:23-38, Jesus’ family tree also traces back to David, showing He is the Messiah who fulfills God’s promise to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7</a:t>
            </a:fld>
            <a:endParaRPr lang="en-US" dirty="0"/>
          </a:p>
        </p:txBody>
      </p:sp>
    </p:spTree>
    <p:extLst>
      <p:ext uri="{BB962C8B-B14F-4D97-AF65-F5344CB8AC3E}">
        <p14:creationId xmlns:p14="http://schemas.microsoft.com/office/powerpoint/2010/main" val="3134942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Israel, the nearest relative to a family in need, called the "guardian-redeemer," was responsible for helping by paying off debts, buying back land, and marrying a widow to keep the family name going (Lev. 25:25; Deut. 25:5–10). Naomi asked Ruth to offer herself to Boaz as his wife (Ruth 3:1–9). Boaz was willing but knew a closer relative had the first right. This relative refused, showing it by giving up his sandal (Ruth 4:1–8). Boaz then announced he would take on the responsibility of redeeming Naomi’s family, showing great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8</a:t>
            </a:fld>
            <a:endParaRPr lang="en-US" dirty="0"/>
          </a:p>
        </p:txBody>
      </p:sp>
    </p:spTree>
    <p:extLst>
      <p:ext uri="{BB962C8B-B14F-4D97-AF65-F5344CB8AC3E}">
        <p14:creationId xmlns:p14="http://schemas.microsoft.com/office/powerpoint/2010/main" val="1816112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Judah's family, despite its flaws, received God's blessing of leadership. Perez, Judah’s son, was born under scandalous circumstances, but God remained faithful to His promises, showing that even in difficult situations, His plan continues.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Judah, though imperfect, received the blessing of leadership from his father, Jacob (Gen. 49:8–10).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Perez was born after Judah’s inappropriate relationship with Tamar, his daughter-in-law, who disguised herself as a prostitute (Gen. 38:1–30).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Bible shows that even when people fail, God remains faithful to His promises and continues His plan.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9</a:t>
            </a:fld>
            <a:endParaRPr lang="en-US" dirty="0"/>
          </a:p>
        </p:txBody>
      </p:sp>
    </p:spTree>
    <p:extLst>
      <p:ext uri="{BB962C8B-B14F-4D97-AF65-F5344CB8AC3E}">
        <p14:creationId xmlns:p14="http://schemas.microsoft.com/office/powerpoint/2010/main" val="462232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Boaz’s actions in the story of Ruth serve as a model of Jesus’ mission on Earth, showing how Boaz's role as a redeemer prefigures Christ’s work of redemption for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 from Bethlehem and the tribe of Judah, foreshadows Jesus' lineage and mission (Ruth 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 showed compassion, allowing Ruth to glean his field and later redeeming her (Ruth 2, 4:9–11).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Boaz’s actions toward Ruth, a foreigner, mirror how Jesus redeems all people, freeing them from sin and making them God's people (1 Cor. 6:20; Gal. 3:26–29).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29915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5" y="690511"/>
            <a:ext cx="5185821" cy="5253089"/>
          </a:xfrm>
        </p:spPr>
        <p:txBody>
          <a:bodyPr anchor="b">
            <a:normAutofit/>
          </a:bodyPr>
          <a:lstStyle>
            <a:lvl1pPr>
              <a:defRPr sz="6000">
                <a:solidFill>
                  <a:schemeClr val="bg1"/>
                </a:solidFill>
              </a:defRPr>
            </a:lvl1pPr>
          </a:lstStyle>
          <a:p>
            <a:r>
              <a:rPr lang="en-US" dirty="0"/>
              <a:t>Click to add title</a:t>
            </a:r>
          </a:p>
        </p:txBody>
      </p:sp>
    </p:spTree>
    <p:extLst>
      <p:ext uri="{BB962C8B-B14F-4D97-AF65-F5344CB8AC3E}">
        <p14:creationId xmlns:p14="http://schemas.microsoft.com/office/powerpoint/2010/main" val="1784555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1468814" y="2057400"/>
            <a:ext cx="3091027" cy="3867538"/>
          </a:xfrm>
        </p:spPr>
        <p:txBody>
          <a:bodyPr lIns="0">
            <a:normAutofit/>
          </a:bodyPr>
          <a:lstStyle>
            <a:lvl1pPr marL="0" indent="0">
              <a:lnSpc>
                <a:spcPct val="100000"/>
              </a:lnSpc>
              <a:spcBef>
                <a:spcPts val="0"/>
              </a:spcBef>
              <a:spcAft>
                <a:spcPts val="1200"/>
              </a:spcAft>
              <a:buNone/>
              <a:defRPr sz="2000"/>
            </a:lvl1pPr>
            <a:lvl2pPr marL="800100" indent="-342900">
              <a:lnSpc>
                <a:spcPct val="100000"/>
              </a:lnSpc>
              <a:spcBef>
                <a:spcPts val="0"/>
              </a:spcBef>
              <a:spcAft>
                <a:spcPts val="1200"/>
              </a:spcAft>
              <a:buFont typeface="Arial" panose="020B0604020202020204" pitchFamily="34" charset="0"/>
              <a:buChar char="•"/>
              <a:defRPr sz="2000"/>
            </a:lvl2pPr>
            <a:lvl3pPr marL="1257300" indent="-342900">
              <a:spcBef>
                <a:spcPts val="0"/>
              </a:spcBef>
              <a:spcAft>
                <a:spcPts val="1200"/>
              </a:spcAft>
              <a:buFont typeface="Arial" panose="020B0604020202020204" pitchFamily="34" charset="0"/>
              <a:buChar char="•"/>
              <a:defRPr sz="2000"/>
            </a:lvl3pPr>
            <a:lvl4pPr marL="1714500" indent="-342900">
              <a:spcBef>
                <a:spcPts val="0"/>
              </a:spcBef>
              <a:spcAft>
                <a:spcPts val="1200"/>
              </a:spcAft>
              <a:buFont typeface="Arial" panose="020B0604020202020204" pitchFamily="34" charset="0"/>
              <a:buChar char="•"/>
              <a:defRPr sz="2000"/>
            </a:lvl4pPr>
            <a:lvl5pPr marL="2171700" indent="-3429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able Placeholder 13">
            <a:extLst>
              <a:ext uri="{FF2B5EF4-FFF2-40B4-BE49-F238E27FC236}">
                <a16:creationId xmlns:a16="http://schemas.microsoft.com/office/drawing/2014/main" id="{EA708189-1532-1BDD-104F-4D8556146CEE}"/>
              </a:ext>
            </a:extLst>
          </p:cNvPr>
          <p:cNvSpPr>
            <a:spLocks noGrp="1"/>
          </p:cNvSpPr>
          <p:nvPr>
            <p:ph type="tbl" sz="quarter" idx="12"/>
          </p:nvPr>
        </p:nvSpPr>
        <p:spPr>
          <a:xfrm>
            <a:off x="5097463" y="2051976"/>
            <a:ext cx="6180137" cy="3867538"/>
          </a:xfrm>
        </p:spPr>
        <p:txBody>
          <a:bodyPr>
            <a:normAutofit/>
          </a:bodyPr>
          <a:lstStyle>
            <a:lvl1pPr>
              <a:defRPr sz="2000"/>
            </a:lvl1pPr>
          </a:lstStyle>
          <a:p>
            <a:r>
              <a:rPr lang="en-US"/>
              <a:t>Click icon to add table</a:t>
            </a:r>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6E0EC71B-95A1-C740-6B1F-F8DF02E2D1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409299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ntent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Content Placeholder 7">
            <a:extLst>
              <a:ext uri="{FF2B5EF4-FFF2-40B4-BE49-F238E27FC236}">
                <a16:creationId xmlns:a16="http://schemas.microsoft.com/office/drawing/2014/main" id="{8B0AB10A-3CAB-D4C0-3CB1-401461802BD3}"/>
              </a:ext>
            </a:extLst>
          </p:cNvPr>
          <p:cNvSpPr>
            <a:spLocks noGrp="1"/>
          </p:cNvSpPr>
          <p:nvPr>
            <p:ph sz="quarter" idx="10" hasCustomPrompt="1"/>
          </p:nvPr>
        </p:nvSpPr>
        <p:spPr>
          <a:xfrm>
            <a:off x="1468814" y="2066731"/>
            <a:ext cx="6452876" cy="3867538"/>
          </a:xfrm>
        </p:spPr>
        <p:txBody>
          <a:bodyPr lIns="0">
            <a:normAutofit/>
          </a:bodyPr>
          <a:lstStyle>
            <a:lvl1pPr>
              <a:lnSpc>
                <a:spcPct val="100000"/>
              </a:lnSpc>
              <a:spcAft>
                <a:spcPts val="600"/>
              </a:spcAft>
              <a:defRPr sz="2000"/>
            </a:lvl1pPr>
            <a:lvl2pPr>
              <a:lnSpc>
                <a:spcPct val="100000"/>
              </a:lnSpc>
              <a:spcAft>
                <a:spcPts val="600"/>
              </a:spcAft>
              <a:defRPr sz="2000"/>
            </a:lvl2pPr>
            <a:lvl3pPr>
              <a:lnSpc>
                <a:spcPct val="100000"/>
              </a:lnSpc>
              <a:spcBef>
                <a:spcPts val="1000"/>
              </a:spcBef>
              <a:spcAft>
                <a:spcPts val="600"/>
              </a:spcAft>
              <a:defRPr sz="2000"/>
            </a:lvl3pPr>
            <a:lvl4pPr>
              <a:lnSpc>
                <a:spcPct val="100000"/>
              </a:lnSpc>
              <a:spcAft>
                <a:spcPts val="1200"/>
              </a:spcAft>
              <a:defRPr sz="2000"/>
            </a:lvl4pPr>
            <a:lvl5pP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a:extLst>
              <a:ext uri="{FF2B5EF4-FFF2-40B4-BE49-F238E27FC236}">
                <a16:creationId xmlns:a16="http://schemas.microsoft.com/office/drawing/2014/main" id="{7DBA8ADB-B20F-8404-46AB-AF67E25C7C75}"/>
              </a:ext>
            </a:extLst>
          </p:cNvPr>
          <p:cNvSpPr>
            <a:spLocks noGrp="1"/>
          </p:cNvSpPr>
          <p:nvPr>
            <p:ph sz="quarter" idx="11" hasCustomPrompt="1"/>
          </p:nvPr>
        </p:nvSpPr>
        <p:spPr>
          <a:xfrm>
            <a:off x="8169196" y="2066731"/>
            <a:ext cx="3108391" cy="3867538"/>
          </a:xfrm>
        </p:spPr>
        <p:txBody>
          <a:bodyPr lIns="0">
            <a:normAutofit/>
          </a:bodyPr>
          <a:lstStyle>
            <a:lvl1pPr marL="0" indent="0">
              <a:lnSpc>
                <a:spcPct val="100000"/>
              </a:lnSpc>
              <a:spcAft>
                <a:spcPts val="600"/>
              </a:spcAft>
              <a:buNone/>
              <a:defRPr sz="2000"/>
            </a:lvl1pPr>
            <a:lvl2pPr marL="800100" indent="-342900">
              <a:lnSpc>
                <a:spcPct val="100000"/>
              </a:lnSpc>
              <a:spcAft>
                <a:spcPts val="600"/>
              </a:spcAft>
              <a:buFont typeface="Arial" panose="020B0604020202020204" pitchFamily="34" charset="0"/>
              <a:buChar char="•"/>
              <a:defRPr sz="2000"/>
            </a:lvl2pPr>
            <a:lvl3pPr marL="1257300" indent="-342900">
              <a:buFont typeface="Arial" panose="020B0604020202020204" pitchFamily="34" charset="0"/>
              <a:buChar char="•"/>
              <a:defRPr sz="2000"/>
            </a:lvl3pPr>
            <a:lvl4pPr marL="1714500" indent="-342900">
              <a:buFont typeface="Arial" panose="020B0604020202020204" pitchFamily="34" charset="0"/>
              <a:buChar char="•"/>
              <a:defRPr sz="2000"/>
            </a:lvl4pPr>
            <a:lvl5pPr marL="2171700" indent="-342900">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14D5F7-E70A-5F97-5C8F-95B9E1B6D492}"/>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852814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9" name="Table Placeholder 8">
            <a:extLst>
              <a:ext uri="{FF2B5EF4-FFF2-40B4-BE49-F238E27FC236}">
                <a16:creationId xmlns:a16="http://schemas.microsoft.com/office/drawing/2014/main" id="{CB43608F-0A38-CF4A-4B3B-F1212E786FDE}"/>
              </a:ext>
            </a:extLst>
          </p:cNvPr>
          <p:cNvSpPr>
            <a:spLocks noGrp="1"/>
          </p:cNvSpPr>
          <p:nvPr>
            <p:ph type="tbl" sz="quarter" idx="10"/>
          </p:nvPr>
        </p:nvSpPr>
        <p:spPr>
          <a:xfrm>
            <a:off x="1487488" y="2057400"/>
            <a:ext cx="9790112" cy="3886200"/>
          </a:xfrm>
        </p:spPr>
        <p:txBody>
          <a:bodyPr>
            <a:normAutofit/>
          </a:bodyPr>
          <a:lstStyle>
            <a:lvl1pPr>
              <a:defRPr sz="2400"/>
            </a:lvl1pPr>
          </a:lstStyle>
          <a:p>
            <a:r>
              <a:rPr lang="en-US"/>
              <a:t>Click icon to add table</a:t>
            </a:r>
            <a:endParaRPr lang="en-US" dirty="0"/>
          </a:p>
        </p:txBody>
      </p:sp>
      <p:sp>
        <p:nvSpPr>
          <p:cNvPr id="2" name="Slide Number Placeholder 5">
            <a:extLst>
              <a:ext uri="{FF2B5EF4-FFF2-40B4-BE49-F238E27FC236}">
                <a16:creationId xmlns:a16="http://schemas.microsoft.com/office/drawing/2014/main" id="{05DA3688-07D1-82D9-6818-C95E9A69C2F1}"/>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691357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4" y="690511"/>
            <a:ext cx="4964671" cy="5253089"/>
          </a:xfrm>
        </p:spPr>
        <p:txBody>
          <a:bodyPr anchor="b">
            <a:normAutofit/>
          </a:bodyPr>
          <a:lstStyle>
            <a:lvl1pPr>
              <a:defRPr sz="6000">
                <a:solidFill>
                  <a:schemeClr val="bg1"/>
                </a:solidFill>
              </a:defRPr>
            </a:lvl1pPr>
          </a:lstStyle>
          <a:p>
            <a:r>
              <a:rPr lang="en-US" dirty="0"/>
              <a:t>Click to add title</a:t>
            </a:r>
          </a:p>
        </p:txBody>
      </p:sp>
      <p:sp>
        <p:nvSpPr>
          <p:cNvPr id="10" name="Content Placeholder 9">
            <a:extLst>
              <a:ext uri="{FF2B5EF4-FFF2-40B4-BE49-F238E27FC236}">
                <a16:creationId xmlns:a16="http://schemas.microsoft.com/office/drawing/2014/main" id="{AD608249-3D60-D3B2-68C5-778D0EA18F2D}"/>
              </a:ext>
            </a:extLst>
          </p:cNvPr>
          <p:cNvSpPr>
            <a:spLocks noGrp="1"/>
          </p:cNvSpPr>
          <p:nvPr>
            <p:ph sz="quarter" idx="10" hasCustomPrompt="1"/>
          </p:nvPr>
        </p:nvSpPr>
        <p:spPr>
          <a:xfrm>
            <a:off x="6282286" y="690465"/>
            <a:ext cx="4784372" cy="5253089"/>
          </a:xfrm>
        </p:spPr>
        <p:txBody>
          <a:bodyPr anchor="ctr">
            <a:normAutofit/>
          </a:bodyPr>
          <a:lstStyle>
            <a:lvl1pPr marL="0" indent="0">
              <a:lnSpc>
                <a:spcPct val="100000"/>
              </a:lnSpc>
              <a:spcBef>
                <a:spcPts val="0"/>
              </a:spcBef>
              <a:spcAft>
                <a:spcPts val="1200"/>
              </a:spcAft>
              <a:buNone/>
              <a:defRPr sz="2000">
                <a:solidFill>
                  <a:schemeClr val="bg1"/>
                </a:solidFill>
              </a:defRPr>
            </a:lvl1pPr>
            <a:lvl2pPr marL="742950" indent="-285750">
              <a:lnSpc>
                <a:spcPct val="100000"/>
              </a:lnSpc>
              <a:spcBef>
                <a:spcPts val="0"/>
              </a:spcBef>
              <a:spcAft>
                <a:spcPts val="1200"/>
              </a:spcAft>
              <a:buFont typeface="Arial" panose="020B0604020202020204" pitchFamily="34" charset="0"/>
              <a:buChar char="•"/>
              <a:defRPr sz="1800">
                <a:solidFill>
                  <a:schemeClr val="bg1"/>
                </a:solidFill>
              </a:defRPr>
            </a:lvl2pPr>
            <a:lvl3pPr marL="1200150" indent="-285750">
              <a:lnSpc>
                <a:spcPct val="100000"/>
              </a:lnSpc>
              <a:spcBef>
                <a:spcPts val="0"/>
              </a:spcBef>
              <a:spcAft>
                <a:spcPts val="1200"/>
              </a:spcAft>
              <a:buFont typeface="Arial" panose="020B0604020202020204" pitchFamily="34" charset="0"/>
              <a:buChar char="•"/>
              <a:defRPr sz="1600">
                <a:solidFill>
                  <a:schemeClr val="bg1"/>
                </a:solidFill>
              </a:defRPr>
            </a:lvl3pPr>
            <a:lvl4pPr marL="1657350" indent="-285750">
              <a:lnSpc>
                <a:spcPct val="100000"/>
              </a:lnSpc>
              <a:spcBef>
                <a:spcPts val="0"/>
              </a:spcBef>
              <a:spcAft>
                <a:spcPts val="1200"/>
              </a:spcAft>
              <a:buFont typeface="Arial" panose="020B0604020202020204" pitchFamily="34" charset="0"/>
              <a:buChar char="•"/>
              <a:defRPr sz="1400">
                <a:solidFill>
                  <a:schemeClr val="bg1"/>
                </a:solidFill>
              </a:defRPr>
            </a:lvl4pPr>
            <a:lvl5pPr marL="2114550" indent="-285750">
              <a:lnSpc>
                <a:spcPct val="100000"/>
              </a:lnSpc>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3748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5216340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5103237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11/23/2024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extLst>
      <p:ext uri="{BB962C8B-B14F-4D97-AF65-F5344CB8AC3E}">
        <p14:creationId xmlns:p14="http://schemas.microsoft.com/office/powerpoint/2010/main" val="3802219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55583" y="737115"/>
            <a:ext cx="4640418" cy="5407091"/>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6388461" y="737115"/>
            <a:ext cx="4449712" cy="5407091"/>
          </a:xfrm>
        </p:spPr>
        <p:txBody>
          <a:bodyPr lIns="0" tIns="0" rIns="0" bIns="0" anchor="ct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4E9F5D75-1D8F-F695-81F8-4A6D0C67821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27724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Pictur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1278294"/>
            <a:ext cx="5000318" cy="4904141"/>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6642169" y="-1"/>
            <a:ext cx="4635426" cy="6857999"/>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029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3508311"/>
            <a:ext cx="9923770" cy="1438762"/>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915600" y="0"/>
            <a:ext cx="10361995" cy="3429000"/>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D179113D-0374-3934-841E-56AD5AFCF977}"/>
              </a:ext>
            </a:extLst>
          </p:cNvPr>
          <p:cNvSpPr>
            <a:spLocks noGrp="1"/>
          </p:cNvSpPr>
          <p:nvPr>
            <p:ph type="body" sz="quarter" idx="12" hasCustomPrompt="1"/>
          </p:nvPr>
        </p:nvSpPr>
        <p:spPr>
          <a:xfrm>
            <a:off x="1353828" y="5228488"/>
            <a:ext cx="9923770" cy="1368256"/>
          </a:xfrm>
          <a:prstGeom prst="rect">
            <a:avLst/>
          </a:prstGeom>
        </p:spPr>
        <p:txBody>
          <a:bodyPr anchor="t">
            <a:normAutofit/>
          </a:bodyPr>
          <a:lstStyle>
            <a:lvl1pPr marL="0" indent="0" algn="l">
              <a:lnSpc>
                <a:spcPct val="80000"/>
              </a:lnSpc>
              <a:spcBef>
                <a:spcPts val="0"/>
              </a:spcBef>
              <a:buNone/>
              <a:defRPr sz="2000" spc="0" baseline="0">
                <a:solidFill>
                  <a:schemeClr val="tx1"/>
                </a:solidFill>
                <a:latin typeface="+mn-lt"/>
              </a:defRPr>
            </a:lvl1pPr>
          </a:lstStyle>
          <a:p>
            <a:pPr lvl="0"/>
            <a:r>
              <a:rPr lang="en-US" dirty="0"/>
              <a:t>Click to add subtitle</a:t>
            </a:r>
          </a:p>
        </p:txBody>
      </p:sp>
    </p:spTree>
    <p:extLst>
      <p:ext uri="{BB962C8B-B14F-4D97-AF65-F5344CB8AC3E}">
        <p14:creationId xmlns:p14="http://schemas.microsoft.com/office/powerpoint/2010/main" val="322722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5" y="503852"/>
            <a:ext cx="9150675"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50153" y="2108722"/>
            <a:ext cx="8552264" cy="4119463"/>
          </a:xfrm>
        </p:spPr>
        <p:txBody>
          <a:bodyPr lIns="0" tIns="0" rIns="0" bIns="0">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5DABAFC1-3E76-DCE6-3A6D-E0020C5BE8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1373596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69"/>
            <a:ext cx="10115939" cy="2681549"/>
          </a:xfrm>
        </p:spPr>
        <p:txBody>
          <a:bodyPr anchor="b"/>
          <a:lstStyle>
            <a:lvl1pPr algn="ctr">
              <a:defRPr>
                <a:solidFill>
                  <a:schemeClr val="bg1"/>
                </a:solidFill>
              </a:defRPr>
            </a:lvl1pPr>
          </a:lstStyle>
          <a:p>
            <a:r>
              <a:rPr lang="en-US" dirty="0"/>
              <a:t>Click to add title</a:t>
            </a:r>
          </a:p>
        </p:txBody>
      </p:sp>
      <p:sp>
        <p:nvSpPr>
          <p:cNvPr id="5" name="Rectangle 4">
            <a:extLst>
              <a:ext uri="{FF2B5EF4-FFF2-40B4-BE49-F238E27FC236}">
                <a16:creationId xmlns:a16="http://schemas.microsoft.com/office/drawing/2014/main" id="{3901905E-33E7-852F-94E3-8E100B3D1E4A}"/>
              </a:ext>
              <a:ext uri="{C183D7F6-B498-43B3-948B-1728B52AA6E4}">
                <adec:decorative xmlns:adec="http://schemas.microsoft.com/office/drawing/2017/decorative" val="1"/>
              </a:ext>
            </a:extLst>
          </p:cNvPr>
          <p:cNvSpPr/>
          <p:nvPr userDrawn="1"/>
        </p:nvSpPr>
        <p:spPr>
          <a:xfrm>
            <a:off x="914400" y="914400"/>
            <a:ext cx="10363200" cy="502920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B7799F7-CBB1-9649-7D06-F7EEFD4F0183}"/>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1AFC5CA-DB29-4B8C-C004-72E4EC761C3B}"/>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2">
            <a:extLst>
              <a:ext uri="{FF2B5EF4-FFF2-40B4-BE49-F238E27FC236}">
                <a16:creationId xmlns:a16="http://schemas.microsoft.com/office/drawing/2014/main" id="{E3CB2D2A-7172-87CE-D493-DAF52D62EBFC}"/>
              </a:ext>
            </a:extLst>
          </p:cNvPr>
          <p:cNvSpPr>
            <a:spLocks noGrp="1"/>
          </p:cNvSpPr>
          <p:nvPr>
            <p:ph type="body" sz="quarter" idx="12" hasCustomPrompt="1"/>
          </p:nvPr>
        </p:nvSpPr>
        <p:spPr>
          <a:xfrm>
            <a:off x="1038031" y="4027047"/>
            <a:ext cx="10115939" cy="1762783"/>
          </a:xfrm>
          <a:prstGeom prst="rect">
            <a:avLst/>
          </a:prstGeom>
        </p:spPr>
        <p:txBody>
          <a:bodyPr anchor="t">
            <a:normAutofit/>
          </a:bodyPr>
          <a:lstStyle>
            <a:lvl1pPr marL="0" indent="0" algn="ctr">
              <a:lnSpc>
                <a:spcPct val="80000"/>
              </a:lnSpc>
              <a:spcBef>
                <a:spcPts val="0"/>
              </a:spcBef>
              <a:buNone/>
              <a:defRPr sz="2000" spc="0" baseline="0">
                <a:solidFill>
                  <a:schemeClr val="bg1"/>
                </a:solidFill>
                <a:latin typeface="+mn-lt"/>
              </a:defRPr>
            </a:lvl1pPr>
          </a:lstStyle>
          <a:p>
            <a:pPr lvl="0"/>
            <a:r>
              <a:rPr lang="en-US" dirty="0"/>
              <a:t>Click to add subtitle</a:t>
            </a:r>
          </a:p>
        </p:txBody>
      </p:sp>
    </p:spTree>
    <p:extLst>
      <p:ext uri="{BB962C8B-B14F-4D97-AF65-F5344CB8AC3E}">
        <p14:creationId xmlns:p14="http://schemas.microsoft.com/office/powerpoint/2010/main" val="206953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ntent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68814" y="2057401"/>
            <a:ext cx="4627186"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668185" y="2057401"/>
            <a:ext cx="4609399"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1D40DF0B-6602-19D4-3110-4659C28780D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61720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ntent 3">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4" name="Content Placeholder 7">
            <a:extLst>
              <a:ext uri="{FF2B5EF4-FFF2-40B4-BE49-F238E27FC236}">
                <a16:creationId xmlns:a16="http://schemas.microsoft.com/office/drawing/2014/main" id="{C355854D-70C0-E6E1-2A0C-284D00A21AEC}"/>
              </a:ext>
            </a:extLst>
          </p:cNvPr>
          <p:cNvSpPr>
            <a:spLocks noGrp="1"/>
          </p:cNvSpPr>
          <p:nvPr>
            <p:ph sz="quarter" idx="12" hasCustomPrompt="1"/>
          </p:nvPr>
        </p:nvSpPr>
        <p:spPr>
          <a:xfrm>
            <a:off x="1468815" y="2057401"/>
            <a:ext cx="3068678" cy="4119463"/>
          </a:xfrm>
        </p:spPr>
        <p:txBody>
          <a:bodyPr lIns="0">
            <a:normAutofit/>
          </a:bodyPr>
          <a:lstStyle>
            <a:lvl1pPr marL="320040" indent="-320040">
              <a:lnSpc>
                <a:spcPct val="100000"/>
              </a:lnSpc>
              <a:spcBef>
                <a:spcPts val="0"/>
              </a:spcBef>
              <a:spcAft>
                <a:spcPts val="1200"/>
              </a:spcAft>
              <a:buFont typeface="+mj-lt"/>
              <a:buAutoNum type="arabicPeriod"/>
              <a:defRPr sz="2000"/>
            </a:lvl1pPr>
            <a:lvl2pPr marL="457200" indent="-320040">
              <a:lnSpc>
                <a:spcPct val="100000"/>
              </a:lnSpc>
              <a:spcBef>
                <a:spcPts val="1000"/>
              </a:spcBef>
              <a:spcAft>
                <a:spcPts val="1200"/>
              </a:spcAft>
              <a:buFont typeface="+mj-lt"/>
              <a:buAutoNum type="alphaLcPeriod"/>
              <a:defRPr sz="2000"/>
            </a:lvl2pPr>
            <a:lvl3pPr marL="914400" indent="-320040">
              <a:spcBef>
                <a:spcPts val="1000"/>
              </a:spcBef>
              <a:spcAft>
                <a:spcPts val="1200"/>
              </a:spcAft>
              <a:buFont typeface="+mj-lt"/>
              <a:buAutoNum type="arabicParenR"/>
              <a:defRPr sz="2000"/>
            </a:lvl3pPr>
            <a:lvl4pPr marL="1371600" indent="-320040">
              <a:spcBef>
                <a:spcPts val="1000"/>
              </a:spcBef>
              <a:spcAft>
                <a:spcPts val="1200"/>
              </a:spcAft>
              <a:buFont typeface="+mj-lt"/>
              <a:buAutoNum type="alphaLcParenR"/>
              <a:defRPr sz="2000"/>
            </a:lvl4pPr>
            <a:lvl5pPr marL="1828800" indent="-320040">
              <a:spcBef>
                <a:spcPts val="100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5191727" y="2057401"/>
            <a:ext cx="6085857"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D7B331F9-6D4A-5020-969F-E961AF374E19}"/>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14237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Picture Placeholder 7">
            <a:extLst>
              <a:ext uri="{FF2B5EF4-FFF2-40B4-BE49-F238E27FC236}">
                <a16:creationId xmlns:a16="http://schemas.microsoft.com/office/drawing/2014/main" id="{357912CB-B8F8-1E65-094F-AD3220E6C79C}"/>
              </a:ext>
            </a:extLst>
          </p:cNvPr>
          <p:cNvSpPr>
            <a:spLocks noGrp="1"/>
          </p:cNvSpPr>
          <p:nvPr>
            <p:ph type="pic" sz="quarter" idx="12"/>
          </p:nvPr>
        </p:nvSpPr>
        <p:spPr>
          <a:xfrm>
            <a:off x="1503363" y="2061969"/>
            <a:ext cx="4592637" cy="4805362"/>
          </a:xfrm>
        </p:spPr>
        <p:txBody>
          <a:bodyPr>
            <a:normAutofit/>
          </a:bodyPr>
          <a:lstStyle>
            <a:lvl1pPr marL="0" indent="0" algn="ctr">
              <a:buNone/>
              <a:defRPr sz="2000"/>
            </a:lvl1pPr>
          </a:lstStyle>
          <a:p>
            <a:r>
              <a:rPr lang="en-US"/>
              <a:t>Click icon to add picture</a:t>
            </a:r>
            <a:endParaRPr lang="en-US" dirty="0"/>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787262" y="2052736"/>
            <a:ext cx="4490320" cy="4800598"/>
          </a:xfrm>
        </p:spPr>
        <p:txBody>
          <a:bodyPr lIns="0">
            <a:normAutofit/>
          </a:bodyPr>
          <a:lstStyle>
            <a:lvl1pPr marL="0" indent="0">
              <a:lnSpc>
                <a:spcPct val="100000"/>
              </a:lnSpc>
              <a:spcBef>
                <a:spcPts val="1000"/>
              </a:spcBef>
              <a:spcAft>
                <a:spcPts val="1200"/>
              </a:spcAft>
              <a:buNone/>
              <a:defRPr sz="2000"/>
            </a:lvl1pPr>
            <a:lvl2pPr marL="800100" indent="-342900">
              <a:lnSpc>
                <a:spcPct val="100000"/>
              </a:lnSpc>
              <a:spcBef>
                <a:spcPts val="1000"/>
              </a:spcBef>
              <a:spcAft>
                <a:spcPts val="1200"/>
              </a:spcAft>
              <a:buFont typeface="Arial" panose="020B0604020202020204" pitchFamily="34" charset="0"/>
              <a:buChar char="•"/>
              <a:defRPr sz="2000"/>
            </a:lvl2pPr>
            <a:lvl3pPr marL="1257300" indent="-342900">
              <a:spcBef>
                <a:spcPts val="1000"/>
              </a:spcBef>
              <a:spcAft>
                <a:spcPts val="1200"/>
              </a:spcAft>
              <a:buFont typeface="Arial" panose="020B0604020202020204" pitchFamily="34" charset="0"/>
              <a:buChar char="•"/>
              <a:defRPr sz="2000"/>
            </a:lvl3pPr>
            <a:lvl4pPr marL="1714500" indent="-342900">
              <a:spcBef>
                <a:spcPts val="1000"/>
              </a:spcBef>
              <a:spcAft>
                <a:spcPts val="1200"/>
              </a:spcAft>
              <a:buFont typeface="Arial" panose="020B0604020202020204" pitchFamily="34" charset="0"/>
              <a:buChar char="•"/>
              <a:defRPr sz="2000"/>
            </a:lvl4pPr>
            <a:lvl5pPr marL="2171700" indent="-3429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09D86D-3DDE-CA24-4CAA-DF6944B9BCBB}"/>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107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50000"/>
              </a:schemeClr>
            </a:gs>
            <a:gs pos="17000">
              <a:schemeClr val="accent6">
                <a:lumMod val="60000"/>
                <a:lumOff val="40000"/>
              </a:schemeClr>
            </a:gs>
            <a:gs pos="83000">
              <a:schemeClr val="accent1">
                <a:lumMod val="45000"/>
                <a:lumOff val="55000"/>
              </a:schemeClr>
            </a:gs>
            <a:gs pos="100000">
              <a:schemeClr val="accent6">
                <a:lumMod val="75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2F216-62F1-7E0B-63FD-51C27CDA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61F31D-B959-2AD8-9208-FF08B574DB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2C8C7-5C6C-400B-AEC0-4D8178161B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5" name="Footer Placeholder 4">
            <a:extLst>
              <a:ext uri="{FF2B5EF4-FFF2-40B4-BE49-F238E27FC236}">
                <a16:creationId xmlns:a16="http://schemas.microsoft.com/office/drawing/2014/main" id="{4B7105D6-7B52-4B7D-9473-BCD571A93A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B13EAA0A-7090-4FA3-AD1C-CD4570404021}"/>
              </a:ext>
            </a:extLst>
          </p:cNvPr>
          <p:cNvSpPr>
            <a:spLocks noGrp="1"/>
          </p:cNvSpPr>
          <p:nvPr>
            <p:ph type="sldNum" sz="quarter" idx="4"/>
          </p:nvPr>
        </p:nvSpPr>
        <p:spPr>
          <a:xfrm>
            <a:off x="412136" y="5943601"/>
            <a:ext cx="968983" cy="651912"/>
          </a:xfrm>
          <a:prstGeom prst="rect">
            <a:avLst/>
          </a:prstGeom>
        </p:spPr>
        <p:txBody>
          <a:bodyPr vert="horz" lIns="91440" tIns="45720" rIns="91440" bIns="45720" rtlCol="0" anchor="ctr"/>
          <a:lstStyle>
            <a:lvl1pPr algn="ctr">
              <a:defRPr sz="1200" b="1" spc="150" baseline="0">
                <a:solidFill>
                  <a:schemeClr val="tx1"/>
                </a:solidFill>
                <a:latin typeface="+mn-lt"/>
              </a:defRPr>
            </a:lvl1p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737433849"/>
      </p:ext>
    </p:extLst>
  </p:cSld>
  <p:clrMap bg1="lt1" tx1="dk1" bg2="lt2" tx2="dk2" accent1="accent1" accent2="accent2" accent3="accent3" accent4="accent4" accent5="accent5" accent6="accent6" hlink="hlink" folHlink="folHlink"/>
  <p:sldLayoutIdLst>
    <p:sldLayoutId id="2147483694" r:id="rId1"/>
    <p:sldLayoutId id="2147483693" r:id="rId2"/>
    <p:sldLayoutId id="2147483692" r:id="rId3"/>
    <p:sldLayoutId id="2147483691" r:id="rId4"/>
    <p:sldLayoutId id="2147483690" r:id="rId5"/>
    <p:sldLayoutId id="2147483689" r:id="rId6"/>
    <p:sldLayoutId id="2147483688" r:id="rId7"/>
    <p:sldLayoutId id="2147483687" r:id="rId8"/>
    <p:sldLayoutId id="2147483686" r:id="rId9"/>
    <p:sldLayoutId id="2147483685" r:id="rId10"/>
    <p:sldLayoutId id="2147483684" r:id="rId11"/>
    <p:sldLayoutId id="2147483682" r:id="rId12"/>
    <p:sldLayoutId id="2147483681" r:id="rId13"/>
    <p:sldLayoutId id="2147483695" r:id="rId14"/>
    <p:sldLayoutId id="2147483696" r:id="rId15"/>
    <p:sldLayoutId id="2147483697"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0.png"/><Relationship Id="rId7" Type="http://schemas.microsoft.com/office/2007/relationships/hdphoto" Target="../media/hdphoto5.wdp"/><Relationship Id="rId12"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16.xml"/><Relationship Id="rId6" Type="http://schemas.openxmlformats.org/officeDocument/2006/relationships/image" Target="../media/image15.png"/><Relationship Id="rId11" Type="http://schemas.microsoft.com/office/2007/relationships/hdphoto" Target="../media/hdphoto1.wdp"/><Relationship Id="rId5" Type="http://schemas.openxmlformats.org/officeDocument/2006/relationships/image" Target="../media/image12.emf"/><Relationship Id="rId10" Type="http://schemas.openxmlformats.org/officeDocument/2006/relationships/image" Target="../media/image1.png"/><Relationship Id="rId4" Type="http://schemas.openxmlformats.org/officeDocument/2006/relationships/image" Target="../media/image11.png"/><Relationship Id="rId9"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3.jpe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3.jpe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3.wdp"/><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54C9E-20FB-B999-9303-C71D1334BAD7}"/>
              </a:ext>
            </a:extLst>
          </p:cNvPr>
          <p:cNvSpPr>
            <a:spLocks noGrp="1"/>
          </p:cNvSpPr>
          <p:nvPr>
            <p:ph type="title"/>
          </p:nvPr>
        </p:nvSpPr>
        <p:spPr>
          <a:xfrm>
            <a:off x="841913" y="241660"/>
            <a:ext cx="6475887" cy="1211845"/>
          </a:xfrm>
        </p:spPr>
        <p:txBody>
          <a:bodyPr>
            <a:normAutofit fontScale="90000"/>
          </a:bodyPr>
          <a:lstStyle/>
          <a:p>
            <a:r>
              <a:rPr lang="en-US" i="1" dirty="0">
                <a:solidFill>
                  <a:schemeClr val="accent6">
                    <a:lumMod val="50000"/>
                  </a:schemeClr>
                </a:solidFill>
                <a:latin typeface="Arial Black" panose="020B0A04020102020204" pitchFamily="34" charset="0"/>
              </a:rPr>
              <a:t>Jesus’ Ancestry</a:t>
            </a:r>
          </a:p>
        </p:txBody>
      </p:sp>
      <p:sp>
        <p:nvSpPr>
          <p:cNvPr id="3" name="Rounded Rectangle 22">
            <a:extLst>
              <a:ext uri="{FF2B5EF4-FFF2-40B4-BE49-F238E27FC236}">
                <a16:creationId xmlns:a16="http://schemas.microsoft.com/office/drawing/2014/main" id="{D3A7786C-1D64-198C-A1E0-51968FE5A07E}"/>
              </a:ext>
            </a:extLst>
          </p:cNvPr>
          <p:cNvSpPr/>
          <p:nvPr/>
        </p:nvSpPr>
        <p:spPr>
          <a:xfrm>
            <a:off x="1222356" y="3429000"/>
            <a:ext cx="5715000" cy="2389580"/>
          </a:xfrm>
          <a:prstGeom prst="roundRect">
            <a:avLst/>
          </a:prstGeom>
          <a:solidFill>
            <a:schemeClr val="accent3">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u="sng" dirty="0"/>
          </a:p>
        </p:txBody>
      </p:sp>
      <p:sp>
        <p:nvSpPr>
          <p:cNvPr id="4" name="Rectangle 3">
            <a:extLst>
              <a:ext uri="{FF2B5EF4-FFF2-40B4-BE49-F238E27FC236}">
                <a16:creationId xmlns:a16="http://schemas.microsoft.com/office/drawing/2014/main" id="{A897910E-97E6-EB23-0600-936C1D69B0A2}"/>
              </a:ext>
            </a:extLst>
          </p:cNvPr>
          <p:cNvSpPr/>
          <p:nvPr/>
        </p:nvSpPr>
        <p:spPr>
          <a:xfrm>
            <a:off x="1572799" y="3676650"/>
            <a:ext cx="5270710" cy="1911579"/>
          </a:xfrm>
          <a:prstGeom prst="rect">
            <a:avLst/>
          </a:prstGeom>
          <a:solidFill>
            <a:schemeClr val="accent3">
              <a:lumMod val="20000"/>
              <a:lumOff val="8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400" b="1" dirty="0">
                <a:latin typeface="Gotham Medium"/>
              </a:rPr>
              <a:t>The women living there said, “Naomi has a son!” And they named him Obed. He was the father of Jesse, the father of David.  </a:t>
            </a:r>
          </a:p>
          <a:p>
            <a:pPr algn="r"/>
            <a:r>
              <a:rPr lang="en-US" sz="2400" b="1" dirty="0">
                <a:latin typeface="Gotham Medium"/>
              </a:rPr>
              <a:t>—Ruth 4:17 NIV</a:t>
            </a:r>
          </a:p>
        </p:txBody>
      </p:sp>
      <p:sp>
        <p:nvSpPr>
          <p:cNvPr id="6" name="TextBox 5">
            <a:extLst>
              <a:ext uri="{FF2B5EF4-FFF2-40B4-BE49-F238E27FC236}">
                <a16:creationId xmlns:a16="http://schemas.microsoft.com/office/drawing/2014/main" id="{60413E26-B1E8-3F6A-7F98-9D59A528B93A}"/>
              </a:ext>
            </a:extLst>
          </p:cNvPr>
          <p:cNvSpPr txBox="1"/>
          <p:nvPr/>
        </p:nvSpPr>
        <p:spPr>
          <a:xfrm>
            <a:off x="9628313" y="6545414"/>
            <a:ext cx="3590779" cy="312586"/>
          </a:xfrm>
          <a:prstGeom prst="rect">
            <a:avLst/>
          </a:prstGeom>
          <a:noFill/>
        </p:spPr>
        <p:txBody>
          <a:bodyPr wrap="square">
            <a:spAutoFit/>
          </a:bodyPr>
          <a:lstStyle/>
          <a:p>
            <a:pPr marL="0" marR="0">
              <a:lnSpc>
                <a:spcPct val="107000"/>
              </a:lnSpc>
              <a:spcBef>
                <a:spcPts val="0"/>
              </a:spcBef>
              <a:spcAft>
                <a:spcPts val="0"/>
              </a:spcAft>
            </a:pPr>
            <a:r>
              <a:rPr lang="en-US" sz="1400" b="1"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rPr>
              <a:t>Week of December 1</a:t>
            </a:r>
            <a:endParaRPr lang="en-US" sz="1400" kern="100" dirty="0">
              <a:solidFill>
                <a:schemeClr val="bg1"/>
              </a:solidFill>
              <a:effectLst/>
              <a:latin typeface="Arial Black" panose="020B0A040201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5F47E93-72CD-7ADA-80C4-55F1351A4B5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6199313" y="247650"/>
            <a:ext cx="6858000" cy="6858000"/>
          </a:xfrm>
          <a:prstGeom prst="rect">
            <a:avLst/>
          </a:prstGeom>
        </p:spPr>
      </p:pic>
    </p:spTree>
    <p:extLst>
      <p:ext uri="{BB962C8B-B14F-4D97-AF65-F5344CB8AC3E}">
        <p14:creationId xmlns:p14="http://schemas.microsoft.com/office/powerpoint/2010/main" val="3378822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AB603E4F-E2E3-4CD4-943A-536384E20887}"/>
              </a:ext>
            </a:extLst>
          </p:cNvPr>
          <p:cNvCxnSpPr>
            <a:cxnSpLocks/>
          </p:cNvCxnSpPr>
          <p:nvPr/>
        </p:nvCxnSpPr>
        <p:spPr>
          <a:xfrm>
            <a:off x="762000" y="684086"/>
            <a:ext cx="100584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2664926" y="3530487"/>
            <a:ext cx="667512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11" name="TextBox 10">
            <a:extLst>
              <a:ext uri="{FF2B5EF4-FFF2-40B4-BE49-F238E27FC236}">
                <a16:creationId xmlns:a16="http://schemas.microsoft.com/office/drawing/2014/main" id="{D10CD26A-2EEA-4C38-B67A-33D85EED0D38}"/>
              </a:ext>
            </a:extLst>
          </p:cNvPr>
          <p:cNvSpPr txBox="1"/>
          <p:nvPr/>
        </p:nvSpPr>
        <p:spPr>
          <a:xfrm>
            <a:off x="762000" y="0"/>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762000" y="853379"/>
            <a:ext cx="1005840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latin typeface="Gotham Medium" panose="02000604030000020004"/>
              </a:rPr>
              <a:t>PARALLELS BETWEEN BOAZ AND JESUS</a:t>
            </a:r>
          </a:p>
        </p:txBody>
      </p:sp>
      <p:grpSp>
        <p:nvGrpSpPr>
          <p:cNvPr id="8" name="Group 7">
            <a:extLst>
              <a:ext uri="{FF2B5EF4-FFF2-40B4-BE49-F238E27FC236}">
                <a16:creationId xmlns:a16="http://schemas.microsoft.com/office/drawing/2014/main" id="{DA586F1A-15DE-E99C-274C-13972B42A774}"/>
              </a:ext>
            </a:extLst>
          </p:cNvPr>
          <p:cNvGrpSpPr/>
          <p:nvPr/>
        </p:nvGrpSpPr>
        <p:grpSpPr>
          <a:xfrm>
            <a:off x="762000" y="1330119"/>
            <a:ext cx="10058400" cy="4401205"/>
            <a:chOff x="1559257" y="1533608"/>
            <a:chExt cx="10058400" cy="4401205"/>
          </a:xfrm>
        </p:grpSpPr>
        <p:sp>
          <p:nvSpPr>
            <p:cNvPr id="14" name="TextBox 13">
              <a:extLst>
                <a:ext uri="{FF2B5EF4-FFF2-40B4-BE49-F238E27FC236}">
                  <a16:creationId xmlns:a16="http://schemas.microsoft.com/office/drawing/2014/main" id="{E9B49E67-3F94-4B23-8550-767E3006CB0E}"/>
                </a:ext>
              </a:extLst>
            </p:cNvPr>
            <p:cNvSpPr txBox="1"/>
            <p:nvPr/>
          </p:nvSpPr>
          <p:spPr>
            <a:xfrm>
              <a:off x="1559257" y="1533608"/>
              <a:ext cx="10058400" cy="4401205"/>
            </a:xfrm>
            <a:prstGeom prst="rect">
              <a:avLst/>
            </a:prstGeom>
            <a:solidFill>
              <a:schemeClr val="bg1">
                <a:alpha val="20000"/>
              </a:schemeClr>
            </a:solidFill>
            <a:ln w="22225">
              <a:noFill/>
            </a:ln>
          </p:spPr>
          <p:txBody>
            <a:bodyPr wrap="square" anchor="ctr">
              <a:spAutoFit/>
            </a:bodyPr>
            <a:lstStyle/>
            <a:p>
              <a:r>
                <a:rPr lang="en-US" sz="2000" b="1" dirty="0">
                  <a:solidFill>
                    <a:srgbClr val="002060"/>
                  </a:solidFill>
                  <a:latin typeface="Gotham Medium" panose="02000604030000020004"/>
                </a:rPr>
                <a:t>Boaz and Ruth’s story is important for understanding Jesus’ ancestry. But it is also important because Boaz’s actions as a guardian-redeemer prefigure Jesus’ mission on earth. Boaz has often been called a “type” of Christ. This means that parts of Boaz’s story remind us of Jesus:</a:t>
              </a: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endParaRPr lang="en-US" sz="2000" b="1" dirty="0">
                <a:solidFill>
                  <a:srgbClr val="002060"/>
                </a:solidFill>
                <a:latin typeface="Gotham Medium" panose="02000604030000020004"/>
              </a:endParaRPr>
            </a:p>
            <a:p>
              <a:r>
                <a:rPr lang="en-US" sz="2000" b="1" dirty="0">
                  <a:solidFill>
                    <a:srgbClr val="002060"/>
                  </a:solidFill>
                  <a:latin typeface="Gotham Medium" panose="02000604030000020004"/>
                </a:rPr>
                <a:t>Boaz redeemed the two women from poverty and despair. He reached out to a foreigner and affirmed Ruth as one of God’s people. In a similar way, our redeemer, Jesus Christ, frees us from slavery to sin and makes us His people (see 1 Cor. 6:20; 7:23). Jesus fulfills God’s promise to bless all people through the family of Abraham (Gen. 12:3; Gal. 3:26–29). Jesus redeems as only God can do. </a:t>
              </a:r>
            </a:p>
          </p:txBody>
        </p:sp>
        <p:sp>
          <p:nvSpPr>
            <p:cNvPr id="6" name="TextBox 5">
              <a:extLst>
                <a:ext uri="{FF2B5EF4-FFF2-40B4-BE49-F238E27FC236}">
                  <a16:creationId xmlns:a16="http://schemas.microsoft.com/office/drawing/2014/main" id="{80EBFC88-02E3-40B4-8CBE-765B46910019}"/>
                </a:ext>
              </a:extLst>
            </p:cNvPr>
            <p:cNvSpPr txBox="1"/>
            <p:nvPr/>
          </p:nvSpPr>
          <p:spPr>
            <a:xfrm>
              <a:off x="2159642" y="2953216"/>
              <a:ext cx="8857630" cy="1200329"/>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285750" indent="-285750">
                <a:buFont typeface="Wingdings" panose="05000000000000000000" pitchFamily="2" charset="2"/>
                <a:buChar char="q"/>
              </a:pPr>
              <a:r>
                <a:rPr lang="en-US" sz="1800" b="1" dirty="0">
                  <a:solidFill>
                    <a:schemeClr val="bg1"/>
                  </a:solidFill>
                  <a:latin typeface="Gotham Medium" panose="02000604030000020004"/>
                </a:rPr>
                <a:t>He was from Bethlehem, of the tribe of Judah (Ruth 2:4). </a:t>
              </a:r>
            </a:p>
            <a:p>
              <a:pPr marL="285750" indent="-285750">
                <a:buFont typeface="Wingdings" panose="05000000000000000000" pitchFamily="2" charset="2"/>
                <a:buChar char="q"/>
              </a:pPr>
              <a:r>
                <a:rPr lang="en-US" sz="1800" b="1" dirty="0">
                  <a:solidFill>
                    <a:schemeClr val="bg1"/>
                  </a:solidFill>
                  <a:latin typeface="Gotham Medium" panose="02000604030000020004"/>
                </a:rPr>
                <a:t>He showed compassion by allowing Ruth to glean his field (Ruth 2). </a:t>
              </a:r>
            </a:p>
            <a:p>
              <a:pPr marL="285750" indent="-285750">
                <a:buFont typeface="Wingdings" panose="05000000000000000000" pitchFamily="2" charset="2"/>
                <a:buChar char="q"/>
              </a:pPr>
              <a:r>
                <a:rPr lang="en-US" sz="1800" b="1" dirty="0">
                  <a:solidFill>
                    <a:schemeClr val="bg1"/>
                  </a:solidFill>
                  <a:latin typeface="Gotham Medium" panose="02000604030000020004"/>
                </a:rPr>
                <a:t>He bought Ruth, his bride, with a price (Ruth 4:9–11). </a:t>
              </a:r>
            </a:p>
            <a:p>
              <a:pPr marL="285750" indent="-285750">
                <a:buFont typeface="Wingdings" panose="05000000000000000000" pitchFamily="2" charset="2"/>
                <a:buChar char="q"/>
              </a:pPr>
              <a:r>
                <a:rPr lang="en-US" sz="1800" b="1" dirty="0">
                  <a:solidFill>
                    <a:schemeClr val="bg1"/>
                  </a:solidFill>
                  <a:latin typeface="Gotham Medium" panose="02000604030000020004"/>
                </a:rPr>
                <a:t>He showed concern for a woman and a Gentile— someone outside the family of Israel. </a:t>
              </a:r>
            </a:p>
          </p:txBody>
        </p:sp>
      </p:grpSp>
      <p:pic>
        <p:nvPicPr>
          <p:cNvPr id="2" name="Picture 1">
            <a:extLst>
              <a:ext uri="{FF2B5EF4-FFF2-40B4-BE49-F238E27FC236}">
                <a16:creationId xmlns:a16="http://schemas.microsoft.com/office/drawing/2014/main" id="{8E100ACD-941E-4573-8C4F-D754B7AF5C0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084639" y="4753164"/>
            <a:ext cx="2107361" cy="2107361"/>
          </a:xfrm>
          <a:prstGeom prst="rect">
            <a:avLst/>
          </a:prstGeom>
        </p:spPr>
      </p:pic>
      <p:pic>
        <p:nvPicPr>
          <p:cNvPr id="3" name="Picture 2">
            <a:extLst>
              <a:ext uri="{FF2B5EF4-FFF2-40B4-BE49-F238E27FC236}">
                <a16:creationId xmlns:a16="http://schemas.microsoft.com/office/drawing/2014/main" id="{C9871AC8-3DB9-4ED1-8A68-E82BCA4070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5837623" y="-155954"/>
            <a:ext cx="1281210" cy="1281210"/>
          </a:xfrm>
          <a:prstGeom prst="rect">
            <a:avLst/>
          </a:prstGeom>
        </p:spPr>
      </p:pic>
    </p:spTree>
    <p:extLst>
      <p:ext uri="{BB962C8B-B14F-4D97-AF65-F5344CB8AC3E}">
        <p14:creationId xmlns:p14="http://schemas.microsoft.com/office/powerpoint/2010/main" val="2877863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lane flying in the sky&#10;&#10;Description automatically generated">
            <a:extLst>
              <a:ext uri="{FF2B5EF4-FFF2-40B4-BE49-F238E27FC236}">
                <a16:creationId xmlns:a16="http://schemas.microsoft.com/office/drawing/2014/main" id="{022F2F25-4174-458A-B667-47469E3A6DD9}"/>
              </a:ext>
            </a:extLst>
          </p:cNvPr>
          <p:cNvPicPr>
            <a:picLocks noChangeAspect="1"/>
          </p:cNvPicPr>
          <p:nvPr/>
        </p:nvPicPr>
        <p:blipFill rotWithShape="1">
          <a:blip r:embed="rId3">
            <a:extLst>
              <a:ext uri="{28A0092B-C50C-407E-A947-70E740481C1C}">
                <a14:useLocalDpi xmlns:a14="http://schemas.microsoft.com/office/drawing/2010/main" val="0"/>
              </a:ext>
            </a:extLst>
          </a:blip>
          <a:srcRect l="2841" r="52720"/>
          <a:stretch/>
        </p:blipFill>
        <p:spPr>
          <a:xfrm>
            <a:off x="8646283" y="1636476"/>
            <a:ext cx="3545718" cy="5246046"/>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blipFill dpi="0" rotWithShape="1">
            <a:blip r:embed="rId4">
              <a:alphaModFix amt="19000"/>
              <a:duotone>
                <a:schemeClr val="accent1">
                  <a:shade val="45000"/>
                  <a:satMod val="135000"/>
                </a:schemeClr>
                <a:prstClr val="white"/>
              </a:duotone>
            </a:blip>
            <a:srcRect/>
            <a:tile tx="0" ty="0" sx="100000" sy="100000" flip="none" algn="tl"/>
          </a:blipFill>
        </p:spPr>
      </p:pic>
      <p:cxnSp>
        <p:nvCxnSpPr>
          <p:cNvPr id="22" name="Straight Connector 21">
            <a:extLst>
              <a:ext uri="{FF2B5EF4-FFF2-40B4-BE49-F238E27FC236}">
                <a16:creationId xmlns:a16="http://schemas.microsoft.com/office/drawing/2014/main" id="{020B9CF6-C9A0-4717-BA53-B92109D04D86}"/>
              </a:ext>
            </a:extLst>
          </p:cNvPr>
          <p:cNvCxnSpPr/>
          <p:nvPr/>
        </p:nvCxnSpPr>
        <p:spPr>
          <a:xfrm>
            <a:off x="1454903" y="7352864"/>
            <a:ext cx="9001125"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6" name="Straight Connector 25">
            <a:extLst>
              <a:ext uri="{FF2B5EF4-FFF2-40B4-BE49-F238E27FC236}">
                <a16:creationId xmlns:a16="http://schemas.microsoft.com/office/drawing/2014/main" id="{AB603E4F-E2E3-4CD4-943A-536384E20887}"/>
              </a:ext>
            </a:extLst>
          </p:cNvPr>
          <p:cNvCxnSpPr>
            <a:cxnSpLocks/>
          </p:cNvCxnSpPr>
          <p:nvPr/>
        </p:nvCxnSpPr>
        <p:spPr>
          <a:xfrm>
            <a:off x="679925" y="931736"/>
            <a:ext cx="11347704"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2309458" y="3009900"/>
            <a:ext cx="594360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679926" y="1289372"/>
            <a:ext cx="9776101"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solidFill>
                  <a:schemeClr val="bg1"/>
                </a:solidFill>
                <a:effectLst>
                  <a:outerShdw blurRad="38100" dist="38100" dir="2700000" algn="tl">
                    <a:srgbClr val="000000">
                      <a:alpha val="43137"/>
                    </a:srgbClr>
                  </a:outerShdw>
                </a:effectLst>
                <a:latin typeface="Gotham Medium" panose="02000604030000020004"/>
              </a:rPr>
              <a:t>WOMEN IN JESUS’ GENEALOGY</a:t>
            </a:r>
          </a:p>
        </p:txBody>
      </p:sp>
      <p:sp>
        <p:nvSpPr>
          <p:cNvPr id="14" name="TextBox 13">
            <a:extLst>
              <a:ext uri="{FF2B5EF4-FFF2-40B4-BE49-F238E27FC236}">
                <a16:creationId xmlns:a16="http://schemas.microsoft.com/office/drawing/2014/main" id="{E9B49E67-3F94-4B23-8550-767E3006CB0E}"/>
              </a:ext>
            </a:extLst>
          </p:cNvPr>
          <p:cNvSpPr txBox="1"/>
          <p:nvPr/>
        </p:nvSpPr>
        <p:spPr>
          <a:xfrm>
            <a:off x="679925" y="1849665"/>
            <a:ext cx="9776101" cy="4031873"/>
          </a:xfrm>
          <a:prstGeom prst="rect">
            <a:avLst/>
          </a:prstGeom>
          <a:solidFill>
            <a:schemeClr val="bg1">
              <a:alpha val="30000"/>
            </a:schemeClr>
          </a:solidFill>
          <a:ln w="63500">
            <a:solidFill>
              <a:srgbClr val="002060"/>
            </a:solidFill>
          </a:ln>
        </p:spPr>
        <p:txBody>
          <a:bodyPr wrap="square" anchor="ctr">
            <a:spAutoFit/>
          </a:bodyPr>
          <a:lstStyle/>
          <a:p>
            <a:r>
              <a:rPr lang="en-US" sz="1600" b="1" dirty="0">
                <a:solidFill>
                  <a:srgbClr val="002060"/>
                </a:solidFill>
                <a:effectLst>
                  <a:outerShdw blurRad="38100" dist="38100" dir="2700000" algn="tl">
                    <a:srgbClr val="000000">
                      <a:alpha val="43137"/>
                    </a:srgbClr>
                  </a:outerShdw>
                </a:effectLst>
                <a:latin typeface="Gotham Medium" panose="02000604030000020004"/>
              </a:rPr>
              <a:t>Israel, like many nations in the ancient world, was a patriarchal society. So too was the Jewish culture in the time of Jesus’ birth. But surprisingly, women are mentioned in Jesus’ genealogy in Matthew—four in fact. Each of these four women reveal something of God’s plan of redemption for all nations:</a:t>
            </a: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endParaRPr lang="en-US" sz="1600" b="1" dirty="0">
              <a:solidFill>
                <a:srgbClr val="002060"/>
              </a:solidFill>
              <a:effectLst>
                <a:outerShdw blurRad="38100" dist="38100" dir="2700000" algn="tl">
                  <a:srgbClr val="000000">
                    <a:alpha val="43137"/>
                  </a:srgbClr>
                </a:outerShdw>
              </a:effectLst>
              <a:latin typeface="Gotham Medium" panose="02000604030000020004"/>
            </a:endParaRPr>
          </a:p>
          <a:p>
            <a:r>
              <a:rPr lang="en-US" sz="1600" b="1" dirty="0">
                <a:solidFill>
                  <a:srgbClr val="002060"/>
                </a:solidFill>
                <a:effectLst>
                  <a:outerShdw blurRad="38100" dist="38100" dir="2700000" algn="tl">
                    <a:srgbClr val="000000">
                      <a:alpha val="43137"/>
                    </a:srgbClr>
                  </a:outerShdw>
                </a:effectLst>
                <a:latin typeface="Gotham Medium" panose="02000604030000020004"/>
              </a:rPr>
              <a:t>Jesus’ redemption of sinners is clear from His family history. God used a diverse set of people, none of them perfect, to accomplish His plan. </a:t>
            </a:r>
          </a:p>
        </p:txBody>
      </p:sp>
      <p:sp>
        <p:nvSpPr>
          <p:cNvPr id="11" name="TextBox 10">
            <a:extLst>
              <a:ext uri="{FF2B5EF4-FFF2-40B4-BE49-F238E27FC236}">
                <a16:creationId xmlns:a16="http://schemas.microsoft.com/office/drawing/2014/main" id="{D10CD26A-2EEA-4C38-B67A-33D85EED0D38}"/>
              </a:ext>
            </a:extLst>
          </p:cNvPr>
          <p:cNvSpPr txBox="1"/>
          <p:nvPr/>
        </p:nvSpPr>
        <p:spPr>
          <a:xfrm>
            <a:off x="679926" y="38100"/>
            <a:ext cx="4384310" cy="588140"/>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9011349" y="73072"/>
            <a:ext cx="3016280" cy="514350"/>
          </a:xfrm>
          <a:prstGeom prst="rect">
            <a:avLst/>
          </a:prstGeom>
          <a:solidFill>
            <a:srgbClr val="002060">
              <a:alpha val="60000"/>
            </a:srgbClr>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TextBox 7">
            <a:extLst>
              <a:ext uri="{FF2B5EF4-FFF2-40B4-BE49-F238E27FC236}">
                <a16:creationId xmlns:a16="http://schemas.microsoft.com/office/drawing/2014/main" id="{1AC658EC-F235-60C2-B71A-4FB669EB90BD}"/>
              </a:ext>
            </a:extLst>
          </p:cNvPr>
          <p:cNvSpPr txBox="1"/>
          <p:nvPr/>
        </p:nvSpPr>
        <p:spPr>
          <a:xfrm>
            <a:off x="957764" y="2756111"/>
            <a:ext cx="8523120" cy="2308324"/>
          </a:xfrm>
          <a:prstGeom prst="rect">
            <a:avLst/>
          </a:prstGeom>
          <a:noFill/>
        </p:spPr>
        <p:txBody>
          <a:bodyPr wrap="square">
            <a:spAutoFit/>
          </a:bodyPr>
          <a:lstStyle/>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Tamar bore Perez through Judah, her father-in-law (Gen. 38; Matt. 1:3). This shows that God’s plan can overcome tragic circumstances and human failing.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Rahab was a prostitute from Jericho. She  protected the spies of Joshua (Josh. :1–24; Matt. 1:5). This shows that God can use non- Israelites who turn to Him.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Ruth was a Moabite. The nation of Moab was often an enemy to the people of Israel (Matt. 1:5). This shows that God can show favor to righteous individuals. </a:t>
            </a:r>
          </a:p>
          <a:p>
            <a:pPr marL="285750" indent="-285750">
              <a:buFont typeface="Wingdings" panose="05000000000000000000" pitchFamily="2" charset="2"/>
              <a:buChar char="q"/>
            </a:pPr>
            <a:r>
              <a:rPr lang="en-US" sz="1600" b="1" dirty="0">
                <a:solidFill>
                  <a:srgbClr val="002060"/>
                </a:solidFill>
                <a:effectLst>
                  <a:outerShdw blurRad="38100" dist="38100" dir="2700000" algn="tl">
                    <a:srgbClr val="000000">
                      <a:alpha val="43137"/>
                    </a:srgbClr>
                  </a:outerShdw>
                </a:effectLst>
                <a:latin typeface="Gotham Medium" panose="02000604030000020004"/>
              </a:rPr>
              <a:t>Uriah’s wife, who was named Bathsheba and first married to a Hittite (another enemy nation), gave birth to Solomon, the son of David (2 Sam. 11:1–12:25; Matt. 1:6). This shows God’s mercy in spite of human sin. </a:t>
            </a:r>
          </a:p>
        </p:txBody>
      </p:sp>
    </p:spTree>
    <p:extLst>
      <p:ext uri="{BB962C8B-B14F-4D97-AF65-F5344CB8AC3E}">
        <p14:creationId xmlns:p14="http://schemas.microsoft.com/office/powerpoint/2010/main" val="3398245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20B9CF6-C9A0-4717-BA53-B92109D04D86}"/>
              </a:ext>
            </a:extLst>
          </p:cNvPr>
          <p:cNvCxnSpPr/>
          <p:nvPr/>
        </p:nvCxnSpPr>
        <p:spPr>
          <a:xfrm>
            <a:off x="1454903" y="7352864"/>
            <a:ext cx="9001125"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6" name="Straight Connector 25">
            <a:extLst>
              <a:ext uri="{FF2B5EF4-FFF2-40B4-BE49-F238E27FC236}">
                <a16:creationId xmlns:a16="http://schemas.microsoft.com/office/drawing/2014/main" id="{AB603E4F-E2E3-4CD4-943A-536384E20887}"/>
              </a:ext>
            </a:extLst>
          </p:cNvPr>
          <p:cNvCxnSpPr/>
          <p:nvPr/>
        </p:nvCxnSpPr>
        <p:spPr>
          <a:xfrm>
            <a:off x="1666876" y="684086"/>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Line 10">
            <a:extLst>
              <a:ext uri="{FF2B5EF4-FFF2-40B4-BE49-F238E27FC236}">
                <a16:creationId xmlns:a16="http://schemas.microsoft.com/office/drawing/2014/main" id="{DA8F308D-7282-480C-AF0A-4D23DB3A8916}"/>
              </a:ext>
            </a:extLst>
          </p:cNvPr>
          <p:cNvSpPr>
            <a:spLocks noChangeShapeType="1"/>
          </p:cNvSpPr>
          <p:nvPr/>
        </p:nvSpPr>
        <p:spPr bwMode="auto">
          <a:xfrm rot="5400000">
            <a:off x="-1604607" y="3285043"/>
            <a:ext cx="6400800"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14" name="TextBox 13">
            <a:extLst>
              <a:ext uri="{FF2B5EF4-FFF2-40B4-BE49-F238E27FC236}">
                <a16:creationId xmlns:a16="http://schemas.microsoft.com/office/drawing/2014/main" id="{E9B49E67-3F94-4B23-8550-767E3006CB0E}"/>
              </a:ext>
            </a:extLst>
          </p:cNvPr>
          <p:cNvSpPr txBox="1"/>
          <p:nvPr/>
        </p:nvSpPr>
        <p:spPr>
          <a:xfrm>
            <a:off x="1639154" y="1284361"/>
            <a:ext cx="9028846" cy="3416320"/>
          </a:xfrm>
          <a:prstGeom prst="rect">
            <a:avLst/>
          </a:prstGeom>
          <a:solidFill>
            <a:schemeClr val="bg1">
              <a:alpha val="60000"/>
            </a:schemeClr>
          </a:solidFill>
          <a:ln w="22225">
            <a:noFill/>
          </a:ln>
        </p:spPr>
        <p:txBody>
          <a:bodyPr wrap="square" anchor="ctr">
            <a:spAutoFit/>
          </a:bodyPr>
          <a:lstStyle/>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endParaRPr lang="en-US" b="1" dirty="0">
              <a:solidFill>
                <a:srgbClr val="002060"/>
              </a:solidFill>
              <a:latin typeface="Gotham Medium" panose="02000604030000020004"/>
            </a:endParaRPr>
          </a:p>
          <a:p>
            <a:r>
              <a:rPr lang="en-US" b="1" dirty="0">
                <a:solidFill>
                  <a:srgbClr val="002060"/>
                </a:solidFill>
                <a:latin typeface="Gotham Medium" panose="02000604030000020004"/>
              </a:rPr>
              <a:t>Witnessing is a huge component of the Christian lifestyle, but what does it really mean? It’s quite simple: witnessing is sharing your own experiences with others. Many Christians who were raised in the church feel like they may not have a testimony worth sharing if they weren’t rescued from drugs, sexual immorality, or another desperate situation. But the crux of our calling is to simply share what God has done for us. If He redeemed you as a child, that’s your story, and it’s worth sharing! You don’t need a big production; you simply need to explain God’s goodness in your life. </a:t>
            </a:r>
          </a:p>
        </p:txBody>
      </p:sp>
      <p:sp>
        <p:nvSpPr>
          <p:cNvPr id="11" name="TextBox 10">
            <a:extLst>
              <a:ext uri="{FF2B5EF4-FFF2-40B4-BE49-F238E27FC236}">
                <a16:creationId xmlns:a16="http://schemas.microsoft.com/office/drawing/2014/main" id="{D10CD26A-2EEA-4C38-B67A-33D85EED0D38}"/>
              </a:ext>
            </a:extLst>
          </p:cNvPr>
          <p:cNvSpPr txBox="1"/>
          <p:nvPr/>
        </p:nvSpPr>
        <p:spPr>
          <a:xfrm>
            <a:off x="1864090" y="-20782"/>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OUTLINE</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14190"/>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4" name="Title 2">
            <a:extLst>
              <a:ext uri="{FF2B5EF4-FFF2-40B4-BE49-F238E27FC236}">
                <a16:creationId xmlns:a16="http://schemas.microsoft.com/office/drawing/2014/main" id="{2E61C73E-5EF3-4208-9846-106C2A71472F}"/>
              </a:ext>
            </a:extLst>
          </p:cNvPr>
          <p:cNvSpPr txBox="1">
            <a:spLocks/>
          </p:cNvSpPr>
          <p:nvPr/>
        </p:nvSpPr>
        <p:spPr>
          <a:xfrm>
            <a:off x="1647541" y="817418"/>
            <a:ext cx="902884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000" b="1" dirty="0">
                <a:latin typeface="Gotham Medium" panose="02000604030000020004"/>
              </a:rPr>
              <a:t>YOUR FAITHFUL WITNESS</a:t>
            </a:r>
          </a:p>
        </p:txBody>
      </p:sp>
      <p:sp>
        <p:nvSpPr>
          <p:cNvPr id="3" name="TextBox 2">
            <a:extLst>
              <a:ext uri="{FF2B5EF4-FFF2-40B4-BE49-F238E27FC236}">
                <a16:creationId xmlns:a16="http://schemas.microsoft.com/office/drawing/2014/main" id="{63BE4E03-A373-5500-BCF0-58D40650C3DE}"/>
              </a:ext>
            </a:extLst>
          </p:cNvPr>
          <p:cNvSpPr txBox="1"/>
          <p:nvPr/>
        </p:nvSpPr>
        <p:spPr>
          <a:xfrm>
            <a:off x="3105577" y="1532478"/>
            <a:ext cx="6096000" cy="923330"/>
          </a:xfrm>
          <a:prstGeom prst="rect">
            <a:avLst/>
          </a:prstGeom>
          <a:solidFill>
            <a:schemeClr val="accent2">
              <a:lumMod val="40000"/>
              <a:lumOff val="60000"/>
            </a:schemeClr>
          </a:solidFill>
        </p:spPr>
        <p:txBody>
          <a:bodyPr wrap="square">
            <a:spAutoFit/>
          </a:bodyPr>
          <a:lstStyle/>
          <a:p>
            <a:r>
              <a:rPr lang="en-US" b="1" i="1" dirty="0">
                <a:solidFill>
                  <a:srgbClr val="002060"/>
                </a:solidFill>
                <a:latin typeface="Gotham Medium" panose="02000604030000020004"/>
              </a:rPr>
              <a:t>“One faithful witness is worth a thousand mute professors of religion… Our faith grows by expression… we must share it—we must witness. ” —Billy Graham</a:t>
            </a:r>
          </a:p>
        </p:txBody>
      </p:sp>
      <p:pic>
        <p:nvPicPr>
          <p:cNvPr id="5" name="Picture 4" descr="A close up of a bird&#10;&#10;Description automatically generated">
            <a:extLst>
              <a:ext uri="{FF2B5EF4-FFF2-40B4-BE49-F238E27FC236}">
                <a16:creationId xmlns:a16="http://schemas.microsoft.com/office/drawing/2014/main" id="{0AAE196C-262D-E470-102D-C1CCEF0A923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0" y="732628"/>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55E65241-9146-56E0-6FC8-004A5535203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258449" y="4485112"/>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8" name="Picture 7" descr="A close up of a bird&#10;&#10;Description automatically generated">
            <a:extLst>
              <a:ext uri="{FF2B5EF4-FFF2-40B4-BE49-F238E27FC236}">
                <a16:creationId xmlns:a16="http://schemas.microsoft.com/office/drawing/2014/main" id="{65BB902A-E2FC-77B2-D360-56CA713991C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224526" y="4538393"/>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259962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1524000" y="1371600"/>
            <a:ext cx="9144000" cy="3121432"/>
          </a:xfrm>
          <a:prstGeom prst="rect">
            <a:avLst/>
          </a:prstGeom>
          <a:solidFill>
            <a:schemeClr val="bg1">
              <a:alpha val="3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r>
              <a:rPr lang="en-US" sz="1700" b="1" dirty="0">
                <a:solidFill>
                  <a:srgbClr val="002060"/>
                </a:solidFill>
                <a:latin typeface="Gotham Medium" panose="02000604030000020004"/>
              </a:rPr>
              <a:t>9 Then Boaz announced to the elders and all the people, “Today you are witnesses that I have bought from Naomi all the property of Elimelek, </a:t>
            </a:r>
            <a:r>
              <a:rPr lang="en-US" sz="1700" b="1" dirty="0" err="1">
                <a:solidFill>
                  <a:srgbClr val="002060"/>
                </a:solidFill>
                <a:latin typeface="Gotham Medium" panose="02000604030000020004"/>
              </a:rPr>
              <a:t>Kilion</a:t>
            </a:r>
            <a:r>
              <a:rPr lang="en-US" sz="1700" b="1" dirty="0">
                <a:solidFill>
                  <a:srgbClr val="002060"/>
                </a:solidFill>
                <a:latin typeface="Gotham Medium" panose="02000604030000020004"/>
              </a:rPr>
              <a:t> and Mahlon. </a:t>
            </a:r>
          </a:p>
          <a:p>
            <a:pPr lvl="1"/>
            <a:r>
              <a:rPr lang="en-US" sz="1700" b="1" dirty="0">
                <a:solidFill>
                  <a:srgbClr val="002060"/>
                </a:solidFill>
                <a:latin typeface="Gotham Medium" panose="02000604030000020004"/>
              </a:rPr>
              <a:t>10 I have also acquired Ruth the Moabite, Mahlon’s widow, as my wife, in order to maintain the name of the dead with his property, so that his name will not disappear from among his family or from his hometown. Today you are witnesses!” </a:t>
            </a:r>
          </a:p>
          <a:p>
            <a:pPr lvl="1"/>
            <a:r>
              <a:rPr lang="en-US" sz="1700" b="1" dirty="0">
                <a:solidFill>
                  <a:srgbClr val="002060"/>
                </a:solidFill>
                <a:latin typeface="Gotham Medium" panose="02000604030000020004"/>
              </a:rPr>
              <a:t>11 Then the elders and all the people at the gate said, “We are witnesses. May the LORD make the woman who is coming into your home like Rachel and Leah, who together built up the family of Israel. May you have standing in Ephrathah and be famous in Bethlehem. </a:t>
            </a:r>
          </a:p>
          <a:p>
            <a:pPr lvl="1"/>
            <a:r>
              <a:rPr lang="en-US" sz="1700" b="1" dirty="0">
                <a:solidFill>
                  <a:srgbClr val="002060"/>
                </a:solidFill>
                <a:latin typeface="Gotham Medium" panose="02000604030000020004"/>
              </a:rPr>
              <a:t>12 Through the offspring the LORD gives you by this young woman, may your family be like that of Perez, whom Tamar bore to Judah. ”</a:t>
            </a:r>
          </a:p>
        </p:txBody>
      </p:sp>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413802" y="1380734"/>
            <a:ext cx="9386888"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5" name="Rectangle 24">
            <a:extLst>
              <a:ext uri="{FF2B5EF4-FFF2-40B4-BE49-F238E27FC236}">
                <a16:creationId xmlns:a16="http://schemas.microsoft.com/office/drawing/2014/main" id="{3F08B81A-C91B-4271-98B7-95DAEEA1169B}"/>
              </a:ext>
            </a:extLst>
          </p:cNvPr>
          <p:cNvSpPr/>
          <p:nvPr/>
        </p:nvSpPr>
        <p:spPr>
          <a:xfrm>
            <a:off x="1506940" y="4560065"/>
            <a:ext cx="9107606" cy="1732236"/>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rescued Naomi and Ruth from their hopeless situation.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As the guardian-redeemer, Boaz acquired the properties of Naomi’s dead husband and sons. This inheritance included the widow, Ruth.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proclaimed what had happened to the community so they would be witnesses.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The witnesses offered a blessing to Boaz and his new family. </a:t>
            </a:r>
          </a:p>
          <a:p>
            <a:pPr marL="800100" lvl="1" indent="-342900">
              <a:lnSpc>
                <a:spcPct val="107000"/>
              </a:lnSpc>
              <a:buFont typeface="Wingdings" panose="05000000000000000000" pitchFamily="2" charset="2"/>
              <a:buChar char="q"/>
            </a:pPr>
            <a:endParaRPr lang="en-US" sz="17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E7A1E14F-6337-4CAE-94F1-786A0D24C84E}"/>
              </a:ext>
            </a:extLst>
          </p:cNvPr>
          <p:cNvCxnSpPr/>
          <p:nvPr/>
        </p:nvCxnSpPr>
        <p:spPr>
          <a:xfrm>
            <a:off x="1413802" y="838200"/>
            <a:ext cx="9386888"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C9A66D22-6D90-4913-9491-1E3F8B7A10A7}"/>
              </a:ext>
            </a:extLst>
          </p:cNvPr>
          <p:cNvSpPr txBox="1">
            <a:spLocks/>
          </p:cNvSpPr>
          <p:nvPr/>
        </p:nvSpPr>
        <p:spPr>
          <a:xfrm>
            <a:off x="1523999" y="839855"/>
            <a:ext cx="9144000" cy="468762"/>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 Redeems Ruth </a:t>
            </a:r>
            <a:r>
              <a:rPr lang="en-US" sz="2800" b="1" cap="small"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Ruth</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4:9–12 NIV</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1371600" y="44958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413802" y="13985"/>
            <a:ext cx="357729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OVERVIEW</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7804120"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2" name="Picture 1">
            <a:extLst>
              <a:ext uri="{FF2B5EF4-FFF2-40B4-BE49-F238E27FC236}">
                <a16:creationId xmlns:a16="http://schemas.microsoft.com/office/drawing/2014/main" id="{594635E6-03EE-BB02-8AA9-71F125107F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0820400" y="2322421"/>
            <a:ext cx="1171357" cy="1171357"/>
          </a:xfrm>
          <a:prstGeom prst="rect">
            <a:avLst/>
          </a:prstGeom>
        </p:spPr>
      </p:pic>
      <p:pic>
        <p:nvPicPr>
          <p:cNvPr id="3" name="Picture 2">
            <a:extLst>
              <a:ext uri="{FF2B5EF4-FFF2-40B4-BE49-F238E27FC236}">
                <a16:creationId xmlns:a16="http://schemas.microsoft.com/office/drawing/2014/main" id="{07D453CA-CB36-D2F8-A8D9-2F5CF91F028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219953" y="1495643"/>
            <a:ext cx="1171357" cy="1171357"/>
          </a:xfrm>
          <a:prstGeom prst="rect">
            <a:avLst/>
          </a:prstGeom>
        </p:spPr>
      </p:pic>
      <p:pic>
        <p:nvPicPr>
          <p:cNvPr id="4" name="Picture 3">
            <a:extLst>
              <a:ext uri="{FF2B5EF4-FFF2-40B4-BE49-F238E27FC236}">
                <a16:creationId xmlns:a16="http://schemas.microsoft.com/office/drawing/2014/main" id="{6776BD5F-1150-292F-513D-1C89D0F972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11020643" y="4848443"/>
            <a:ext cx="1171357" cy="1171357"/>
          </a:xfrm>
          <a:prstGeom prst="rect">
            <a:avLst/>
          </a:prstGeom>
        </p:spPr>
      </p:pic>
      <p:pic>
        <p:nvPicPr>
          <p:cNvPr id="5" name="Picture 4">
            <a:extLst>
              <a:ext uri="{FF2B5EF4-FFF2-40B4-BE49-F238E27FC236}">
                <a16:creationId xmlns:a16="http://schemas.microsoft.com/office/drawing/2014/main" id="{9947BAF4-FCA6-9F8C-B3B4-7E68D8CF7EA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32534" y="4848443"/>
            <a:ext cx="1171357" cy="1171357"/>
          </a:xfrm>
          <a:prstGeom prst="rect">
            <a:avLst/>
          </a:prstGeom>
        </p:spPr>
      </p:pic>
      <p:pic>
        <p:nvPicPr>
          <p:cNvPr id="6" name="Picture 5">
            <a:extLst>
              <a:ext uri="{FF2B5EF4-FFF2-40B4-BE49-F238E27FC236}">
                <a16:creationId xmlns:a16="http://schemas.microsoft.com/office/drawing/2014/main" id="{9A78DD3D-ADBD-2F01-884D-31F0324EFE2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6446944" y="-133328"/>
            <a:ext cx="1171357" cy="1171357"/>
          </a:xfrm>
          <a:prstGeom prst="rect">
            <a:avLst/>
          </a:prstGeom>
        </p:spPr>
      </p:pic>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1162051" y="1371599"/>
            <a:ext cx="9948672" cy="3653688"/>
          </a:xfrm>
          <a:prstGeom prst="rect">
            <a:avLst/>
          </a:prstGeom>
          <a:solidFill>
            <a:schemeClr val="bg1">
              <a:alpha val="3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r>
              <a:rPr lang="en-US" sz="1700" b="1" dirty="0">
                <a:solidFill>
                  <a:srgbClr val="002060"/>
                </a:solidFill>
                <a:latin typeface="Gotham Medium" panose="02000604030000020004"/>
              </a:rPr>
              <a:t>13 So Boaz took Ruth and she became his wife. When he made love to her, the LORD enabled her to conceive, and she gave birth to a son. </a:t>
            </a:r>
          </a:p>
          <a:p>
            <a:pPr lvl="1"/>
            <a:r>
              <a:rPr lang="en-US" sz="1700" b="1" dirty="0">
                <a:solidFill>
                  <a:srgbClr val="002060"/>
                </a:solidFill>
                <a:latin typeface="Gotham Medium" panose="02000604030000020004"/>
              </a:rPr>
              <a:t>14 The women said to Naomi: “Praise be to the LORD, who this day has not left you without a guardian redeemer.  May he become famous throughout Israel! </a:t>
            </a:r>
          </a:p>
          <a:p>
            <a:pPr lvl="1"/>
            <a:r>
              <a:rPr lang="en-US" sz="1700" b="1" dirty="0">
                <a:solidFill>
                  <a:srgbClr val="002060"/>
                </a:solidFill>
                <a:latin typeface="Gotham Medium" panose="02000604030000020004"/>
              </a:rPr>
              <a:t>15 He will renew your life and sustain you in your old age. For your daughter-</a:t>
            </a:r>
            <a:r>
              <a:rPr lang="en-US" sz="1700" b="1" dirty="0" err="1">
                <a:solidFill>
                  <a:srgbClr val="002060"/>
                </a:solidFill>
                <a:latin typeface="Gotham Medium" panose="02000604030000020004"/>
              </a:rPr>
              <a:t>inlaw</a:t>
            </a:r>
            <a:r>
              <a:rPr lang="en-US" sz="1700" b="1" dirty="0">
                <a:solidFill>
                  <a:srgbClr val="002060"/>
                </a:solidFill>
                <a:latin typeface="Gotham Medium" panose="02000604030000020004"/>
              </a:rPr>
              <a:t>, who loves you and who is better to you than seven sons, has given him birth. ” </a:t>
            </a:r>
          </a:p>
          <a:p>
            <a:pPr lvl="1"/>
            <a:r>
              <a:rPr lang="en-US" sz="1700" b="1" dirty="0">
                <a:solidFill>
                  <a:srgbClr val="002060"/>
                </a:solidFill>
                <a:latin typeface="Gotham Medium" panose="02000604030000020004"/>
              </a:rPr>
              <a:t>16 Then Naomi took the child in her arms and cared for him. </a:t>
            </a:r>
          </a:p>
          <a:p>
            <a:pPr lvl="1"/>
            <a:r>
              <a:rPr lang="en-US" sz="1700" b="1" dirty="0">
                <a:solidFill>
                  <a:srgbClr val="002060"/>
                </a:solidFill>
                <a:latin typeface="Gotham Medium" panose="02000604030000020004"/>
              </a:rPr>
              <a:t>17 The women living there said, “Naomi has a son!” And they named him Obed. He was the father of Jesse, the father of David.  </a:t>
            </a:r>
          </a:p>
          <a:p>
            <a:pPr lvl="1"/>
            <a:endParaRPr lang="en-US" sz="1700" b="1" dirty="0">
              <a:solidFill>
                <a:srgbClr val="002060"/>
              </a:solidFill>
              <a:latin typeface="Gotham Medium" panose="02000604030000020004"/>
            </a:endParaRPr>
          </a:p>
          <a:p>
            <a:pPr lvl="1"/>
            <a:r>
              <a:rPr lang="en-US" sz="1700" b="1" dirty="0">
                <a:solidFill>
                  <a:srgbClr val="002060"/>
                </a:solidFill>
                <a:latin typeface="Gotham Medium" panose="02000604030000020004"/>
              </a:rPr>
              <a:t>23 Now Jesus himself was about thirty years old when he began his ministry.  He was the son, so it was thought, of Joseph, the son of Heli, </a:t>
            </a:r>
          </a:p>
          <a:p>
            <a:pPr lvl="1"/>
            <a:r>
              <a:rPr lang="en-US" sz="1700" b="1" dirty="0">
                <a:solidFill>
                  <a:srgbClr val="002060"/>
                </a:solidFill>
                <a:latin typeface="Gotham Medium" panose="02000604030000020004"/>
              </a:rPr>
              <a:t>31 . . . the son of David, </a:t>
            </a:r>
          </a:p>
          <a:p>
            <a:pPr lvl="1"/>
            <a:r>
              <a:rPr lang="en-US" sz="1700" b="1" dirty="0">
                <a:solidFill>
                  <a:srgbClr val="002060"/>
                </a:solidFill>
                <a:latin typeface="Gotham Medium" panose="02000604030000020004"/>
              </a:rPr>
              <a:t>32 the son of Jesse, the son of Obed, the son of Boaz, the son of Salmon, the son of Nahshon. </a:t>
            </a:r>
          </a:p>
        </p:txBody>
      </p:sp>
      <p:sp>
        <p:nvSpPr>
          <p:cNvPr id="21" name="Line 10">
            <a:extLst>
              <a:ext uri="{FF2B5EF4-FFF2-40B4-BE49-F238E27FC236}">
                <a16:creationId xmlns:a16="http://schemas.microsoft.com/office/drawing/2014/main" id="{06ACF194-E50A-41FF-92A0-A6F106573224}"/>
              </a:ext>
            </a:extLst>
          </p:cNvPr>
          <p:cNvSpPr>
            <a:spLocks noChangeShapeType="1"/>
          </p:cNvSpPr>
          <p:nvPr/>
        </p:nvSpPr>
        <p:spPr bwMode="auto">
          <a:xfrm>
            <a:off x="1162051" y="1345483"/>
            <a:ext cx="9948672"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5" name="Rectangle 24">
            <a:extLst>
              <a:ext uri="{FF2B5EF4-FFF2-40B4-BE49-F238E27FC236}">
                <a16:creationId xmlns:a16="http://schemas.microsoft.com/office/drawing/2014/main" id="{3F08B81A-C91B-4271-98B7-95DAEEA1169B}"/>
              </a:ext>
            </a:extLst>
          </p:cNvPr>
          <p:cNvSpPr/>
          <p:nvPr/>
        </p:nvSpPr>
        <p:spPr>
          <a:xfrm>
            <a:off x="1162051" y="5142988"/>
            <a:ext cx="9948672" cy="1732236"/>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rescued Naomi and Ruth from their hopeless situation.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As the guardian-redeemer, Boaz acquired the properties of Naomi’s dead husband and sons. This inheritance included the widow, Ruth.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Boaz proclaimed what had happened to the community so they would be witnesses. </a:t>
            </a:r>
          </a:p>
          <a:p>
            <a:pPr marL="800100" lvl="1" indent="-342900">
              <a:lnSpc>
                <a:spcPct val="107000"/>
              </a:lnSpc>
              <a:buFont typeface="Wingdings" panose="05000000000000000000" pitchFamily="2" charset="2"/>
              <a:buChar char="q"/>
            </a:pPr>
            <a:r>
              <a:rPr lang="en-US" sz="1700" b="1" dirty="0">
                <a:solidFill>
                  <a:srgbClr val="002060"/>
                </a:solidFill>
                <a:latin typeface="Gotham Medium" panose="02000604030000020004"/>
                <a:ea typeface="Calibri" panose="020F0502020204030204" pitchFamily="34" charset="0"/>
                <a:cs typeface="Times New Roman" panose="02020603050405020304" pitchFamily="18" charset="0"/>
              </a:rPr>
              <a:t>The witnesses offered a blessing to Boaz and his new family. </a:t>
            </a:r>
          </a:p>
          <a:p>
            <a:pPr marL="800100" lvl="1" indent="-342900">
              <a:lnSpc>
                <a:spcPct val="107000"/>
              </a:lnSpc>
              <a:buFont typeface="Wingdings" panose="05000000000000000000" pitchFamily="2" charset="2"/>
              <a:buChar char="q"/>
            </a:pPr>
            <a:endParaRPr lang="en-US" sz="17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E7A1E14F-6337-4CAE-94F1-786A0D24C84E}"/>
              </a:ext>
            </a:extLst>
          </p:cNvPr>
          <p:cNvCxnSpPr>
            <a:cxnSpLocks/>
          </p:cNvCxnSpPr>
          <p:nvPr/>
        </p:nvCxnSpPr>
        <p:spPr>
          <a:xfrm>
            <a:off x="1162051" y="838200"/>
            <a:ext cx="994867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C9A66D22-6D90-4913-9491-1E3F8B7A10A7}"/>
              </a:ext>
            </a:extLst>
          </p:cNvPr>
          <p:cNvSpPr txBox="1">
            <a:spLocks/>
          </p:cNvSpPr>
          <p:nvPr/>
        </p:nvSpPr>
        <p:spPr>
          <a:xfrm>
            <a:off x="1162051" y="839855"/>
            <a:ext cx="9948672" cy="468762"/>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Boaz’s and Ruth’s Descendants Ruth 4:13–17; Luke 3:23, 31b–32 NIV</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1162051" y="5078822"/>
            <a:ext cx="994867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162051" y="0"/>
            <a:ext cx="4384310"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OVERVIEW</a:t>
            </a:r>
          </a:p>
        </p:txBody>
      </p:sp>
      <p:sp>
        <p:nvSpPr>
          <p:cNvPr id="12" name="Title 2">
            <a:extLst>
              <a:ext uri="{FF2B5EF4-FFF2-40B4-BE49-F238E27FC236}">
                <a16:creationId xmlns:a16="http://schemas.microsoft.com/office/drawing/2014/main" id="{8E55FFA8-B4BF-449D-A0AE-3D76960DE54B}"/>
              </a:ext>
            </a:extLst>
          </p:cNvPr>
          <p:cNvSpPr txBox="1">
            <a:spLocks/>
          </p:cNvSpPr>
          <p:nvPr/>
        </p:nvSpPr>
        <p:spPr>
          <a:xfrm>
            <a:off x="8094443"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2" name="Picture 1">
            <a:extLst>
              <a:ext uri="{FF2B5EF4-FFF2-40B4-BE49-F238E27FC236}">
                <a16:creationId xmlns:a16="http://schemas.microsoft.com/office/drawing/2014/main" id="{594635E6-03EE-BB02-8AA9-71F125107F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1071883" y="2009557"/>
            <a:ext cx="1171357" cy="1171357"/>
          </a:xfrm>
          <a:prstGeom prst="rect">
            <a:avLst/>
          </a:prstGeom>
        </p:spPr>
      </p:pic>
      <p:pic>
        <p:nvPicPr>
          <p:cNvPr id="3" name="Picture 2">
            <a:extLst>
              <a:ext uri="{FF2B5EF4-FFF2-40B4-BE49-F238E27FC236}">
                <a16:creationId xmlns:a16="http://schemas.microsoft.com/office/drawing/2014/main" id="{07D453CA-CB36-D2F8-A8D9-2F5CF91F028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61614" y="1399019"/>
            <a:ext cx="1171357" cy="1171357"/>
          </a:xfrm>
          <a:prstGeom prst="rect">
            <a:avLst/>
          </a:prstGeom>
        </p:spPr>
      </p:pic>
      <p:pic>
        <p:nvPicPr>
          <p:cNvPr id="4" name="Picture 3">
            <a:extLst>
              <a:ext uri="{FF2B5EF4-FFF2-40B4-BE49-F238E27FC236}">
                <a16:creationId xmlns:a16="http://schemas.microsoft.com/office/drawing/2014/main" id="{6776BD5F-1150-292F-513D-1C89D0F972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11020643" y="4848443"/>
            <a:ext cx="1171357" cy="1171357"/>
          </a:xfrm>
          <a:prstGeom prst="rect">
            <a:avLst/>
          </a:prstGeom>
        </p:spPr>
      </p:pic>
      <p:pic>
        <p:nvPicPr>
          <p:cNvPr id="5" name="Picture 4">
            <a:extLst>
              <a:ext uri="{FF2B5EF4-FFF2-40B4-BE49-F238E27FC236}">
                <a16:creationId xmlns:a16="http://schemas.microsoft.com/office/drawing/2014/main" id="{9947BAF4-FCA6-9F8C-B3B4-7E68D8CF7EA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32534" y="4848443"/>
            <a:ext cx="1171357" cy="1171357"/>
          </a:xfrm>
          <a:prstGeom prst="rect">
            <a:avLst/>
          </a:prstGeom>
        </p:spPr>
      </p:pic>
      <p:pic>
        <p:nvPicPr>
          <p:cNvPr id="6" name="Picture 5">
            <a:extLst>
              <a:ext uri="{FF2B5EF4-FFF2-40B4-BE49-F238E27FC236}">
                <a16:creationId xmlns:a16="http://schemas.microsoft.com/office/drawing/2014/main" id="{9A78DD3D-ADBD-2F01-884D-31F0324EFE2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6500072" y="-133329"/>
            <a:ext cx="1171357" cy="1171357"/>
          </a:xfrm>
          <a:prstGeom prst="rect">
            <a:avLst/>
          </a:prstGeom>
        </p:spPr>
      </p:pic>
      <p:sp>
        <p:nvSpPr>
          <p:cNvPr id="7" name="Rectangle 6">
            <a:extLst>
              <a:ext uri="{FF2B5EF4-FFF2-40B4-BE49-F238E27FC236}">
                <a16:creationId xmlns:a16="http://schemas.microsoft.com/office/drawing/2014/main" id="{63C9AA1C-1AEE-5280-31B7-AF84DCBA9D3B}"/>
              </a:ext>
            </a:extLst>
          </p:cNvPr>
          <p:cNvSpPr/>
          <p:nvPr/>
        </p:nvSpPr>
        <p:spPr>
          <a:xfrm rot="16200000">
            <a:off x="952199" y="1761341"/>
            <a:ext cx="951470" cy="2480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latin typeface="Arial Black" panose="020B0A04020102020204" pitchFamily="34" charset="0"/>
              </a:rPr>
              <a:t>RUTH</a:t>
            </a:r>
          </a:p>
        </p:txBody>
      </p:sp>
      <p:sp>
        <p:nvSpPr>
          <p:cNvPr id="8" name="Rectangle 7">
            <a:extLst>
              <a:ext uri="{FF2B5EF4-FFF2-40B4-BE49-F238E27FC236}">
                <a16:creationId xmlns:a16="http://schemas.microsoft.com/office/drawing/2014/main" id="{933CE786-6C63-DC47-DE54-57A2A7C79BBA}"/>
              </a:ext>
            </a:extLst>
          </p:cNvPr>
          <p:cNvSpPr/>
          <p:nvPr/>
        </p:nvSpPr>
        <p:spPr>
          <a:xfrm rot="16200000">
            <a:off x="952198" y="4235608"/>
            <a:ext cx="951470" cy="2480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latin typeface="Arial Black" panose="020B0A04020102020204" pitchFamily="34" charset="0"/>
              </a:rPr>
              <a:t>LUKE</a:t>
            </a:r>
          </a:p>
        </p:txBody>
      </p:sp>
    </p:spTree>
    <p:extLst>
      <p:ext uri="{BB962C8B-B14F-4D97-AF65-F5344CB8AC3E}">
        <p14:creationId xmlns:p14="http://schemas.microsoft.com/office/powerpoint/2010/main" val="2937643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429A9C-A6AB-EF57-B0A3-3884D613C3E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0000" t="7118" r="7777" b="12390"/>
          <a:stretch/>
        </p:blipFill>
        <p:spPr>
          <a:xfrm>
            <a:off x="3048000" y="1302832"/>
            <a:ext cx="5638800" cy="5520196"/>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26608" y="867530"/>
            <a:ext cx="11594592" cy="556531"/>
          </a:xfrm>
          <a:prstGeom prst="roundRect">
            <a:avLst/>
          </a:prstGeom>
          <a:solidFill>
            <a:schemeClr val="bg1">
              <a:alpha val="35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a:r>
              <a:rPr lang="en-US" sz="2800" b="1" u="sng" cap="small" dirty="0">
                <a:solidFill>
                  <a:srgbClr val="002060"/>
                </a:solidFill>
                <a:latin typeface="Gotham Medium" panose="02000604030000020004"/>
                <a:ea typeface="Calibri" panose="020F0502020204030204" pitchFamily="34" charset="0"/>
                <a:cs typeface="Times New Roman" panose="02020603050405020304" pitchFamily="18" charset="0"/>
              </a:rPr>
              <a:t>Practice identifying God’s presence in the dark moments of life. </a:t>
            </a:r>
            <a:endParaRPr lang="en-US" sz="3200" b="1" u="sng"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p>
        </p:txBody>
      </p:sp>
      <p:cxnSp>
        <p:nvCxnSpPr>
          <p:cNvPr id="17" name="Straight Connector 16">
            <a:extLst>
              <a:ext uri="{FF2B5EF4-FFF2-40B4-BE49-F238E27FC236}">
                <a16:creationId xmlns:a16="http://schemas.microsoft.com/office/drawing/2014/main" id="{C9C42D31-919A-482B-AEC4-202AB5CEF3EB}"/>
              </a:ext>
            </a:extLst>
          </p:cNvPr>
          <p:cNvCxnSpPr>
            <a:cxnSpLocks/>
          </p:cNvCxnSpPr>
          <p:nvPr/>
        </p:nvCxnSpPr>
        <p:spPr>
          <a:xfrm>
            <a:off x="126608" y="684086"/>
            <a:ext cx="1159459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26608" y="1465322"/>
            <a:ext cx="11594592" cy="837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400" b="1" dirty="0">
                <a:solidFill>
                  <a:schemeClr val="bg1"/>
                </a:solidFill>
                <a:latin typeface="Gotham Medium" panose="02000604030000020004"/>
                <a:cs typeface="Times New Roman" panose="02020603050405020304" pitchFamily="18" charset="0"/>
              </a:rPr>
              <a:t>We must encourage one another  identify areas in our lives where God is present, despite difficult circumstances. </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8" name="Rectangle 7">
            <a:extLst>
              <a:ext uri="{FF2B5EF4-FFF2-40B4-BE49-F238E27FC236}">
                <a16:creationId xmlns:a16="http://schemas.microsoft.com/office/drawing/2014/main" id="{AB0EB333-1BC9-286E-051D-7909779D7332}"/>
              </a:ext>
            </a:extLst>
          </p:cNvPr>
          <p:cNvSpPr/>
          <p:nvPr/>
        </p:nvSpPr>
        <p:spPr>
          <a:xfrm>
            <a:off x="126608" y="2300741"/>
            <a:ext cx="11594592" cy="4663871"/>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600" b="1" u="sng" cap="small" dirty="0">
              <a:solidFill>
                <a:srgbClr val="002060"/>
              </a:solidFill>
              <a:latin typeface="Gotham Medium" panose="02000604030000020004"/>
              <a:cs typeface="Times New Roman" panose="02020603050405020304" pitchFamily="18" charset="0"/>
            </a:endParaRPr>
          </a:p>
          <a:p>
            <a:pPr>
              <a:lnSpc>
                <a:spcPct val="107000"/>
              </a:lnSpc>
            </a:pPr>
            <a:r>
              <a:rPr lang="en-US" b="1" u="sng" cap="small" dirty="0">
                <a:solidFill>
                  <a:srgbClr val="002060"/>
                </a:solidFill>
                <a:latin typeface="Gotham Medium" panose="02000604030000020004"/>
                <a:cs typeface="Times New Roman" panose="02020603050405020304" pitchFamily="18" charset="0"/>
              </a:rPr>
              <a:t>FROM HOPELESS TO HOPEFUL</a:t>
            </a:r>
          </a:p>
          <a:p>
            <a:pPr lvl="1">
              <a:lnSpc>
                <a:spcPct val="107000"/>
              </a:lnSpc>
            </a:pPr>
            <a:endParaRPr lang="en-US" sz="400" b="1" u="sng"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400" b="1" dirty="0">
                <a:solidFill>
                  <a:srgbClr val="002060"/>
                </a:solidFill>
                <a:latin typeface="Gotham Medium" panose="02000604030000020004"/>
                <a:ea typeface="Calibri" panose="020F0502020204030204" pitchFamily="34" charset="0"/>
                <a:cs typeface="Times New Roman" panose="02020603050405020304" pitchFamily="18" charset="0"/>
              </a:rPr>
              <a:t> </a:t>
            </a: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When the COVID-19 pandemic first hit the United States, people from all walks of life felt bleak and hopeless.  They were all terrified by the unknown and overwhelmed by the statistics of death and illness.</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During the period of isolation, many were laid off from their jobs, and I was among them. In 2019, I felt like I had finally landed my dream job. I had spent years looking for opportunities to launch a new career, and I finally found the right job. But by August 2020, that dream was gone.  There I was: at home, isolated, and jobless once more. I felt like there was no hope. My world had turned upside down overnight. Everything I had worked for was ripped away from me in an instant.</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A little before this, I had started a home bakery business on the side. It wasn’t much, a way to make some extra income. I never expected to do more than bake the occasional order of birthday cupcakes for friends and family.  But in those initial weeks after my job termination, I was flooded with orders. Some friends ordered out of support, but then total strangers found my website and started submitting orders. Other people were sending job listings to me, along with a word of encouragement.</a:t>
            </a:r>
            <a:r>
              <a:rPr lang="en-US" sz="6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endParaRPr lang="en-US" sz="6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God used that time to remind me that He provides— and not always in the ways we expect. I had always struggled with the feat that people did not care about me. But then they came around me when I had nothing, and those fears vanished. In the days of feeling like a failure and worrying about money, God provided for me and bolstered my hope. He reminded me that I wasn’t alone and that He could take care of my needs. </a:t>
            </a:r>
          </a:p>
        </p:txBody>
      </p:sp>
      <p:sp>
        <p:nvSpPr>
          <p:cNvPr id="4" name="Title 2">
            <a:extLst>
              <a:ext uri="{FF2B5EF4-FFF2-40B4-BE49-F238E27FC236}">
                <a16:creationId xmlns:a16="http://schemas.microsoft.com/office/drawing/2014/main" id="{ED9969E3-F856-8310-54B7-3359A20C5669}"/>
              </a:ext>
            </a:extLst>
          </p:cNvPr>
          <p:cNvSpPr txBox="1">
            <a:spLocks/>
          </p:cNvSpPr>
          <p:nvPr/>
        </p:nvSpPr>
        <p:spPr>
          <a:xfrm>
            <a:off x="8704920" y="3497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7" name="TextBox 6">
            <a:extLst>
              <a:ext uri="{FF2B5EF4-FFF2-40B4-BE49-F238E27FC236}">
                <a16:creationId xmlns:a16="http://schemas.microsoft.com/office/drawing/2014/main" id="{71B38C20-2904-8DBD-EE89-2DE6CE30BBDD}"/>
              </a:ext>
            </a:extLst>
          </p:cNvPr>
          <p:cNvSpPr txBox="1"/>
          <p:nvPr/>
        </p:nvSpPr>
        <p:spPr>
          <a:xfrm>
            <a:off x="126608" y="0"/>
            <a:ext cx="363856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BIBLE APPLICATION</a:t>
            </a: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429A9C-A6AB-EF57-B0A3-3884D613C3E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0000" t="7118" r="7777" b="12390"/>
          <a:stretch/>
        </p:blipFill>
        <p:spPr>
          <a:xfrm>
            <a:off x="3048000" y="1302832"/>
            <a:ext cx="5638800" cy="5520196"/>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26608" y="867530"/>
            <a:ext cx="11594592" cy="556531"/>
          </a:xfrm>
          <a:prstGeom prst="roundRect">
            <a:avLst/>
          </a:prstGeom>
          <a:solidFill>
            <a:schemeClr val="bg1">
              <a:alpha val="35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a:r>
              <a:rPr lang="en-US" sz="2800" b="1" u="sng" cap="small" dirty="0">
                <a:solidFill>
                  <a:srgbClr val="002060"/>
                </a:solidFill>
                <a:latin typeface="Gotham Medium" panose="02000604030000020004"/>
                <a:ea typeface="Calibri" panose="020F0502020204030204" pitchFamily="34" charset="0"/>
                <a:cs typeface="Times New Roman" panose="02020603050405020304" pitchFamily="18" charset="0"/>
              </a:rPr>
              <a:t>Practice identifying God’s presence in the dark moments of life. </a:t>
            </a:r>
            <a:endParaRPr lang="en-US" sz="3200" b="1" u="sng"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p>
        </p:txBody>
      </p:sp>
      <p:cxnSp>
        <p:nvCxnSpPr>
          <p:cNvPr id="17" name="Straight Connector 16">
            <a:extLst>
              <a:ext uri="{FF2B5EF4-FFF2-40B4-BE49-F238E27FC236}">
                <a16:creationId xmlns:a16="http://schemas.microsoft.com/office/drawing/2014/main" id="{C9C42D31-919A-482B-AEC4-202AB5CEF3EB}"/>
              </a:ext>
            </a:extLst>
          </p:cNvPr>
          <p:cNvCxnSpPr>
            <a:cxnSpLocks/>
          </p:cNvCxnSpPr>
          <p:nvPr/>
        </p:nvCxnSpPr>
        <p:spPr>
          <a:xfrm>
            <a:off x="126608" y="684086"/>
            <a:ext cx="11594592"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26608" y="1465322"/>
            <a:ext cx="11594592" cy="83776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2400" b="1" dirty="0">
                <a:solidFill>
                  <a:schemeClr val="bg1"/>
                </a:solidFill>
                <a:latin typeface="Gotham Medium" panose="02000604030000020004"/>
                <a:cs typeface="Times New Roman" panose="02020603050405020304" pitchFamily="18" charset="0"/>
              </a:rPr>
              <a:t>We must encourage one another  identify areas in our lives where God is present, despite difficult circumstances. </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8704920" y="3497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Rectangle 7">
            <a:extLst>
              <a:ext uri="{FF2B5EF4-FFF2-40B4-BE49-F238E27FC236}">
                <a16:creationId xmlns:a16="http://schemas.microsoft.com/office/drawing/2014/main" id="{AB0EB333-1BC9-286E-051D-7909779D7332}"/>
              </a:ext>
            </a:extLst>
          </p:cNvPr>
          <p:cNvSpPr/>
          <p:nvPr/>
        </p:nvSpPr>
        <p:spPr>
          <a:xfrm>
            <a:off x="126608" y="2300741"/>
            <a:ext cx="11594592" cy="4460162"/>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600" b="1" u="sng" cap="small" dirty="0">
              <a:solidFill>
                <a:srgbClr val="002060"/>
              </a:solidFill>
              <a:latin typeface="Gotham Medium" panose="02000604030000020004"/>
              <a:cs typeface="Times New Roman" panose="02020603050405020304" pitchFamily="18" charset="0"/>
            </a:endParaRPr>
          </a:p>
          <a:p>
            <a:pPr>
              <a:lnSpc>
                <a:spcPct val="107000"/>
              </a:lnSpc>
            </a:pPr>
            <a:r>
              <a:rPr lang="en-US" b="1" u="sng" cap="small" dirty="0">
                <a:solidFill>
                  <a:srgbClr val="002060"/>
                </a:solidFill>
                <a:latin typeface="Gotham Medium" panose="02000604030000020004"/>
                <a:cs typeface="Times New Roman" panose="02020603050405020304" pitchFamily="18" charset="0"/>
              </a:rPr>
              <a:t>FROM HOPELESS TO HOPEFUL</a:t>
            </a:r>
          </a:p>
          <a:p>
            <a:pPr lvl="1">
              <a:lnSpc>
                <a:spcPct val="107000"/>
              </a:lnSpc>
            </a:pPr>
            <a:endParaRPr lang="en-US" sz="400" b="1" u="sng"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400" b="1" dirty="0">
                <a:solidFill>
                  <a:srgbClr val="002060"/>
                </a:solidFill>
                <a:latin typeface="Gotham Medium" panose="02000604030000020004"/>
                <a:ea typeface="Calibri" panose="020F0502020204030204" pitchFamily="34" charset="0"/>
                <a:cs typeface="Times New Roman" panose="02020603050405020304" pitchFamily="18"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10. What situation feels hopeless to you right now?</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11. What keeps you from hoping in the Lord?</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12. How can you remind yourself of His light when life feels dark?</a:t>
            </a: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solidFill>
                <a:srgbClr val="002060"/>
              </a:solidFill>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 </a:t>
            </a:r>
          </a:p>
        </p:txBody>
      </p:sp>
      <p:sp>
        <p:nvSpPr>
          <p:cNvPr id="4" name="TextBox 3">
            <a:extLst>
              <a:ext uri="{FF2B5EF4-FFF2-40B4-BE49-F238E27FC236}">
                <a16:creationId xmlns:a16="http://schemas.microsoft.com/office/drawing/2014/main" id="{D10CD26A-2EEA-4C38-B67A-33D85EED0D38}"/>
              </a:ext>
            </a:extLst>
          </p:cNvPr>
          <p:cNvSpPr txBox="1"/>
          <p:nvPr/>
        </p:nvSpPr>
        <p:spPr>
          <a:xfrm>
            <a:off x="126608" y="0"/>
            <a:ext cx="3638568" cy="588140"/>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BIBLE APPLICATION</a:t>
            </a:r>
          </a:p>
        </p:txBody>
      </p:sp>
    </p:spTree>
    <p:extLst>
      <p:ext uri="{BB962C8B-B14F-4D97-AF65-F5344CB8AC3E}">
        <p14:creationId xmlns:p14="http://schemas.microsoft.com/office/powerpoint/2010/main" val="3030977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E1D9EE-0389-E736-1C8E-D7ADC3D7832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514600" y="762001"/>
            <a:ext cx="6858000" cy="6858000"/>
          </a:xfrm>
          <a:prstGeom prst="rect">
            <a:avLst/>
          </a:prstGeom>
        </p:spPr>
      </p:pic>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7" name="TextBox 26">
            <a:extLst>
              <a:ext uri="{FF2B5EF4-FFF2-40B4-BE49-F238E27FC236}">
                <a16:creationId xmlns:a16="http://schemas.microsoft.com/office/drawing/2014/main" id="{60AE12D3-883C-4101-80CA-3395F707E97C}"/>
              </a:ext>
            </a:extLst>
          </p:cNvPr>
          <p:cNvSpPr txBox="1"/>
          <p:nvPr/>
        </p:nvSpPr>
        <p:spPr>
          <a:xfrm>
            <a:off x="850231" y="25306"/>
            <a:ext cx="3133725"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cxnSp>
        <p:nvCxnSpPr>
          <p:cNvPr id="28" name="Straight Connector 27">
            <a:extLst>
              <a:ext uri="{FF2B5EF4-FFF2-40B4-BE49-F238E27FC236}">
                <a16:creationId xmlns:a16="http://schemas.microsoft.com/office/drawing/2014/main" id="{46A7692F-0709-4726-81C3-DDD5ABDF0FB4}"/>
              </a:ext>
            </a:extLst>
          </p:cNvPr>
          <p:cNvCxnSpPr>
            <a:cxnSpLocks/>
          </p:cNvCxnSpPr>
          <p:nvPr/>
        </p:nvCxnSpPr>
        <p:spPr>
          <a:xfrm>
            <a:off x="850231" y="834189"/>
            <a:ext cx="10158984"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7162ED1C-2844-4C7B-A56A-B259E1880355}"/>
              </a:ext>
            </a:extLst>
          </p:cNvPr>
          <p:cNvSpPr/>
          <p:nvPr/>
        </p:nvSpPr>
        <p:spPr>
          <a:xfrm>
            <a:off x="850231" y="1510034"/>
            <a:ext cx="10158984" cy="4990114"/>
          </a:xfrm>
          <a:prstGeom prst="rect">
            <a:avLst/>
          </a:prstGeom>
          <a:solidFill>
            <a:schemeClr val="bg1">
              <a:alpha val="35000"/>
            </a:schemeClr>
          </a:solidFill>
          <a:ln>
            <a:solidFill>
              <a:srgbClr val="002060"/>
            </a:solidFill>
          </a:ln>
        </p:spPr>
        <p:txBody>
          <a:bodyPr wrap="square" lIns="64291" tIns="32146" rIns="64291" bIns="32146">
            <a:spAutoFit/>
          </a:bodyPr>
          <a:lstStyle/>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The story of Boaz, Ruth, and Naomi should be a great encouragement to us. Each chose to follow the Lord faithfully, as seen through their righteous actions. As a result of their faithful deeds and God’s faithfulness to their family, all three received blessings. First, their community responded positively to this family’s outstanding character. This was not a foregone conclusion, especially for the foreign woman Ruth. Second and more importantly, we see how God chose to bless the family’s faithful actions in their own times with a son. Truly, the Lord had turned their mourning into dancing (Psalm 30:11)!</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The blessing continued beyond what Boaz, Ruth, and Naomi experienced for themselves. Israel was blessed by David, the future king, and much further in the future with Jesus, the promised King. This family could never anticipate how their faithfulness would echo through the generations and what a blessing their own blessings would be to the world. We are blessed today to see how God can work through us and for us when we choose to follow Him. But the greatest bless­ing, of course, is living in the Kingdom of God thanks to the sacrifice of our King. </a:t>
            </a:r>
          </a:p>
          <a:p>
            <a:pPr lvl="1">
              <a:lnSpc>
                <a:spcPct val="107000"/>
              </a:lnSpc>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 </a:t>
            </a:r>
          </a:p>
        </p:txBody>
      </p:sp>
      <p:sp>
        <p:nvSpPr>
          <p:cNvPr id="37" name="Rectangle 36">
            <a:extLst>
              <a:ext uri="{FF2B5EF4-FFF2-40B4-BE49-F238E27FC236}">
                <a16:creationId xmlns:a16="http://schemas.microsoft.com/office/drawing/2014/main" id="{B7EBB468-20BA-4B18-8229-1029ADCE524A}"/>
              </a:ext>
            </a:extLst>
          </p:cNvPr>
          <p:cNvSpPr/>
          <p:nvPr/>
        </p:nvSpPr>
        <p:spPr>
          <a:xfrm>
            <a:off x="850231" y="986589"/>
            <a:ext cx="10158984" cy="50549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64291" tIns="32146" rIns="64291" bIns="32146">
            <a:spAutoFit/>
          </a:bodyPr>
          <a:lstStyle/>
          <a:p>
            <a:pPr>
              <a:lnSpc>
                <a:spcPct val="107000"/>
              </a:lnSpc>
            </a:pPr>
            <a:r>
              <a:rPr lang="en-US" sz="2800" b="1" u="sng" dirty="0">
                <a:solidFill>
                  <a:schemeClr val="bg1"/>
                </a:solidFill>
                <a:latin typeface="Gotham Medium" panose="02000604030000020004"/>
                <a:ea typeface="Calibri" panose="020F0502020204030204" pitchFamily="34" charset="0"/>
                <a:cs typeface="Times New Roman" panose="02020603050405020304" pitchFamily="18" charset="0"/>
              </a:rPr>
              <a:t>God’s Faithfulness in Family</a:t>
            </a:r>
          </a:p>
        </p:txBody>
      </p:sp>
      <p:sp>
        <p:nvSpPr>
          <p:cNvPr id="38" name="Title 2">
            <a:extLst>
              <a:ext uri="{FF2B5EF4-FFF2-40B4-BE49-F238E27FC236}">
                <a16:creationId xmlns:a16="http://schemas.microsoft.com/office/drawing/2014/main" id="{CBFDF509-A780-4A92-B860-21DAB3CCCDC4}"/>
              </a:ext>
            </a:extLst>
          </p:cNvPr>
          <p:cNvSpPr txBox="1">
            <a:spLocks/>
          </p:cNvSpPr>
          <p:nvPr/>
        </p:nvSpPr>
        <p:spPr>
          <a:xfrm>
            <a:off x="7992935"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Tree>
    <p:extLst>
      <p:ext uri="{BB962C8B-B14F-4D97-AF65-F5344CB8AC3E}">
        <p14:creationId xmlns:p14="http://schemas.microsoft.com/office/powerpoint/2010/main" val="4173050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2E4AFD-74FF-35FE-67AC-30B540CA0B6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645391" y="-25306"/>
            <a:ext cx="6858000" cy="6858000"/>
          </a:xfrm>
          <a:prstGeom prst="rect">
            <a:avLst/>
          </a:prstGeom>
        </p:spPr>
      </p:pic>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p>
        </p:txBody>
      </p:sp>
      <p:sp>
        <p:nvSpPr>
          <p:cNvPr id="29" name="Rectangle: Rounded Corners 4">
            <a:extLst>
              <a:ext uri="{FF2B5EF4-FFF2-40B4-BE49-F238E27FC236}">
                <a16:creationId xmlns:a16="http://schemas.microsoft.com/office/drawing/2014/main" id="{346A938F-B390-4899-8412-2143E4475C9D}"/>
              </a:ext>
            </a:extLst>
          </p:cNvPr>
          <p:cNvSpPr txBox="1"/>
          <p:nvPr/>
        </p:nvSpPr>
        <p:spPr>
          <a:xfrm>
            <a:off x="1633728" y="772524"/>
            <a:ext cx="9034272" cy="432221"/>
          </a:xfrm>
          <a:prstGeom prst="rect">
            <a:avLst/>
          </a:prstGeom>
          <a:solidFill>
            <a:srgbClr val="002060"/>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bg1"/>
                </a:solidFill>
                <a:latin typeface="Gotham Medium" panose="02000604030000020004"/>
                <a:ea typeface="+mn-lt"/>
                <a:cs typeface="Arial" panose="020B0604020202020204" pitchFamily="34" charset="0"/>
              </a:rPr>
              <a:t>Lesson Response</a:t>
            </a:r>
            <a:r>
              <a:rPr lang="en-US" sz="2800" b="1" dirty="0">
                <a:solidFill>
                  <a:schemeClr val="bg1"/>
                </a:solidFill>
                <a:latin typeface="Gotham Medium" panose="02000604030000020004"/>
                <a:ea typeface="+mn-lt"/>
                <a:cs typeface="Arial" panose="020B0604020202020204" pitchFamily="34" charset="0"/>
              </a:rPr>
              <a:t>: </a:t>
            </a:r>
            <a:r>
              <a:rPr lang="en-US" b="1" dirty="0">
                <a:solidFill>
                  <a:schemeClr val="bg1"/>
                </a:solidFill>
                <a:latin typeface="Gotham Medium" panose="02000604030000020004"/>
                <a:ea typeface="+mn-lt"/>
                <a:cs typeface="Arial" panose="020B0604020202020204" pitchFamily="34" charset="0"/>
              </a:rPr>
              <a:t>Focus on God’s power instead of the troubles around you. </a:t>
            </a:r>
            <a:endParaRPr lang="en-US" sz="2400" b="1" u="heavy" cap="small" dirty="0">
              <a:solidFill>
                <a:schemeClr val="bg1"/>
              </a:solidFill>
              <a:latin typeface="Gotham Medium" panose="02000604030000020004"/>
              <a:cs typeface="Arial" panose="020B0604020202020204" pitchFamily="34" charset="0"/>
            </a:endParaRPr>
          </a:p>
        </p:txBody>
      </p:sp>
      <p:sp>
        <p:nvSpPr>
          <p:cNvPr id="35" name="Rectangle 34">
            <a:extLst>
              <a:ext uri="{FF2B5EF4-FFF2-40B4-BE49-F238E27FC236}">
                <a16:creationId xmlns:a16="http://schemas.microsoft.com/office/drawing/2014/main" id="{28E8697C-A341-4C75-8698-2FAEF9CC9E31}"/>
              </a:ext>
            </a:extLst>
          </p:cNvPr>
          <p:cNvSpPr/>
          <p:nvPr/>
        </p:nvSpPr>
        <p:spPr>
          <a:xfrm>
            <a:off x="1633728" y="1267729"/>
            <a:ext cx="9034272" cy="3051378"/>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Our class has been studying about hope today and has been encouraged to seek God in seemingly impossible situations. It can be countercultural for us to look for hope instead of sinking into despair, but this is a vital part of our Christian Walk. It goes beyond simply seeing a glass as “half full” rather than “half empty”; it’s about making a complete lifestyle adjustment to live in the light of the hope that God can bring. This doesn’t mean that we don’t experience lament or grief when it’s appropriate. As the apostle Paul reminds us, “Do not grieve like the rest of mankind, who have no hope” (1 Thess. 4:13).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As we close, we might end with a prayer like this:</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400" b="1" dirty="0">
                <a:solidFill>
                  <a:srgbClr val="002060"/>
                </a:solidFill>
                <a:latin typeface="Gotham Medium" panose="02000604030000020004"/>
                <a:ea typeface="Calibri" panose="020F0502020204030204" pitchFamily="34" charset="0"/>
                <a:cs typeface="Times New Roman" panose="02020603050405020304" pitchFamily="18" charset="0"/>
              </a:rPr>
              <a:t>Thank You, Lord, for Your faithfulness. You give us hope where there seemed to be none. You remind us of Your goodness, and You are faithful to provide. We ask that You remind us of Your faithfulness in the week ahead. You sent Jesus to redeem us, and without Him, we would be lost. Help us to place our hope in Him, and not in the uncertainties we see around us. In His name, we pray. Amen. </a:t>
            </a:r>
          </a:p>
        </p:txBody>
      </p:sp>
      <p:sp>
        <p:nvSpPr>
          <p:cNvPr id="36" name="Rectangle 35">
            <a:extLst>
              <a:ext uri="{FF2B5EF4-FFF2-40B4-BE49-F238E27FC236}">
                <a16:creationId xmlns:a16="http://schemas.microsoft.com/office/drawing/2014/main" id="{7162ED1C-2844-4C7B-A56A-B259E1880355}"/>
              </a:ext>
            </a:extLst>
          </p:cNvPr>
          <p:cNvSpPr/>
          <p:nvPr/>
        </p:nvSpPr>
        <p:spPr>
          <a:xfrm>
            <a:off x="1633728" y="4845500"/>
            <a:ext cx="9034272" cy="1370534"/>
          </a:xfrm>
          <a:prstGeom prst="rect">
            <a:avLst/>
          </a:prstGeom>
          <a:solidFill>
            <a:schemeClr val="bg1">
              <a:alpha val="35000"/>
            </a:schemeClr>
          </a:solidFill>
        </p:spPr>
        <p:txBody>
          <a:bodyPr wrap="square" lIns="64291" tIns="32146" rIns="64291" bIns="32146">
            <a:spAutoFit/>
          </a:bodyPr>
          <a:lstStyle/>
          <a:p>
            <a:pPr lvl="2">
              <a:lnSpc>
                <a:spcPct val="107000"/>
              </a:lnSpc>
            </a:pPr>
            <a:r>
              <a:rPr lang="en-US" sz="1600" b="1" dirty="0">
                <a:solidFill>
                  <a:srgbClr val="002060"/>
                </a:solidFill>
                <a:latin typeface="Gotham Medium" panose="02000604030000020004"/>
                <a:ea typeface="Calibri" panose="020F0502020204030204" pitchFamily="34" charset="0"/>
                <a:cs typeface="Times New Roman" panose="02020603050405020304" pitchFamily="18" charset="0"/>
              </a:rPr>
              <a:t>When circumstances are challenging, it can be our first instinct to try to fix the situation ourselves. Then when things get worse, we feel helpless and hopeless. Part of this is cultural—American culture is very individualistic and self-reliant. But this isn’t how the Bible instructs us to live. Instead of letting God be our last resort, we should turn to Him first—in any situation! He makes impossible situations possible and good situations even better!</a:t>
            </a:r>
          </a:p>
        </p:txBody>
      </p:sp>
      <p:sp>
        <p:nvSpPr>
          <p:cNvPr id="37" name="Rectangle 36">
            <a:extLst>
              <a:ext uri="{FF2B5EF4-FFF2-40B4-BE49-F238E27FC236}">
                <a16:creationId xmlns:a16="http://schemas.microsoft.com/office/drawing/2014/main" id="{B7EBB468-20BA-4B18-8229-1029ADCE524A}"/>
              </a:ext>
            </a:extLst>
          </p:cNvPr>
          <p:cNvSpPr/>
          <p:nvPr/>
        </p:nvSpPr>
        <p:spPr>
          <a:xfrm>
            <a:off x="1633728" y="4402914"/>
            <a:ext cx="9034272" cy="348139"/>
          </a:xfrm>
          <a:prstGeom prst="rect">
            <a:avLst/>
          </a:prstGeom>
          <a:solidFill>
            <a:schemeClr val="bg1">
              <a:alpha val="3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b="1" u="sng" dirty="0">
                <a:solidFill>
                  <a:srgbClr val="002060"/>
                </a:solidFill>
                <a:latin typeface="Gotham Medium" panose="02000604030000020004"/>
                <a:ea typeface="Calibri" panose="020F0502020204030204" pitchFamily="34" charset="0"/>
                <a:cs typeface="Times New Roman" panose="02020603050405020304" pitchFamily="18" charset="0"/>
              </a:rPr>
              <a:t>SEEKING HOPE, FINDING GOD</a:t>
            </a:r>
          </a:p>
        </p:txBody>
      </p:sp>
      <p:sp>
        <p:nvSpPr>
          <p:cNvPr id="12" name="TextBox 11">
            <a:extLst>
              <a:ext uri="{FF2B5EF4-FFF2-40B4-BE49-F238E27FC236}">
                <a16:creationId xmlns:a16="http://schemas.microsoft.com/office/drawing/2014/main" id="{97C0E09D-5AAA-4144-8FFC-8F9E1D00986E}"/>
              </a:ext>
            </a:extLst>
          </p:cNvPr>
          <p:cNvSpPr txBox="1"/>
          <p:nvPr/>
        </p:nvSpPr>
        <p:spPr>
          <a:xfrm>
            <a:off x="1633728" y="25306"/>
            <a:ext cx="3133725"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666876" y="685800"/>
            <a:ext cx="9001125"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7651720" y="1603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Tree>
    <p:extLst>
      <p:ext uri="{BB962C8B-B14F-4D97-AF65-F5344CB8AC3E}">
        <p14:creationId xmlns:p14="http://schemas.microsoft.com/office/powerpoint/2010/main" val="408365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EA46DDF-3E0F-4469-608B-27E8678C3AB4}"/>
            </a:ext>
          </a:extLst>
        </p:cNvPr>
        <p:cNvGrpSpPr/>
        <p:nvPr/>
      </p:nvGrpSpPr>
      <p:grpSpPr>
        <a:xfrm>
          <a:off x="0" y="0"/>
          <a:ext cx="0" cy="0"/>
          <a:chOff x="0" y="0"/>
          <a:chExt cx="0" cy="0"/>
        </a:xfrm>
      </p:grpSpPr>
      <p:pic>
        <p:nvPicPr>
          <p:cNvPr id="4" name="Picture 3" descr="A close up of a bird&#10;&#10;Description automatically generated">
            <a:extLst>
              <a:ext uri="{FF2B5EF4-FFF2-40B4-BE49-F238E27FC236}">
                <a16:creationId xmlns:a16="http://schemas.microsoft.com/office/drawing/2014/main" id="{F57E3374-CF3E-6AF5-FCF0-E9F735D38AB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449" b="81187" l="10000" r="90000"/>
                    </a14:imgEffect>
                  </a14:imgLayer>
                </a14:imgProps>
              </a:ext>
              <a:ext uri="{28A0092B-C50C-407E-A947-70E740481C1C}">
                <a14:useLocalDpi xmlns:a14="http://schemas.microsoft.com/office/drawing/2010/main" val="0"/>
              </a:ext>
            </a:extLst>
          </a:blip>
          <a:srcRect t="9482" r="1" b="10846"/>
          <a:stretch/>
        </p:blipFill>
        <p:spPr>
          <a:xfrm>
            <a:off x="1869142" y="1"/>
            <a:ext cx="8453716" cy="6401289"/>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blipFill dpi="0" rotWithShape="1">
            <a:blip r:embed="rId5">
              <a:alphaModFix amt="0"/>
              <a:duotone>
                <a:schemeClr val="accent1">
                  <a:shade val="45000"/>
                  <a:satMod val="135000"/>
                </a:schemeClr>
                <a:prstClr val="white"/>
              </a:duotone>
            </a:blip>
            <a:srcRect/>
            <a:stretch>
              <a:fillRect/>
            </a:stretch>
          </a:blipFill>
        </p:spPr>
      </p:pic>
      <p:pic>
        <p:nvPicPr>
          <p:cNvPr id="5" name="Picture 4" descr="A close up of a bird&#10;&#10;Description automatically generated">
            <a:extLst>
              <a:ext uri="{FF2B5EF4-FFF2-40B4-BE49-F238E27FC236}">
                <a16:creationId xmlns:a16="http://schemas.microsoft.com/office/drawing/2014/main" id="{02C80EDE-3590-333F-9A1A-062994BB904A}"/>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9024" r="81213"/>
                    </a14:imgEffect>
                    <a14:imgEffect>
                      <a14:brightnessContrast bright="-15000"/>
                    </a14:imgEffect>
                  </a14:imgLayer>
                </a14:imgProps>
              </a:ext>
              <a:ext uri="{28A0092B-C50C-407E-A947-70E740481C1C}">
                <a14:useLocalDpi xmlns:a14="http://schemas.microsoft.com/office/drawing/2010/main" val="0"/>
              </a:ext>
            </a:extLst>
          </a:blip>
          <a:srcRect r="9764" b="-1"/>
          <a:stretch/>
        </p:blipFill>
        <p:spPr>
          <a:xfrm>
            <a:off x="8466514" y="-304800"/>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6" name="Rectangle 15">
            <a:extLst>
              <a:ext uri="{FF2B5EF4-FFF2-40B4-BE49-F238E27FC236}">
                <a16:creationId xmlns:a16="http://schemas.microsoft.com/office/drawing/2014/main" id="{BC840F5A-B1D2-41F6-7DAE-F2B20FE2A6CF}"/>
              </a:ext>
            </a:extLst>
          </p:cNvPr>
          <p:cNvSpPr/>
          <p:nvPr/>
        </p:nvSpPr>
        <p:spPr>
          <a:xfrm>
            <a:off x="623944" y="356795"/>
            <a:ext cx="10875981" cy="5789564"/>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endPar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endParaRPr>
          </a:p>
          <a:p>
            <a:pPr algn="l"/>
            <a:r>
              <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lvl="1"/>
            <a:r>
              <a:rPr lang="en-US" sz="2800" b="1" dirty="0">
                <a:solidFill>
                  <a:srgbClr val="002060"/>
                </a:solidFill>
                <a:latin typeface="Gotham Medium" panose="02000604030000020004"/>
              </a:rPr>
              <a:t>Heavenly Father,</a:t>
            </a:r>
          </a:p>
          <a:p>
            <a:pPr lvl="1"/>
            <a:r>
              <a:rPr lang="en-US" sz="2800" b="1" dirty="0">
                <a:solidFill>
                  <a:srgbClr val="002060"/>
                </a:solidFill>
                <a:latin typeface="Gotham Medium" panose="02000604030000020004"/>
              </a:rPr>
              <a:t>We stand in awe of Your redemptive plan woven through generations. Thank You for the faith of Boaz, Ruth, and Naomi, whose trust in You turned sorrow into joy and hopelessness into blessing. You worked through them to pave the way for Jesus, our ultimate Redeemer. May we be inspired by their faithfulness and reminded of Your constant provision and unfailing promises. Help us to live as witnesses to Your grace, sharing the hope and redemption we find in Christ with others. We praise You, Lord, for Your mercy and love that extend through all time. In Jesus' name, Amen.</a:t>
            </a:r>
          </a:p>
          <a:p>
            <a:pPr lvl="1"/>
            <a:endParaRPr lang="en-US" sz="2800" b="1" dirty="0">
              <a:solidFill>
                <a:srgbClr val="002060"/>
              </a:solidFill>
              <a:latin typeface="Gotham Medium" panose="02000604030000020004"/>
            </a:endParaRPr>
          </a:p>
        </p:txBody>
      </p:sp>
      <p:pic>
        <p:nvPicPr>
          <p:cNvPr id="7" name="Picture 6" descr="A close up of a bird&#10;&#10;Description automatically generated">
            <a:extLst>
              <a:ext uri="{FF2B5EF4-FFF2-40B4-BE49-F238E27FC236}">
                <a16:creationId xmlns:a16="http://schemas.microsoft.com/office/drawing/2014/main" id="{BCA9459B-F2A9-5CDB-970B-7F2757EE59E9}"/>
              </a:ext>
            </a:extLst>
          </p:cNvPr>
          <p:cNvPicPr>
            <a:picLocks noChangeAspect="1"/>
          </p:cNvPicPr>
          <p:nvPr/>
        </p:nvPicPr>
        <p:blipFill rotWithShape="1">
          <a:blip r:embed="rId8">
            <a:extLst>
              <a:ext uri="{BEBA8EAE-BF5A-486C-A8C5-ECC9F3942E4B}">
                <a14:imgProps xmlns:a14="http://schemas.microsoft.com/office/drawing/2010/main">
                  <a14:imgLayer r:embed="rId7">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1587175" y="4838212"/>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Tree>
    <p:extLst>
      <p:ext uri="{BB962C8B-B14F-4D97-AF65-F5344CB8AC3E}">
        <p14:creationId xmlns:p14="http://schemas.microsoft.com/office/powerpoint/2010/main" val="3375163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ird&#10;&#10;Description automatically generated">
            <a:extLst>
              <a:ext uri="{FF2B5EF4-FFF2-40B4-BE49-F238E27FC236}">
                <a16:creationId xmlns:a16="http://schemas.microsoft.com/office/drawing/2014/main" id="{85AC74CC-1009-4085-8D3C-0DFB1FA3F82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449" b="81187" l="10000" r="90000"/>
                    </a14:imgEffect>
                  </a14:imgLayer>
                </a14:imgProps>
              </a:ext>
              <a:ext uri="{28A0092B-C50C-407E-A947-70E740481C1C}">
                <a14:useLocalDpi xmlns:a14="http://schemas.microsoft.com/office/drawing/2010/main" val="0"/>
              </a:ext>
            </a:extLst>
          </a:blip>
          <a:srcRect t="9482" r="1" b="10846"/>
          <a:stretch/>
        </p:blipFill>
        <p:spPr>
          <a:xfrm>
            <a:off x="1869142" y="1"/>
            <a:ext cx="8453716" cy="6401289"/>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5" name="Rectangle 14">
            <a:extLst>
              <a:ext uri="{FF2B5EF4-FFF2-40B4-BE49-F238E27FC236}">
                <a16:creationId xmlns:a16="http://schemas.microsoft.com/office/drawing/2014/main" id="{3D61ED23-726E-43E0-822B-DEBEDE42544B}"/>
              </a:ext>
            </a:extLst>
          </p:cNvPr>
          <p:cNvSpPr/>
          <p:nvPr/>
        </p:nvSpPr>
        <p:spPr>
          <a:xfrm>
            <a:off x="2918334" y="4933500"/>
            <a:ext cx="8369302" cy="1080583"/>
          </a:xfrm>
          <a:prstGeom prst="rect">
            <a:avLst/>
          </a:prstGeom>
          <a:noFill/>
        </p:spPr>
        <p:txBody>
          <a:bodyPr wrap="square" lIns="64291" tIns="32146" rIns="64291" bIns="32146">
            <a:spAutoFit/>
          </a:bodyPr>
          <a:lstStyle/>
          <a:p>
            <a:pPr lvl="1" algn="l"/>
            <a:r>
              <a:rPr lang="en-US" sz="3400" b="1" i="1" u="sng" cap="small" dirty="0">
                <a:effectLst>
                  <a:outerShdw blurRad="38100" dist="38100" dir="2700000" algn="tl">
                    <a:srgbClr val="000000">
                      <a:alpha val="43137"/>
                    </a:srgbClr>
                  </a:outerShdw>
                </a:effectLst>
                <a:latin typeface="Gotham Medium" panose="02000604030000020004"/>
              </a:rPr>
              <a:t>Thought to Remember</a:t>
            </a:r>
          </a:p>
          <a:p>
            <a:pPr lvl="2"/>
            <a:r>
              <a:rPr lang="en-US" sz="2800" b="1" dirty="0">
                <a:latin typeface="Gotham Medium" panose="02000604030000020004"/>
              </a:rPr>
              <a:t>God’s faithfulness resounds through generations.</a:t>
            </a:r>
            <a:r>
              <a:rPr lang="en-US" sz="3200" b="1" dirty="0">
                <a:latin typeface="Gotham Medium" panose="02000604030000020004"/>
              </a:rPr>
              <a:t> </a:t>
            </a:r>
          </a:p>
        </p:txBody>
      </p:sp>
      <p:pic>
        <p:nvPicPr>
          <p:cNvPr id="5" name="Picture 4" descr="A close up of a bird&#10;&#10;Description automatically generated">
            <a:extLst>
              <a:ext uri="{FF2B5EF4-FFF2-40B4-BE49-F238E27FC236}">
                <a16:creationId xmlns:a16="http://schemas.microsoft.com/office/drawing/2014/main" id="{7404B229-024B-498C-8259-5C085F636C1E}"/>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9024" r="81213"/>
                    </a14:imgEffect>
                    <a14:imgEffect>
                      <a14:brightnessContrast bright="-15000"/>
                    </a14:imgEffect>
                  </a14:imgLayer>
                </a14:imgProps>
              </a:ext>
              <a:ext uri="{28A0092B-C50C-407E-A947-70E740481C1C}">
                <a14:useLocalDpi xmlns:a14="http://schemas.microsoft.com/office/drawing/2010/main" val="0"/>
              </a:ext>
            </a:extLst>
          </a:blip>
          <a:srcRect r="9764" b="-1"/>
          <a:stretch/>
        </p:blipFill>
        <p:spPr>
          <a:xfrm>
            <a:off x="8466514" y="-304800"/>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6" name="Rectangle 15">
            <a:extLst>
              <a:ext uri="{FF2B5EF4-FFF2-40B4-BE49-F238E27FC236}">
                <a16:creationId xmlns:a16="http://schemas.microsoft.com/office/drawing/2014/main" id="{42D81312-EC24-4AE0-B13D-2FAB2FD9637B}"/>
              </a:ext>
            </a:extLst>
          </p:cNvPr>
          <p:cNvSpPr/>
          <p:nvPr/>
        </p:nvSpPr>
        <p:spPr>
          <a:xfrm>
            <a:off x="819151" y="1098633"/>
            <a:ext cx="10377766" cy="3512017"/>
          </a:xfrm>
          <a:prstGeom prst="rect">
            <a:avLst/>
          </a:prstGeom>
          <a:solidFill>
            <a:schemeClr val="accent5">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32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lvl="1"/>
            <a:r>
              <a:rPr lang="en-US" sz="3200" b="1" dirty="0">
                <a:solidFill>
                  <a:srgbClr val="002060"/>
                </a:solidFill>
                <a:latin typeface="Gotham Medium" panose="02000604030000020004"/>
              </a:rPr>
              <a:t>Lord, we are awed by the story of the faith of Boaz, Ruth, and Naomi, and how You turned their blessing into a blessing for Israel and then the world. We praise You for the righteous acts of many that finally brought us to the person and work of Christ. In the name of Jesus, Your Son, we pray. Amen. </a:t>
            </a:r>
          </a:p>
        </p:txBody>
      </p:sp>
      <p:pic>
        <p:nvPicPr>
          <p:cNvPr id="7" name="Picture 6" descr="A close up of a bird&#10;&#10;Description automatically generated">
            <a:extLst>
              <a:ext uri="{FF2B5EF4-FFF2-40B4-BE49-F238E27FC236}">
                <a16:creationId xmlns:a16="http://schemas.microsoft.com/office/drawing/2014/main" id="{F36B425D-F876-44EC-9073-BE0DE2E464A8}"/>
              </a:ext>
            </a:extLst>
          </p:cNvPr>
          <p:cNvPicPr>
            <a:picLocks noChangeAspect="1"/>
          </p:cNvPicPr>
          <p:nvPr/>
        </p:nvPicPr>
        <p:blipFill rotWithShape="1">
          <a:blip r:embed="rId8">
            <a:extLst>
              <a:ext uri="{BEBA8EAE-BF5A-486C-A8C5-ECC9F3942E4B}">
                <a14:imgProps xmlns:a14="http://schemas.microsoft.com/office/drawing/2010/main">
                  <a14:imgLayer r:embed="rId7">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1587175" y="4838212"/>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Tree>
    <p:extLst>
      <p:ext uri="{BB962C8B-B14F-4D97-AF65-F5344CB8AC3E}">
        <p14:creationId xmlns:p14="http://schemas.microsoft.com/office/powerpoint/2010/main" val="3640834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B64AFCDC-117B-44B1-87B1-C7342095A7F4}"/>
              </a:ext>
            </a:extLst>
          </p:cNvPr>
          <p:cNvSpPr>
            <a:spLocks noGrp="1"/>
          </p:cNvSpPr>
          <p:nvPr>
            <p:ph type="title"/>
          </p:nvPr>
        </p:nvSpPr>
        <p:spPr>
          <a:xfrm>
            <a:off x="1175096" y="-207322"/>
            <a:ext cx="7358063" cy="1785938"/>
          </a:xfrm>
        </p:spPr>
        <p:txBody>
          <a:bodyPr/>
          <a:lstStyle/>
          <a:p>
            <a:r>
              <a:rPr lang="en-US" i="1"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22" name="Group 11">
            <a:extLst>
              <a:ext uri="{FF2B5EF4-FFF2-40B4-BE49-F238E27FC236}">
                <a16:creationId xmlns:a16="http://schemas.microsoft.com/office/drawing/2014/main" id="{0D026FA1-3688-4E94-9E96-00765F0BB631}"/>
              </a:ext>
            </a:extLst>
          </p:cNvPr>
          <p:cNvGrpSpPr/>
          <p:nvPr/>
        </p:nvGrpSpPr>
        <p:grpSpPr>
          <a:xfrm>
            <a:off x="3886200" y="5773468"/>
            <a:ext cx="4421864" cy="488077"/>
            <a:chOff x="3142974" y="6231576"/>
            <a:chExt cx="6718852" cy="1093970"/>
          </a:xfrm>
        </p:grpSpPr>
        <p:sp>
          <p:nvSpPr>
            <p:cNvPr id="32" name="Rectangle: Rounded Corners 31">
              <a:extLst>
                <a:ext uri="{FF2B5EF4-FFF2-40B4-BE49-F238E27FC236}">
                  <a16:creationId xmlns:a16="http://schemas.microsoft.com/office/drawing/2014/main" id="{573DFAB8-FF5F-44EF-BF57-E8D44EAE8137}"/>
                </a:ext>
              </a:extLst>
            </p:cNvPr>
            <p:cNvSpPr/>
            <p:nvPr/>
          </p:nvSpPr>
          <p:spPr>
            <a:xfrm>
              <a:off x="3142974" y="6231576"/>
              <a:ext cx="6718852" cy="1093970"/>
            </a:xfrm>
            <a:prstGeom prst="roundRect">
              <a:avLst/>
            </a:prstGeom>
            <a:blipFill rotWithShape="1">
              <a:blip r:embed="rId2"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33" name="Group 13">
              <a:extLst>
                <a:ext uri="{FF2B5EF4-FFF2-40B4-BE49-F238E27FC236}">
                  <a16:creationId xmlns:a16="http://schemas.microsoft.com/office/drawing/2014/main" id="{29F65A74-C618-4504-9A41-28557DCD374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4" name="Picture 33" descr="A picture containing drawing, room&#10;&#10;Description automatically generated">
                <a:extLst>
                  <a:ext uri="{FF2B5EF4-FFF2-40B4-BE49-F238E27FC236}">
                    <a16:creationId xmlns:a16="http://schemas.microsoft.com/office/drawing/2014/main" id="{6C39D526-BEB4-4D94-873C-991C40B02FB6}"/>
                  </a:ext>
                </a:extLst>
              </p:cNvPr>
              <p:cNvPicPr>
                <a:picLocks noChangeAspect="1"/>
              </p:cNvPicPr>
              <p:nvPr/>
            </p:nvPicPr>
            <p:blipFill>
              <a:blip r:embed="rId3"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5" name="Picture 34" descr="A close up of a logo&#10;&#10;Description automatically generated">
                <a:extLst>
                  <a:ext uri="{FF2B5EF4-FFF2-40B4-BE49-F238E27FC236}">
                    <a16:creationId xmlns:a16="http://schemas.microsoft.com/office/drawing/2014/main" id="{2795D167-0A2B-4DE0-8430-2B10EA68E4A8}"/>
                  </a:ext>
                </a:extLst>
              </p:cNvPr>
              <p:cNvPicPr>
                <a:picLocks noChangeAspect="1"/>
              </p:cNvPicPr>
              <p:nvPr/>
            </p:nvPicPr>
            <p:blipFill>
              <a:blip r:embed="rId4"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6" name="Picture 35">
                <a:extLst>
                  <a:ext uri="{FF2B5EF4-FFF2-40B4-BE49-F238E27FC236}">
                    <a16:creationId xmlns:a16="http://schemas.microsoft.com/office/drawing/2014/main" id="{4A277E13-FF19-45CE-A358-A1EED20D1DA8}"/>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7" name="Rectangle 36">
            <a:extLst>
              <a:ext uri="{FF2B5EF4-FFF2-40B4-BE49-F238E27FC236}">
                <a16:creationId xmlns:a16="http://schemas.microsoft.com/office/drawing/2014/main" id="{828D6B2F-0490-449C-B8D9-B127532EE08F}"/>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grpSp>
        <p:nvGrpSpPr>
          <p:cNvPr id="4" name="Group 3">
            <a:extLst>
              <a:ext uri="{FF2B5EF4-FFF2-40B4-BE49-F238E27FC236}">
                <a16:creationId xmlns:a16="http://schemas.microsoft.com/office/drawing/2014/main" id="{F738D187-7EA4-3A08-A151-3AE9458BD2E1}"/>
              </a:ext>
            </a:extLst>
          </p:cNvPr>
          <p:cNvGrpSpPr/>
          <p:nvPr/>
        </p:nvGrpSpPr>
        <p:grpSpPr>
          <a:xfrm>
            <a:off x="593557" y="1833775"/>
            <a:ext cx="10539663" cy="2562775"/>
            <a:chOff x="593557" y="1560045"/>
            <a:chExt cx="10539663" cy="2562775"/>
          </a:xfrm>
        </p:grpSpPr>
        <p:sp>
          <p:nvSpPr>
            <p:cNvPr id="38" name="Content Placeholder 1">
              <a:extLst>
                <a:ext uri="{FF2B5EF4-FFF2-40B4-BE49-F238E27FC236}">
                  <a16:creationId xmlns:a16="http://schemas.microsoft.com/office/drawing/2014/main" id="{2F0C3B1D-4E36-4CAE-B07B-1FDF6D437C74}"/>
                </a:ext>
              </a:extLst>
            </p:cNvPr>
            <p:cNvSpPr txBox="1">
              <a:spLocks/>
            </p:cNvSpPr>
            <p:nvPr/>
          </p:nvSpPr>
          <p:spPr>
            <a:xfrm>
              <a:off x="593557" y="1560045"/>
              <a:ext cx="10539663" cy="2562775"/>
            </a:xfrm>
            <a:prstGeom prst="rect">
              <a:avLst/>
            </a:prstGeom>
            <a:solidFill>
              <a:schemeClr val="bg1">
                <a:alpha val="55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bodyPr>
            <a:lstStyle>
              <a:lvl1pPr marL="5715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6"/>
                </a:buBlip>
                <a:tabLst/>
                <a:defRPr sz="3600" b="0" i="0" u="none" strike="noStrike" cap="none" spc="0" baseline="0">
                  <a:solidFill>
                    <a:srgbClr val="FFFFFF"/>
                  </a:solidFill>
                  <a:uFillTx/>
                  <a:latin typeface="+mn-lt"/>
                  <a:ea typeface="+mn-ea"/>
                  <a:cs typeface="+mn-cs"/>
                  <a:sym typeface="Chalkduster"/>
                </a:defRPr>
              </a:lvl9pPr>
            </a:lstStyle>
            <a:p>
              <a:pPr marL="571556" lvl="1" indent="0">
                <a:spcBef>
                  <a:spcPts val="844"/>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bless thee, and keep thee:</a:t>
              </a:r>
            </a:p>
            <a:p>
              <a:pPr marL="571556" lvl="1" indent="0">
                <a:spcBef>
                  <a:spcPts val="300"/>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make his face shine upon thee, and be gracious unto thee:</a:t>
              </a:r>
            </a:p>
            <a:p>
              <a:pPr marL="571556" lvl="1" indent="0">
                <a:spcBef>
                  <a:spcPts val="844"/>
                </a:spcBef>
                <a:buNone/>
              </a:pP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The </a:t>
              </a:r>
              <a:r>
                <a:rPr lang="en-US" sz="2800" b="1" i="1" cap="small" dirty="0">
                  <a:solidFill>
                    <a:srgbClr val="002060"/>
                  </a:solidFill>
                  <a:effectLst>
                    <a:outerShdw blurRad="38100" dist="38100" dir="2700000" algn="tl">
                      <a:srgbClr val="000000">
                        <a:alpha val="43137"/>
                      </a:srgbClr>
                    </a:outerShdw>
                  </a:effectLst>
                  <a:latin typeface="Arial Black" panose="020B0A04020102020204" pitchFamily="34" charset="0"/>
                </a:rPr>
                <a:t>Lord</a:t>
              </a:r>
              <a:r>
                <a:rPr lang="en-US" sz="2800" b="1" i="1" dirty="0">
                  <a:solidFill>
                    <a:srgbClr val="002060"/>
                  </a:solidFill>
                  <a:effectLst>
                    <a:outerShdw blurRad="38100" dist="38100" dir="2700000" algn="tl">
                      <a:srgbClr val="000000">
                        <a:alpha val="43137"/>
                      </a:srgbClr>
                    </a:outerShdw>
                  </a:effectLst>
                  <a:latin typeface="Arial Black" panose="020B0A04020102020204" pitchFamily="34" charset="0"/>
                </a:rPr>
                <a:t> lift up his countenance upon thee and give thee peace.</a:t>
              </a:r>
              <a:endParaRPr lang="en-US" sz="200" b="1" i="1" dirty="0">
                <a:solidFill>
                  <a:srgbClr val="002060"/>
                </a:solidFill>
                <a:effectLst>
                  <a:outerShdw blurRad="38100" dist="38100" dir="2700000" algn="tl">
                    <a:srgbClr val="000000">
                      <a:alpha val="43137"/>
                    </a:srgbClr>
                  </a:outerShdw>
                </a:effectLst>
                <a:latin typeface="Arial Black" panose="020B0A04020102020204" pitchFamily="34" charset="0"/>
              </a:endParaRPr>
            </a:p>
            <a:p>
              <a:pPr marL="0" indent="0" algn="r">
                <a:spcBef>
                  <a:spcPts val="844"/>
                </a:spcBef>
                <a:buNone/>
              </a:pPr>
              <a:r>
                <a:rPr lang="en-US" sz="200" b="1" i="1" dirty="0">
                  <a:solidFill>
                    <a:srgbClr val="002060"/>
                  </a:solidFill>
                  <a:effectLst>
                    <a:outerShdw blurRad="38100" dist="38100" dir="2700000" algn="tl">
                      <a:srgbClr val="000000">
                        <a:alpha val="43137"/>
                      </a:srgbClr>
                    </a:outerShdw>
                  </a:effectLst>
                  <a:latin typeface="Arial Black" panose="020B0A04020102020204" pitchFamily="34" charset="0"/>
                </a:rPr>
                <a:t> </a:t>
              </a:r>
              <a:endParaRPr lang="en-US" sz="2800" b="1" i="1" dirty="0">
                <a:solidFill>
                  <a:srgbClr val="002060"/>
                </a:solidFill>
                <a:latin typeface="Arial Black" panose="020B0A04020102020204" pitchFamily="34" charset="0"/>
              </a:endParaRPr>
            </a:p>
          </p:txBody>
        </p:sp>
        <p:sp>
          <p:nvSpPr>
            <p:cNvPr id="3" name="TextBox 2">
              <a:extLst>
                <a:ext uri="{FF2B5EF4-FFF2-40B4-BE49-F238E27FC236}">
                  <a16:creationId xmlns:a16="http://schemas.microsoft.com/office/drawing/2014/main" id="{60FB18CF-DEF8-0BEC-FC23-3D642E1AD1E9}"/>
                </a:ext>
              </a:extLst>
            </p:cNvPr>
            <p:cNvSpPr txBox="1"/>
            <p:nvPr/>
          </p:nvSpPr>
          <p:spPr>
            <a:xfrm>
              <a:off x="6417688" y="3587937"/>
              <a:ext cx="3127269" cy="369332"/>
            </a:xfrm>
            <a:prstGeom prst="rect">
              <a:avLst/>
            </a:prstGeom>
            <a:noFill/>
          </p:spPr>
          <p:txBody>
            <a:bodyPr wrap="square">
              <a:spAutoFit/>
            </a:bodyPr>
            <a:lstStyle/>
            <a:p>
              <a:r>
                <a:rPr lang="en-US" sz="1800" b="1" dirty="0">
                  <a:solidFill>
                    <a:srgbClr val="002060"/>
                  </a:solidFill>
                  <a:latin typeface="Arial Black" panose="020B0A04020102020204" pitchFamily="34" charset="0"/>
                </a:rPr>
                <a:t>- Numbers 6:24-26, KJV</a:t>
              </a:r>
              <a:endParaRPr lang="en-US" dirty="0">
                <a:latin typeface="Arial Black" panose="020B0A04020102020204" pitchFamily="34" charset="0"/>
              </a:endParaRPr>
            </a:p>
          </p:txBody>
        </p:sp>
      </p:grpSp>
      <p:pic>
        <p:nvPicPr>
          <p:cNvPr id="5" name="Picture 4" descr="A close up of a bird&#10;&#10;Description automatically generated">
            <a:extLst>
              <a:ext uri="{FF2B5EF4-FFF2-40B4-BE49-F238E27FC236}">
                <a16:creationId xmlns:a16="http://schemas.microsoft.com/office/drawing/2014/main" id="{D323FA00-7685-5749-AFFE-DB5BD9E1E0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3388883" y="357091"/>
            <a:ext cx="2300164" cy="132975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09BE2B1D-F111-D2D7-41D1-1CB206403291}"/>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870795" y="4658416"/>
            <a:ext cx="3127268" cy="180792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 name="Picture 6" descr="A close up of a bird&#10;&#10;Description automatically generated">
            <a:extLst>
              <a:ext uri="{FF2B5EF4-FFF2-40B4-BE49-F238E27FC236}">
                <a16:creationId xmlns:a16="http://schemas.microsoft.com/office/drawing/2014/main" id="{2DD8ED88-C59A-529F-C3F6-8C5893FD762A}"/>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44588" y="4550182"/>
            <a:ext cx="3127268" cy="180792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344661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8092" y="1626849"/>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6869" name="Line 8"/>
          <p:cNvSpPr>
            <a:spLocks noChangeShapeType="1"/>
          </p:cNvSpPr>
          <p:nvPr/>
        </p:nvSpPr>
        <p:spPr bwMode="auto">
          <a:xfrm flipV="1">
            <a:off x="3339541"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p:spPr>
      </p:pic>
      <p:cxnSp>
        <p:nvCxnSpPr>
          <p:cNvPr id="33" name="Straight Connector 32">
            <a:extLst>
              <a:ext uri="{FF2B5EF4-FFF2-40B4-BE49-F238E27FC236}">
                <a16:creationId xmlns:a16="http://schemas.microsoft.com/office/drawing/2014/main" id="{8FBD9161-33ED-4C7A-9101-A5509CA2C805}"/>
              </a:ext>
            </a:extLst>
          </p:cNvPr>
          <p:cNvCxnSpPr>
            <a:cxnSpLocks/>
          </p:cNvCxnSpPr>
          <p:nvPr/>
        </p:nvCxnSpPr>
        <p:spPr>
          <a:xfrm>
            <a:off x="494271" y="684086"/>
            <a:ext cx="113385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94272" y="1408279"/>
            <a:ext cx="9980847" cy="5183244"/>
          </a:xfrm>
          <a:prstGeom prst="rect">
            <a:avLst/>
          </a:prstGeom>
          <a:noFill/>
        </p:spPr>
        <p:txBody>
          <a:bodyPr wrap="square" lIns="64291" tIns="32146" rIns="64291" bIns="32146">
            <a:spAutoFit/>
          </a:bodyPr>
          <a:lstStyle/>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4. What does Boaz announce in verse 9, and who does he address?</a:t>
            </a: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5. What additional responsibilities does Boaz assume, and why are they significant (v. 10)?</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6. How do the elders and the people respond to Boaz’s declaration?</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494272" y="1767122"/>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his exchange with the closer blood relative who declines to marry Ruth, Boaz publicly declares to the people of Bethlehem that he shall act as guardian-redeemer, redeeming Elimelek’s family property and his name. He stands in the city gate and announces “to the elders and all the people” that he will purchase all that belongs to Elimelek’s widow Naomi (v. 9).</a:t>
            </a:r>
          </a:p>
        </p:txBody>
      </p:sp>
      <p:sp>
        <p:nvSpPr>
          <p:cNvPr id="41" name="Rectangle 40">
            <a:extLst>
              <a:ext uri="{FF2B5EF4-FFF2-40B4-BE49-F238E27FC236}">
                <a16:creationId xmlns:a16="http://schemas.microsoft.com/office/drawing/2014/main" id="{A08F2ABD-684F-47A5-BE62-ECDC7B7897D2}"/>
              </a:ext>
            </a:extLst>
          </p:cNvPr>
          <p:cNvSpPr/>
          <p:nvPr/>
        </p:nvSpPr>
        <p:spPr>
          <a:xfrm>
            <a:off x="494272" y="3425940"/>
            <a:ext cx="11356848" cy="1172339"/>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Boaz declares that he will marry Ruth “in order to maintain the name of the dead with his property, so that his name will not disappear from among his family or from his hometown” (Ruth 4:10). It will be as if </a:t>
            </a:r>
            <a:r>
              <a:rPr lang="en-US" sz="17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Mahlon</a:t>
            </a: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had a child. This fulfills part of Boaz’s responsibility as guardian-redeemer. Just as Naomi hoped, Boaz did not delay or wait (Ruth 3:18). He keeps faith with Ruth and Naomi and acts to resolve the matter quickly. </a:t>
            </a:r>
          </a:p>
        </p:txBody>
      </p:sp>
      <p:sp>
        <p:nvSpPr>
          <p:cNvPr id="2" name="Rectangle 1">
            <a:extLst>
              <a:ext uri="{FF2B5EF4-FFF2-40B4-BE49-F238E27FC236}">
                <a16:creationId xmlns:a16="http://schemas.microsoft.com/office/drawing/2014/main" id="{D6D9D123-910C-173A-10AD-2C63665BEFEA}"/>
              </a:ext>
            </a:extLst>
          </p:cNvPr>
          <p:cNvSpPr/>
          <p:nvPr/>
        </p:nvSpPr>
        <p:spPr>
          <a:xfrm>
            <a:off x="494272" y="5382019"/>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elders and others at the city gate affirm the declaration of Boaz and add a threefold blessing: that the Lord might make Ruth “like Rachel and Leah, who together built up the family of Israel,” that Ruth and Boaz will “have standing … and be famous in Bethlehem,” and that Ruth would bear a child like Tamar did for Judah (vv. 11–12). </a:t>
            </a:r>
          </a:p>
        </p:txBody>
      </p:sp>
      <p:sp>
        <p:nvSpPr>
          <p:cNvPr id="4" name="TextBox 3">
            <a:extLst>
              <a:ext uri="{FF2B5EF4-FFF2-40B4-BE49-F238E27FC236}">
                <a16:creationId xmlns:a16="http://schemas.microsoft.com/office/drawing/2014/main" id="{4ACEA3EF-D754-EA66-9E5E-947FD6D090B7}"/>
              </a:ext>
            </a:extLst>
          </p:cNvPr>
          <p:cNvSpPr txBox="1"/>
          <p:nvPr/>
        </p:nvSpPr>
        <p:spPr>
          <a:xfrm>
            <a:off x="494273" y="25306"/>
            <a:ext cx="270612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sp>
        <p:nvSpPr>
          <p:cNvPr id="6" name="Title 2">
            <a:extLst>
              <a:ext uri="{FF2B5EF4-FFF2-40B4-BE49-F238E27FC236}">
                <a16:creationId xmlns:a16="http://schemas.microsoft.com/office/drawing/2014/main" id="{2653F899-9E53-D51E-297B-3D9B7877B4B4}"/>
              </a:ext>
            </a:extLst>
          </p:cNvPr>
          <p:cNvSpPr txBox="1">
            <a:spLocks/>
          </p:cNvSpPr>
          <p:nvPr/>
        </p:nvSpPr>
        <p:spPr>
          <a:xfrm>
            <a:off x="8834840"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7" name="Title 2">
            <a:extLst>
              <a:ext uri="{FF2B5EF4-FFF2-40B4-BE49-F238E27FC236}">
                <a16:creationId xmlns:a16="http://schemas.microsoft.com/office/drawing/2014/main" id="{FC508779-EF18-9926-4EDD-09BAC36AFECE}"/>
              </a:ext>
            </a:extLst>
          </p:cNvPr>
          <p:cNvSpPr txBox="1">
            <a:spLocks/>
          </p:cNvSpPr>
          <p:nvPr/>
        </p:nvSpPr>
        <p:spPr>
          <a:xfrm>
            <a:off x="8362950" y="816176"/>
            <a:ext cx="348817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BOAZ REDEEMS RUTH</a:t>
            </a: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8092" y="1626849"/>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6869" name="Line 8"/>
          <p:cNvSpPr>
            <a:spLocks noChangeShapeType="1"/>
          </p:cNvSpPr>
          <p:nvPr/>
        </p:nvSpPr>
        <p:spPr bwMode="auto">
          <a:xfrm flipV="1">
            <a:off x="3339541"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dirty="0"/>
          </a:p>
        </p:txBody>
      </p:sp>
      <p:sp>
        <p:nvSpPr>
          <p:cNvPr id="3" name="Rectangle 2">
            <a:extLst>
              <a:ext uri="{FF2B5EF4-FFF2-40B4-BE49-F238E27FC236}">
                <a16:creationId xmlns:a16="http://schemas.microsoft.com/office/drawing/2014/main" id="{C173528E-EDC8-4FBE-9BE9-878B206B957E}"/>
              </a:ext>
            </a:extLst>
          </p:cNvPr>
          <p:cNvSpPr/>
          <p:nvPr/>
        </p:nvSpPr>
        <p:spPr>
          <a:xfrm>
            <a:off x="494272" y="1408279"/>
            <a:ext cx="12048021" cy="5204788"/>
          </a:xfrm>
          <a:prstGeom prst="rect">
            <a:avLst/>
          </a:prstGeom>
          <a:noFill/>
        </p:spPr>
        <p:txBody>
          <a:bodyPr wrap="square" lIns="64291" tIns="32146" rIns="64291" bIns="32146">
            <a:spAutoFit/>
          </a:bodyPr>
          <a:lstStyle/>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7. How does God prove faithful to Ruth and Boaz?</a:t>
            </a:r>
          </a:p>
          <a:p>
            <a:pPr>
              <a:lnSpc>
                <a:spcPct val="107000"/>
              </a:lnSpc>
            </a:pPr>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endParaRPr lang="en-US" sz="2000" b="1" u="sng" dirty="0">
              <a:solidFill>
                <a:schemeClr val="bg1"/>
              </a:solidFill>
              <a:highlight>
                <a:srgbClr val="0000FF"/>
              </a:highlight>
              <a:uFill>
                <a:solidFill>
                  <a:srgbClr val="002060"/>
                </a:solidFill>
              </a:uFill>
              <a:latin typeface="Gotham Medium" panose="02000604030000020004"/>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8. What does this story’s continuation in Luke reveal about Boaz and Ruth’s son, Obed? Why is he significant?</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rPr>
              <a:t>9. How do you see God working in your life, in light of Ruth’s story?</a:t>
            </a:r>
          </a:p>
          <a:p>
            <a:pPr>
              <a:lnSpc>
                <a:spcPct val="107000"/>
              </a:lnSpc>
            </a:pPr>
            <a:endParaRPr lang="en-US" sz="2000" b="1" dirty="0">
              <a:solidFill>
                <a:schemeClr val="bg1"/>
              </a:solidFill>
              <a:highlight>
                <a:srgbClr val="0000FF"/>
              </a:highlight>
              <a:latin typeface="Gotham Medium" panose="02000604030000020004"/>
              <a:ea typeface="Calibri" panose="020F0502020204030204" pitchFamily="34" charset="0"/>
              <a:cs typeface="Times New Roman" panose="02020603050405020304" pitchFamily="18" charset="0"/>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a:p>
            <a:pPr algn="l"/>
            <a:endParaRPr lang="en-US" sz="2000" b="1" u="sng" dirty="0">
              <a:solidFill>
                <a:schemeClr val="bg1"/>
              </a:solidFill>
              <a:highlight>
                <a:srgbClr val="00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494272" y="1767122"/>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allows Ruth to conceive and bear a son (Ruth 4:13). Boaz and Ruth were able to continue the family name, just as Boaz had committed to do before the people of Bethlehem. Because they had a child, they knew their family name would continue and that there would be someone to care for them as they grew old. </a:t>
            </a:r>
          </a:p>
        </p:txBody>
      </p:sp>
      <p:sp>
        <p:nvSpPr>
          <p:cNvPr id="41" name="Rectangle 40">
            <a:extLst>
              <a:ext uri="{FF2B5EF4-FFF2-40B4-BE49-F238E27FC236}">
                <a16:creationId xmlns:a16="http://schemas.microsoft.com/office/drawing/2014/main" id="{A08F2ABD-684F-47A5-BE62-ECDC7B7897D2}"/>
              </a:ext>
            </a:extLst>
          </p:cNvPr>
          <p:cNvSpPr/>
          <p:nvPr/>
        </p:nvSpPr>
        <p:spPr>
          <a:xfrm>
            <a:off x="494272" y="3425940"/>
            <a:ext cx="11356848" cy="892390"/>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Obed becomes the father of Jesse (Ruth 4:17).  Jesse, in turn, becomes the father of David, through whom God establishes the dynasty of kings over Israel. Even more remarkably, this kingly lineage extends a thousand years to include God’s son, Jesus. Thus Naomi’s family becomes the family of the King of Kings. </a:t>
            </a:r>
          </a:p>
        </p:txBody>
      </p:sp>
      <p:sp>
        <p:nvSpPr>
          <p:cNvPr id="2" name="Rectangle 1">
            <a:extLst>
              <a:ext uri="{FF2B5EF4-FFF2-40B4-BE49-F238E27FC236}">
                <a16:creationId xmlns:a16="http://schemas.microsoft.com/office/drawing/2014/main" id="{D6D9D123-910C-173A-10AD-2C63665BEFEA}"/>
              </a:ext>
            </a:extLst>
          </p:cNvPr>
          <p:cNvSpPr/>
          <p:nvPr/>
        </p:nvSpPr>
        <p:spPr>
          <a:xfrm>
            <a:off x="494272" y="5382019"/>
            <a:ext cx="11356848" cy="1172339"/>
          </a:xfrm>
          <a:prstGeom prst="rect">
            <a:avLst/>
          </a:prstGeom>
          <a:solidFill>
            <a:schemeClr val="bg1">
              <a:alpha val="5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nSpc>
                <a:spcPct val="107000"/>
              </a:lnSpc>
            </a:pPr>
            <a:r>
              <a:rPr lang="en-US" sz="17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Perhaps students can find encouragement from the example of Naomi, whom God protected when she did not know where to go, when she was without a sense of where she belonged.  Students might say that they have gained a better understanding of how God works things out for good. They might have renewed trust in God because they have seen how God provides for those who worship Him. </a:t>
            </a:r>
          </a:p>
        </p:txBody>
      </p:sp>
      <p:cxnSp>
        <p:nvCxnSpPr>
          <p:cNvPr id="4" name="Straight Connector 3">
            <a:extLst>
              <a:ext uri="{FF2B5EF4-FFF2-40B4-BE49-F238E27FC236}">
                <a16:creationId xmlns:a16="http://schemas.microsoft.com/office/drawing/2014/main" id="{24E56E59-2662-2B06-0B3D-1CBD08B34435}"/>
              </a:ext>
            </a:extLst>
          </p:cNvPr>
          <p:cNvCxnSpPr>
            <a:cxnSpLocks/>
          </p:cNvCxnSpPr>
          <p:nvPr/>
        </p:nvCxnSpPr>
        <p:spPr>
          <a:xfrm>
            <a:off x="494271" y="684086"/>
            <a:ext cx="113385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5C749F6-DE52-42D2-BA11-C2C543D06688}"/>
              </a:ext>
            </a:extLst>
          </p:cNvPr>
          <p:cNvSpPr txBox="1"/>
          <p:nvPr/>
        </p:nvSpPr>
        <p:spPr>
          <a:xfrm>
            <a:off x="494272" y="25306"/>
            <a:ext cx="3133725"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CONCLUSION</a:t>
            </a:r>
            <a:endParaRPr lang="en-US" sz="2500" b="1" dirty="0">
              <a:solidFill>
                <a:schemeClr val="bg1"/>
              </a:solidFill>
              <a:latin typeface="Gotham Medium" panose="02000604030000020004" pitchFamily="2" charset="0"/>
            </a:endParaRPr>
          </a:p>
        </p:txBody>
      </p:sp>
      <p:sp>
        <p:nvSpPr>
          <p:cNvPr id="7" name="Title 2">
            <a:extLst>
              <a:ext uri="{FF2B5EF4-FFF2-40B4-BE49-F238E27FC236}">
                <a16:creationId xmlns:a16="http://schemas.microsoft.com/office/drawing/2014/main" id="{7E53CA1F-C9FA-2B07-8A09-D758C834C423}"/>
              </a:ext>
            </a:extLst>
          </p:cNvPr>
          <p:cNvSpPr txBox="1">
            <a:spLocks/>
          </p:cNvSpPr>
          <p:nvPr/>
        </p:nvSpPr>
        <p:spPr>
          <a:xfrm>
            <a:off x="8834840" y="1603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8" name="Title 2">
            <a:extLst>
              <a:ext uri="{FF2B5EF4-FFF2-40B4-BE49-F238E27FC236}">
                <a16:creationId xmlns:a16="http://schemas.microsoft.com/office/drawing/2014/main" id="{F56C63F1-B6C8-A67D-0356-A6AE30EFC076}"/>
              </a:ext>
            </a:extLst>
          </p:cNvPr>
          <p:cNvSpPr txBox="1">
            <a:spLocks/>
          </p:cNvSpPr>
          <p:nvPr/>
        </p:nvSpPr>
        <p:spPr>
          <a:xfrm>
            <a:off x="6362700" y="816176"/>
            <a:ext cx="548842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BOAZ AND RUTH’S DESCENDANTS</a:t>
            </a:r>
          </a:p>
        </p:txBody>
      </p:sp>
    </p:spTree>
    <p:extLst>
      <p:ext uri="{BB962C8B-B14F-4D97-AF65-F5344CB8AC3E}">
        <p14:creationId xmlns:p14="http://schemas.microsoft.com/office/powerpoint/2010/main" val="3921671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1">
            <a:extLst>
              <a:ext uri="{FF2B5EF4-FFF2-40B4-BE49-F238E27FC236}">
                <a16:creationId xmlns:a16="http://schemas.microsoft.com/office/drawing/2014/main" id="{0D026FA1-3688-4E94-9E96-00765F0BB631}"/>
              </a:ext>
            </a:extLst>
          </p:cNvPr>
          <p:cNvGrpSpPr/>
          <p:nvPr/>
        </p:nvGrpSpPr>
        <p:grpSpPr>
          <a:xfrm>
            <a:off x="3886200" y="5773468"/>
            <a:ext cx="4421864" cy="488077"/>
            <a:chOff x="3142974" y="6231576"/>
            <a:chExt cx="6718852" cy="1093970"/>
          </a:xfrm>
        </p:grpSpPr>
        <p:sp>
          <p:nvSpPr>
            <p:cNvPr id="32" name="Rectangle: Rounded Corners 31">
              <a:extLst>
                <a:ext uri="{FF2B5EF4-FFF2-40B4-BE49-F238E27FC236}">
                  <a16:creationId xmlns:a16="http://schemas.microsoft.com/office/drawing/2014/main" id="{573DFAB8-FF5F-44EF-BF57-E8D44EAE8137}"/>
                </a:ext>
              </a:extLst>
            </p:cNvPr>
            <p:cNvSpPr/>
            <p:nvPr/>
          </p:nvSpPr>
          <p:spPr>
            <a:xfrm>
              <a:off x="3142974" y="6231576"/>
              <a:ext cx="6718852" cy="1093970"/>
            </a:xfrm>
            <a:prstGeom prst="roundRect">
              <a:avLst/>
            </a:prstGeom>
            <a:blipFill rotWithShape="1">
              <a:blip r:embed="rId2"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sym typeface="Chalkduster"/>
              </a:endParaRPr>
            </a:p>
          </p:txBody>
        </p:sp>
        <p:grpSp>
          <p:nvGrpSpPr>
            <p:cNvPr id="33" name="Group 13">
              <a:extLst>
                <a:ext uri="{FF2B5EF4-FFF2-40B4-BE49-F238E27FC236}">
                  <a16:creationId xmlns:a16="http://schemas.microsoft.com/office/drawing/2014/main" id="{29F65A74-C618-4504-9A41-28557DCD374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4" name="Picture 33" descr="A picture containing drawing, room&#10;&#10;Description automatically generated">
                <a:extLst>
                  <a:ext uri="{FF2B5EF4-FFF2-40B4-BE49-F238E27FC236}">
                    <a16:creationId xmlns:a16="http://schemas.microsoft.com/office/drawing/2014/main" id="{6C39D526-BEB4-4D94-873C-991C40B02FB6}"/>
                  </a:ext>
                </a:extLst>
              </p:cNvPr>
              <p:cNvPicPr>
                <a:picLocks noChangeAspect="1"/>
              </p:cNvPicPr>
              <p:nvPr/>
            </p:nvPicPr>
            <p:blipFill>
              <a:blip r:embed="rId3"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35" name="Picture 34" descr="A close up of a logo&#10;&#10;Description automatically generated">
                <a:extLst>
                  <a:ext uri="{FF2B5EF4-FFF2-40B4-BE49-F238E27FC236}">
                    <a16:creationId xmlns:a16="http://schemas.microsoft.com/office/drawing/2014/main" id="{2795D167-0A2B-4DE0-8430-2B10EA68E4A8}"/>
                  </a:ext>
                </a:extLst>
              </p:cNvPr>
              <p:cNvPicPr>
                <a:picLocks noChangeAspect="1"/>
              </p:cNvPicPr>
              <p:nvPr/>
            </p:nvPicPr>
            <p:blipFill>
              <a:blip r:embed="rId4"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6" name="Picture 35">
                <a:extLst>
                  <a:ext uri="{FF2B5EF4-FFF2-40B4-BE49-F238E27FC236}">
                    <a16:creationId xmlns:a16="http://schemas.microsoft.com/office/drawing/2014/main" id="{4A277E13-FF19-45CE-A358-A1EED20D1DA8}"/>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37" name="Rectangle 36">
            <a:extLst>
              <a:ext uri="{FF2B5EF4-FFF2-40B4-BE49-F238E27FC236}">
                <a16:creationId xmlns:a16="http://schemas.microsoft.com/office/drawing/2014/main" id="{828D6B2F-0490-449C-B8D9-B127532EE08F}"/>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Spring 2024 quarter with permission, © David C Cook, https://davidccook.org. May not be further reproduced. All rights reserved.</a:t>
            </a:r>
          </a:p>
        </p:txBody>
      </p:sp>
      <p:sp>
        <p:nvSpPr>
          <p:cNvPr id="5" name="Title 2">
            <a:extLst>
              <a:ext uri="{FF2B5EF4-FFF2-40B4-BE49-F238E27FC236}">
                <a16:creationId xmlns:a16="http://schemas.microsoft.com/office/drawing/2014/main" id="{7A9A1BE1-BA9F-3A4B-A4E7-2B676A261FFC}"/>
              </a:ext>
            </a:extLst>
          </p:cNvPr>
          <p:cNvSpPr>
            <a:spLocks noGrp="1"/>
          </p:cNvSpPr>
          <p:nvPr>
            <p:ph type="title"/>
          </p:nvPr>
        </p:nvSpPr>
        <p:spPr>
          <a:xfrm>
            <a:off x="1175096" y="-207322"/>
            <a:ext cx="7358063" cy="1785938"/>
          </a:xfrm>
          <a:noFill/>
        </p:spPr>
        <p:txBody>
          <a:bodyPr/>
          <a:lstStyle/>
          <a:p>
            <a:r>
              <a:rPr lang="en-US" i="1"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pic>
        <p:nvPicPr>
          <p:cNvPr id="6" name="Picture 5">
            <a:extLst>
              <a:ext uri="{FF2B5EF4-FFF2-40B4-BE49-F238E27FC236}">
                <a16:creationId xmlns:a16="http://schemas.microsoft.com/office/drawing/2014/main" id="{DBEEDFA5-35F3-EB90-FBA9-66AC1BA13B1E}"/>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8058962" y="2558972"/>
            <a:ext cx="3684840" cy="3684840"/>
          </a:xfrm>
          <a:prstGeom prst="rect">
            <a:avLst/>
          </a:prstGeom>
        </p:spPr>
      </p:pic>
      <p:pic>
        <p:nvPicPr>
          <p:cNvPr id="8" name="Picture 7">
            <a:extLst>
              <a:ext uri="{FF2B5EF4-FFF2-40B4-BE49-F238E27FC236}">
                <a16:creationId xmlns:a16="http://schemas.microsoft.com/office/drawing/2014/main" id="{94C641B5-5786-9159-D569-80BFA91A7855}"/>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982178" y="3416254"/>
            <a:ext cx="3361222" cy="3361222"/>
          </a:xfrm>
          <a:prstGeom prst="rect">
            <a:avLst/>
          </a:prstGeom>
        </p:spPr>
      </p:pic>
      <p:pic>
        <p:nvPicPr>
          <p:cNvPr id="10" name="Picture 9">
            <a:extLst>
              <a:ext uri="{FF2B5EF4-FFF2-40B4-BE49-F238E27FC236}">
                <a16:creationId xmlns:a16="http://schemas.microsoft.com/office/drawing/2014/main" id="{345283C3-9EFA-8059-BA66-20CB3AE22875}"/>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Lst>
          </a:blip>
          <a:stretch>
            <a:fillRect/>
          </a:stretch>
        </p:blipFill>
        <p:spPr>
          <a:xfrm>
            <a:off x="2667000" y="0"/>
            <a:ext cx="6858000" cy="6858000"/>
          </a:xfrm>
          <a:prstGeom prst="rect">
            <a:avLst/>
          </a:prstGeom>
        </p:spPr>
      </p:pic>
      <p:sp>
        <p:nvSpPr>
          <p:cNvPr id="38" name="Content Placeholder 1">
            <a:extLst>
              <a:ext uri="{FF2B5EF4-FFF2-40B4-BE49-F238E27FC236}">
                <a16:creationId xmlns:a16="http://schemas.microsoft.com/office/drawing/2014/main" id="{2F0C3B1D-4E36-4CAE-B07B-1FDF6D437C74}"/>
              </a:ext>
            </a:extLst>
          </p:cNvPr>
          <p:cNvSpPr txBox="1">
            <a:spLocks/>
          </p:cNvSpPr>
          <p:nvPr/>
        </p:nvSpPr>
        <p:spPr>
          <a:xfrm>
            <a:off x="2438400" y="1387222"/>
            <a:ext cx="6705600" cy="2885628"/>
          </a:xfrm>
          <a:prstGeom prst="rect">
            <a:avLst/>
          </a:prstGeom>
          <a:solidFill>
            <a:schemeClr val="bg1">
              <a:alpha val="40000"/>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bodyPr>
          <a:lstStyle>
            <a:lvl1pPr marL="571558"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12"/>
              </a:buBlip>
              <a:tabLst/>
              <a:defRPr sz="3600" b="0" i="0" u="none" strike="noStrike" cap="none" spc="0" baseline="0">
                <a:solidFill>
                  <a:srgbClr val="FFFFFF"/>
                </a:solidFill>
                <a:uFillTx/>
                <a:latin typeface="+mn-lt"/>
                <a:ea typeface="+mn-ea"/>
                <a:cs typeface="+mn-cs"/>
                <a:sym typeface="Chalkduster"/>
              </a:defRPr>
            </a:lvl9pPr>
          </a:lstStyle>
          <a:p>
            <a:pPr marL="571556" lvl="1" indent="0">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bless thee, and keep thee:</a:t>
            </a:r>
          </a:p>
          <a:p>
            <a:pPr marL="571556" lvl="1" indent="0">
              <a:spcBef>
                <a:spcPts val="300"/>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571556" lvl="1" indent="0">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The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Lord</a:t>
            </a:r>
            <a:r>
              <a:rPr lang="en-US" sz="2800" b="1" dirty="0">
                <a:solidFill>
                  <a:srgbClr val="002060"/>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844"/>
              </a:spcBef>
              <a:buNone/>
            </a:pPr>
            <a:r>
              <a:rPr lang="en-US" sz="2800" b="1" dirty="0">
                <a:solidFill>
                  <a:srgbClr val="002060"/>
                </a:solidFill>
                <a:effectLst>
                  <a:outerShdw blurRad="38100" dist="38100" dir="2700000" algn="tl">
                    <a:srgbClr val="000000">
                      <a:alpha val="43137"/>
                    </a:srgbClr>
                  </a:outerShdw>
                </a:effectLst>
                <a:latin typeface="Gotham Medium" panose="02000604030000020004"/>
              </a:rPr>
              <a:t> </a:t>
            </a:r>
            <a:r>
              <a:rPr lang="en-US" sz="2800" b="1" dirty="0">
                <a:solidFill>
                  <a:srgbClr val="002060"/>
                </a:solidFill>
                <a:latin typeface="Gotham Medium" panose="02000604030000020004"/>
              </a:rPr>
              <a:t>- Numbers 6:24-26, KJV</a:t>
            </a:r>
          </a:p>
        </p:txBody>
      </p:sp>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D44A659-E713-4F38-BC1E-5EC58DB61D99}"/>
              </a:ext>
            </a:extLst>
          </p:cNvPr>
          <p:cNvSpPr txBox="1"/>
          <p:nvPr/>
        </p:nvSpPr>
        <p:spPr>
          <a:xfrm>
            <a:off x="1154746" y="31803"/>
            <a:ext cx="4818593" cy="584295"/>
          </a:xfrm>
          <a:prstGeom prst="rect">
            <a:avLst/>
          </a:prstGeom>
          <a:solidFill>
            <a:srgbClr val="00206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accent3">
                    <a:lumMod val="40000"/>
                    <a:lumOff val="60000"/>
                  </a:schemeClr>
                </a:solidFill>
                <a:latin typeface="Gotham Medium" panose="02000604030000020004" pitchFamily="2" charset="0"/>
              </a:rPr>
              <a:t>LESSON OUTLINE</a:t>
            </a:r>
          </a:p>
        </p:txBody>
      </p:sp>
      <p:sp>
        <p:nvSpPr>
          <p:cNvPr id="21" name="Title 2">
            <a:extLst>
              <a:ext uri="{FF2B5EF4-FFF2-40B4-BE49-F238E27FC236}">
                <a16:creationId xmlns:a16="http://schemas.microsoft.com/office/drawing/2014/main" id="{1E7CC980-62F4-44F2-A590-6EE022FD46AA}"/>
              </a:ext>
            </a:extLst>
          </p:cNvPr>
          <p:cNvSpPr txBox="1">
            <a:spLocks/>
          </p:cNvSpPr>
          <p:nvPr/>
        </p:nvSpPr>
        <p:spPr>
          <a:xfrm>
            <a:off x="8040875" y="66774"/>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accent3">
                    <a:lumMod val="40000"/>
                    <a:lumOff val="60000"/>
                  </a:schemeClr>
                </a:solidFill>
                <a:latin typeface="Gotham Medium"/>
              </a:rPr>
              <a:t>Jesus’ Ancestry</a:t>
            </a:r>
          </a:p>
        </p:txBody>
      </p:sp>
      <p:sp>
        <p:nvSpPr>
          <p:cNvPr id="23" name="Rectangle 22">
            <a:extLst>
              <a:ext uri="{FF2B5EF4-FFF2-40B4-BE49-F238E27FC236}">
                <a16:creationId xmlns:a16="http://schemas.microsoft.com/office/drawing/2014/main" id="{053F7D8E-C164-4279-B3C8-C0ABBD107279}"/>
              </a:ext>
            </a:extLst>
          </p:cNvPr>
          <p:cNvSpPr/>
          <p:nvPr/>
        </p:nvSpPr>
        <p:spPr>
          <a:xfrm>
            <a:off x="1154746" y="829333"/>
            <a:ext cx="9902409" cy="1491464"/>
          </a:xfrm>
          <a:prstGeom prst="rect">
            <a:avLst/>
          </a:prstGeom>
          <a:solidFill>
            <a:schemeClr val="bg1">
              <a:alpha val="25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Lesson Scripture: </a:t>
            </a:r>
            <a:r>
              <a:rPr lang="nb-NO" b="1" spc="50" dirty="0">
                <a:ln w="0"/>
                <a:solidFill>
                  <a:srgbClr val="002060"/>
                </a:solidFill>
                <a:effectLst>
                  <a:innerShdw blurRad="63500" dist="50800" dir="13500000">
                    <a:srgbClr val="000000">
                      <a:alpha val="50000"/>
                    </a:srgbClr>
                  </a:innerShdw>
                </a:effectLst>
                <a:latin typeface="Gotham Medium" panose="02000604030000020004"/>
              </a:rPr>
              <a:t>Ruth 4:9–17; Luke 3:23, 31b–32</a:t>
            </a:r>
            <a:endParaRPr lang="en-US" b="1" spc="50" dirty="0">
              <a:ln w="0"/>
              <a:solidFill>
                <a:srgbClr val="002060"/>
              </a:solidFill>
              <a:effectLst>
                <a:innerShdw blurRad="63500" dist="50800" dir="13500000">
                  <a:srgbClr val="000000">
                    <a:alpha val="50000"/>
                  </a:srgbClr>
                </a:innerShdw>
              </a:effectLst>
              <a:latin typeface="Gotham Medium" panose="02000604030000020004"/>
            </a:endParaRPr>
          </a:p>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Lesson Focus: </a:t>
            </a:r>
            <a:r>
              <a:rPr lang="en-US" b="1" u="sng" spc="50" dirty="0">
                <a:ln w="0"/>
                <a:solidFill>
                  <a:srgbClr val="002060"/>
                </a:solidFill>
                <a:effectLst>
                  <a:innerShdw blurRad="63500" dist="50800" dir="13500000">
                    <a:srgbClr val="000000">
                      <a:alpha val="50000"/>
                    </a:srgbClr>
                  </a:innerShdw>
                </a:effectLst>
                <a:latin typeface="Gotham Medium"/>
              </a:rPr>
              <a:t>Witness that God brings hope in troubled times. </a:t>
            </a:r>
          </a:p>
          <a:p>
            <a:pPr lvl="1" defTabSz="562578">
              <a:lnSpc>
                <a:spcPct val="90000"/>
              </a:lnSpc>
              <a:spcBef>
                <a:spcPct val="0"/>
              </a:spcBef>
              <a:spcAft>
                <a:spcPct val="15000"/>
              </a:spcAft>
            </a:pPr>
            <a:r>
              <a:rPr lang="en-US" b="1" spc="50" dirty="0">
                <a:ln w="0"/>
                <a:solidFill>
                  <a:srgbClr val="002060"/>
                </a:solidFill>
                <a:effectLst>
                  <a:innerShdw blurRad="63500" dist="50800" dir="13500000">
                    <a:srgbClr val="000000">
                      <a:alpha val="50000"/>
                    </a:srgbClr>
                  </a:innerShdw>
                </a:effectLst>
                <a:latin typeface="Gotham Medium" panose="02000604030000020004"/>
              </a:rPr>
              <a:t>Life Response: </a:t>
            </a:r>
            <a:r>
              <a:rPr lang="en-US" b="1" u="sng" spc="50" dirty="0">
                <a:ln w="0"/>
                <a:solidFill>
                  <a:srgbClr val="002060"/>
                </a:solidFill>
                <a:effectLst>
                  <a:innerShdw blurRad="63500" dist="50800" dir="13500000">
                    <a:srgbClr val="000000">
                      <a:alpha val="50000"/>
                    </a:srgbClr>
                  </a:innerShdw>
                </a:effectLst>
                <a:latin typeface="Gotham Medium"/>
              </a:rPr>
              <a:t>Focus on God’s power instead of the troubles around you. </a:t>
            </a:r>
          </a:p>
          <a:p>
            <a:r>
              <a:rPr lang="en-US" b="1" spc="50" dirty="0">
                <a:ln w="0"/>
                <a:solidFill>
                  <a:srgbClr val="002060"/>
                </a:solidFill>
                <a:effectLst>
                  <a:innerShdw blurRad="63500" dist="50800" dir="13500000">
                    <a:srgbClr val="000000">
                      <a:alpha val="50000"/>
                    </a:srgbClr>
                  </a:innerShdw>
                </a:effectLst>
              </a:rPr>
              <a:t> </a:t>
            </a:r>
          </a:p>
          <a:p>
            <a:pPr lvl="1"/>
            <a:r>
              <a:rPr lang="en-US" b="1" spc="50" dirty="0">
                <a:ln w="0"/>
                <a:solidFill>
                  <a:srgbClr val="002060"/>
                </a:solidFill>
                <a:effectLst>
                  <a:innerShdw blurRad="63500" dist="50800" dir="13500000">
                    <a:srgbClr val="000000">
                      <a:alpha val="50000"/>
                    </a:srgbClr>
                  </a:innerShdw>
                </a:effectLst>
                <a:latin typeface="Gotham Medium" panose="02000604030000020004"/>
              </a:rPr>
              <a:t>Bible Application: </a:t>
            </a:r>
            <a:r>
              <a:rPr lang="en-US" b="1" u="heavy" spc="50" dirty="0">
                <a:ln w="0"/>
                <a:solidFill>
                  <a:srgbClr val="002060"/>
                </a:solidFill>
                <a:effectLst>
                  <a:innerShdw blurRad="63500" dist="50800" dir="13500000">
                    <a:srgbClr val="000000">
                      <a:alpha val="50000"/>
                    </a:srgbClr>
                  </a:innerShdw>
                </a:effectLst>
                <a:latin typeface="Gotham Medium"/>
              </a:rPr>
              <a:t>Practice identifying God’s presence in the dark moments of life. </a:t>
            </a:r>
          </a:p>
        </p:txBody>
      </p:sp>
      <p:pic>
        <p:nvPicPr>
          <p:cNvPr id="2" name="Picture 1" descr="A close up of a bird&#10;&#10;Description automatically generated">
            <a:extLst>
              <a:ext uri="{FF2B5EF4-FFF2-40B4-BE49-F238E27FC236}">
                <a16:creationId xmlns:a16="http://schemas.microsoft.com/office/drawing/2014/main" id="{87240E0C-012B-D07B-E68F-3F5CBDA41FB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7123405" y="2362201"/>
            <a:ext cx="3930308" cy="30103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0"/>
              <a:duotone>
                <a:schemeClr val="accent1">
                  <a:shade val="45000"/>
                  <a:satMod val="135000"/>
                </a:schemeClr>
                <a:prstClr val="white"/>
              </a:duotone>
            </a:blip>
            <a:srcRect/>
            <a:stretch>
              <a:fillRect/>
            </a:stretch>
          </a:blipFill>
        </p:spPr>
      </p:pic>
      <p:sp>
        <p:nvSpPr>
          <p:cNvPr id="17" name="Rectangle 16">
            <a:extLst>
              <a:ext uri="{FF2B5EF4-FFF2-40B4-BE49-F238E27FC236}">
                <a16:creationId xmlns:a16="http://schemas.microsoft.com/office/drawing/2014/main" id="{6F5EEDA2-7AE0-43EF-AF75-D8672D8B6481}"/>
              </a:ext>
            </a:extLst>
          </p:cNvPr>
          <p:cNvSpPr/>
          <p:nvPr/>
        </p:nvSpPr>
        <p:spPr>
          <a:xfrm>
            <a:off x="1154747" y="2600900"/>
            <a:ext cx="9898966" cy="4066015"/>
          </a:xfrm>
          <a:prstGeom prst="rect">
            <a:avLst/>
          </a:prstGeom>
          <a:solidFill>
            <a:schemeClr val="bg1">
              <a:alpha val="25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2035957" lvl="4" indent="-342900" hangingPunct="0">
              <a:buFont typeface="Wingdings" panose="05000000000000000000" pitchFamily="2" charset="2"/>
              <a:buChar char="q"/>
              <a:tabLst>
                <a:tab pos="642915" algn="l"/>
              </a:tabLst>
            </a:pP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Boaz Redeems Ruth </a:t>
            </a:r>
            <a:r>
              <a:rPr lang="en-US" b="1" spc="50" dirty="0" err="1">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Ruth</a:t>
            </a: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 4:9–12 NIV</a:t>
            </a:r>
          </a:p>
          <a:p>
            <a:pPr marL="2035957" lvl="4" indent="-342900" hangingPunct="0">
              <a:buFont typeface="Wingdings" panose="05000000000000000000" pitchFamily="2" charset="2"/>
              <a:buChar char="q"/>
              <a:tabLst>
                <a:tab pos="642915" algn="l"/>
              </a:tabLst>
            </a:pPr>
            <a:r>
              <a:rPr lang="en-US"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Boaz’s and Ruth’s Descendants Ruth 4:13–17; Luke 3:23, 31b–32 NIV</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Tree>
    <p:extLst>
      <p:ext uri="{BB962C8B-B14F-4D97-AF65-F5344CB8AC3E}">
        <p14:creationId xmlns:p14="http://schemas.microsoft.com/office/powerpoint/2010/main" val="32173192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557721" y="85825"/>
            <a:ext cx="4456133"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1666876" y="684086"/>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416CFA13-A2C8-4819-83DB-63FEDCCD19D2}"/>
              </a:ext>
            </a:extLst>
          </p:cNvPr>
          <p:cNvSpPr/>
          <p:nvPr/>
        </p:nvSpPr>
        <p:spPr>
          <a:xfrm>
            <a:off x="557721" y="762001"/>
            <a:ext cx="11347704" cy="495807"/>
          </a:xfrm>
          <a:prstGeom prst="rect">
            <a:avLst/>
          </a:prstGeom>
          <a:solidFill>
            <a:srgbClr val="002060">
              <a:alpha val="4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Grafted In </a:t>
            </a:r>
          </a:p>
        </p:txBody>
      </p:sp>
      <p:sp>
        <p:nvSpPr>
          <p:cNvPr id="3" name="Rectangle 2">
            <a:extLst>
              <a:ext uri="{FF2B5EF4-FFF2-40B4-BE49-F238E27FC236}">
                <a16:creationId xmlns:a16="http://schemas.microsoft.com/office/drawing/2014/main" id="{16547988-8B6C-4E76-8A5C-5D7EF042BC55}"/>
              </a:ext>
            </a:extLst>
          </p:cNvPr>
          <p:cNvSpPr/>
          <p:nvPr/>
        </p:nvSpPr>
        <p:spPr>
          <a:xfrm>
            <a:off x="557721" y="1306768"/>
            <a:ext cx="11348934" cy="5303520"/>
          </a:xfrm>
          <a:prstGeom prst="rect">
            <a:avLst/>
          </a:prstGeom>
          <a:solidFill>
            <a:schemeClr val="bg1">
              <a:alpha val="35000"/>
            </a:schemeClr>
          </a:solidFill>
        </p:spPr>
        <p:txBody>
          <a:bodyPr wrap="square" lIns="64291" tIns="32146" rIns="64291" bIns="32146">
            <a:spAutoFit/>
          </a:bodyPr>
          <a:lstStyle/>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a:p>
            <a:endParaRPr lang="en-US" b="1" dirty="0">
              <a:latin typeface="Gotham Medium" panose="02000604030000020004"/>
            </a:endParaRPr>
          </a:p>
        </p:txBody>
      </p:sp>
      <p:sp>
        <p:nvSpPr>
          <p:cNvPr id="14" name="Title 2">
            <a:extLst>
              <a:ext uri="{FF2B5EF4-FFF2-40B4-BE49-F238E27FC236}">
                <a16:creationId xmlns:a16="http://schemas.microsoft.com/office/drawing/2014/main" id="{73CA73ED-E258-491C-A8C5-3B7FA0697A1D}"/>
              </a:ext>
            </a:extLst>
          </p:cNvPr>
          <p:cNvSpPr txBox="1">
            <a:spLocks/>
          </p:cNvSpPr>
          <p:nvPr/>
        </p:nvSpPr>
        <p:spPr>
          <a:xfrm>
            <a:off x="8890375" y="56783"/>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57721" y="1257808"/>
            <a:ext cx="11347704"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endParaRPr>
          </a:p>
        </p:txBody>
      </p:sp>
      <p:pic>
        <p:nvPicPr>
          <p:cNvPr id="4" name="Picture 3" descr="A close up of a bird&#10;&#10;Description automatically generated">
            <a:extLst>
              <a:ext uri="{FF2B5EF4-FFF2-40B4-BE49-F238E27FC236}">
                <a16:creationId xmlns:a16="http://schemas.microsoft.com/office/drawing/2014/main" id="{2D9C4349-CA4F-85C3-CFF0-1262B5CB4FF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8456796" y="5122243"/>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6" name="Picture 5" descr="A close up of a bird&#10;&#10;Description automatically generated">
            <a:extLst>
              <a:ext uri="{FF2B5EF4-FFF2-40B4-BE49-F238E27FC236}">
                <a16:creationId xmlns:a16="http://schemas.microsoft.com/office/drawing/2014/main" id="{1AABB2E0-BFA3-513B-EF0B-EAFCAACC19D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6006284" y="85825"/>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 name="TextBox 4">
            <a:extLst>
              <a:ext uri="{FF2B5EF4-FFF2-40B4-BE49-F238E27FC236}">
                <a16:creationId xmlns:a16="http://schemas.microsoft.com/office/drawing/2014/main" id="{59FEB5F9-007C-7D93-C72B-ED8FC6E1A475}"/>
              </a:ext>
            </a:extLst>
          </p:cNvPr>
          <p:cNvSpPr txBox="1"/>
          <p:nvPr/>
        </p:nvSpPr>
        <p:spPr>
          <a:xfrm>
            <a:off x="739301" y="1461666"/>
            <a:ext cx="10894979" cy="4616648"/>
          </a:xfrm>
          <a:prstGeom prst="rect">
            <a:avLst/>
          </a:prstGeom>
          <a:noFill/>
        </p:spPr>
        <p:txBody>
          <a:bodyPr wrap="square">
            <a:spAutoFit/>
          </a:bodyPr>
          <a:lstStyle/>
          <a:p>
            <a:r>
              <a:rPr lang="en-US" sz="2800" b="1" dirty="0">
                <a:solidFill>
                  <a:srgbClr val="002060"/>
                </a:solidFill>
                <a:latin typeface="Gotham Medium" panose="02000604030000020004"/>
              </a:rPr>
              <a:t>Some years ago, my wife and I researched var­ious ways to use our 12 acres of land to make supplemental income. We considered growing chestnuts, partly because they grow well in our cli­mate. As part of the process of learning about this possibility, we went to a seminar about grafting. Grafting is a process in which a branch of one tree adheres to a rootstock of another tree of the same general type. The process is intended to benefit both the grafted branch and the rootstock tree. </a:t>
            </a:r>
            <a:endParaRPr lang="en-US" sz="800" b="1" dirty="0">
              <a:solidFill>
                <a:srgbClr val="002060"/>
              </a:solidFill>
              <a:latin typeface="Gotham Medium" panose="02000604030000020004"/>
            </a:endParaRPr>
          </a:p>
          <a:p>
            <a:r>
              <a:rPr lang="en-US" sz="800" b="1" dirty="0">
                <a:solidFill>
                  <a:srgbClr val="002060"/>
                </a:solidFill>
                <a:latin typeface="Gotham Medium" panose="02000604030000020004"/>
              </a:rPr>
              <a:t> </a:t>
            </a:r>
          </a:p>
          <a:p>
            <a:r>
              <a:rPr lang="en-US" sz="2800" b="1" dirty="0">
                <a:solidFill>
                  <a:srgbClr val="002060"/>
                </a:solidFill>
                <a:latin typeface="Gotham Medium" panose="02000604030000020004"/>
              </a:rPr>
              <a:t>In today’s account, we focus on a particular point in the genealogy of Jesus, a “grafting in” of sorts. This addition to the family tree yielded abundant blessings, and it continues to bless. </a:t>
            </a: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BC2B38BF-1A47-459D-87EB-87E2FF84AAA4}"/>
              </a:ext>
            </a:extLst>
          </p:cNvPr>
          <p:cNvCxnSpPr>
            <a:cxnSpLocks/>
          </p:cNvCxnSpPr>
          <p:nvPr/>
        </p:nvCxnSpPr>
        <p:spPr>
          <a:xfrm>
            <a:off x="381000" y="838200"/>
            <a:ext cx="114300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pic>
        <p:nvPicPr>
          <p:cNvPr id="5" name="Picture 4" descr="A close up of a bird&#10;&#10;Description automatically generated">
            <a:extLst>
              <a:ext uri="{FF2B5EF4-FFF2-40B4-BE49-F238E27FC236}">
                <a16:creationId xmlns:a16="http://schemas.microsoft.com/office/drawing/2014/main" id="{C9C6E023-EF87-4B69-BA73-6003FF17ED7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a:off x="9226598" y="4112791"/>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10000"/>
              <a:duotone>
                <a:schemeClr val="accent1">
                  <a:shade val="45000"/>
                  <a:satMod val="135000"/>
                </a:schemeClr>
                <a:prstClr val="white"/>
              </a:duotone>
            </a:blip>
            <a:srcRect/>
            <a:stretch>
              <a:fillRect/>
            </a:stretch>
          </a:blipFill>
        </p:spPr>
      </p:pic>
      <p:sp>
        <p:nvSpPr>
          <p:cNvPr id="6" name="TextBox 5">
            <a:extLst>
              <a:ext uri="{FF2B5EF4-FFF2-40B4-BE49-F238E27FC236}">
                <a16:creationId xmlns:a16="http://schemas.microsoft.com/office/drawing/2014/main" id="{C246C854-3C75-4A75-9498-6677E26AD59D}"/>
              </a:ext>
            </a:extLst>
          </p:cNvPr>
          <p:cNvSpPr txBox="1"/>
          <p:nvPr/>
        </p:nvSpPr>
        <p:spPr>
          <a:xfrm>
            <a:off x="381000" y="85825"/>
            <a:ext cx="4536710"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10" name="Title 2">
            <a:extLst>
              <a:ext uri="{FF2B5EF4-FFF2-40B4-BE49-F238E27FC236}">
                <a16:creationId xmlns:a16="http://schemas.microsoft.com/office/drawing/2014/main" id="{09A0EAB4-891E-46A3-B479-56A2FFF016AE}"/>
              </a:ext>
            </a:extLst>
          </p:cNvPr>
          <p:cNvSpPr txBox="1">
            <a:spLocks/>
          </p:cNvSpPr>
          <p:nvPr/>
        </p:nvSpPr>
        <p:spPr>
          <a:xfrm>
            <a:off x="8794720" y="56783"/>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3" name="Picture 2" descr="A close up of a bird&#10;&#10;Description automatically generated">
            <a:extLst>
              <a:ext uri="{FF2B5EF4-FFF2-40B4-BE49-F238E27FC236}">
                <a16:creationId xmlns:a16="http://schemas.microsoft.com/office/drawing/2014/main" id="{54D81FEA-0798-0687-E30F-1CDF4917C34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9024" r="81213"/>
                    </a14:imgEffect>
                    <a14:imgEffect>
                      <a14:brightnessContrast bright="-10000"/>
                    </a14:imgEffect>
                  </a14:imgLayer>
                </a14:imgProps>
              </a:ext>
              <a:ext uri="{28A0092B-C50C-407E-A947-70E740481C1C}">
                <a14:useLocalDpi xmlns:a14="http://schemas.microsoft.com/office/drawing/2010/main" val="0"/>
              </a:ext>
            </a:extLst>
          </a:blip>
          <a:srcRect r="9764" b="-1"/>
          <a:stretch/>
        </p:blipFill>
        <p:spPr>
          <a:xfrm flipH="1">
            <a:off x="-81048" y="1175144"/>
            <a:ext cx="2730403" cy="2019789"/>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blipFill dpi="0" rotWithShape="1">
            <a:blip r:embed="rId5">
              <a:alphaModFix amt="10000"/>
              <a:duotone>
                <a:schemeClr val="accent1">
                  <a:shade val="45000"/>
                  <a:satMod val="135000"/>
                </a:schemeClr>
                <a:prstClr val="white"/>
              </a:duotone>
            </a:blip>
            <a:srcRect/>
            <a:stretch>
              <a:fillRect/>
            </a:stretch>
          </a:blipFill>
        </p:spPr>
      </p:pic>
      <p:sp>
        <p:nvSpPr>
          <p:cNvPr id="15" name="Rectangle 14">
            <a:extLst>
              <a:ext uri="{FF2B5EF4-FFF2-40B4-BE49-F238E27FC236}">
                <a16:creationId xmlns:a16="http://schemas.microsoft.com/office/drawing/2014/main" id="{65A8DD49-BF8B-4346-980A-6165ED343749}"/>
              </a:ext>
            </a:extLst>
          </p:cNvPr>
          <p:cNvSpPr/>
          <p:nvPr/>
        </p:nvSpPr>
        <p:spPr>
          <a:xfrm>
            <a:off x="1872918" y="2185039"/>
            <a:ext cx="8642682" cy="2813621"/>
          </a:xfrm>
          <a:prstGeom prst="rect">
            <a:avLst/>
          </a:prstGeom>
          <a:solidFill>
            <a:schemeClr val="bg1">
              <a:alpha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Luke 3:23–38—We Belong to Christ’s Family.</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Psalm 128—A Household Built by God.</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Ruth 1:1, 3, 6–18—Determined Loyalty.</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Ruth 2:1–3, 17–23—An Act of Kindness.</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Matthew 12:46–50—Bound Together by More than DNA.</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Ruth 3:1–13—Daring Faith.</a:t>
            </a:r>
          </a:p>
          <a:p>
            <a:pPr marL="800100" lvl="1" indent="-342900">
              <a:lnSpc>
                <a:spcPct val="107000"/>
              </a:lnSpc>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Ruth 4:9–17—God Has Not Abandoned You.</a:t>
            </a:r>
          </a:p>
        </p:txBody>
      </p:sp>
      <p:sp>
        <p:nvSpPr>
          <p:cNvPr id="7" name="TextBox 6">
            <a:extLst>
              <a:ext uri="{FF2B5EF4-FFF2-40B4-BE49-F238E27FC236}">
                <a16:creationId xmlns:a16="http://schemas.microsoft.com/office/drawing/2014/main" id="{56950214-E931-DC71-84B7-8BB2CF7610A1}"/>
              </a:ext>
            </a:extLst>
          </p:cNvPr>
          <p:cNvSpPr txBox="1"/>
          <p:nvPr/>
        </p:nvSpPr>
        <p:spPr>
          <a:xfrm>
            <a:off x="1523999" y="945020"/>
            <a:ext cx="9143999" cy="1655390"/>
          </a:xfrm>
          <a:prstGeom prst="rect">
            <a:avLst/>
          </a:prstGeom>
          <a:noFill/>
        </p:spPr>
        <p:txBody>
          <a:bodyPr wrap="square">
            <a:spAutoFit/>
          </a:bodyPr>
          <a:lstStyle/>
          <a:p>
            <a:pPr marL="0" marR="0">
              <a:lnSpc>
                <a:spcPct val="107000"/>
              </a:lnSpc>
              <a:spcBef>
                <a:spcPts val="0"/>
              </a:spcBef>
              <a:spcAft>
                <a:spcPts val="0"/>
              </a:spcAft>
            </a:pPr>
            <a: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t>Support Scripture for</a:t>
            </a:r>
            <a:b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br>
            <a:r>
              <a:rPr lang="en-US" sz="3600" b="1" dirty="0">
                <a:solidFill>
                  <a:srgbClr val="002060"/>
                </a:solidFill>
                <a:effectLst>
                  <a:outerShdw blurRad="38100" dist="38100" dir="2700000" algn="tl">
                    <a:srgbClr val="000000">
                      <a:alpha val="43137"/>
                    </a:srgbClr>
                  </a:outerShdw>
                </a:effectLst>
                <a:latin typeface="Arial Black" panose="020B0A04020102020204" pitchFamily="34" charset="0"/>
              </a:rPr>
              <a:t> </a:t>
            </a:r>
            <a:r>
              <a:rPr lang="en-US" sz="2400" b="1" dirty="0">
                <a:solidFill>
                  <a:srgbClr val="002060"/>
                </a:solidFill>
                <a:effectLst>
                  <a:outerShdw blurRad="38100" dist="38100" dir="2700000" algn="tl">
                    <a:srgbClr val="000000">
                      <a:alpha val="43137"/>
                    </a:srgbClr>
                  </a:outerShdw>
                </a:effectLst>
                <a:latin typeface="Arial Black" panose="020B0A04020102020204" pitchFamily="34" charset="0"/>
              </a:rPr>
              <a:t>Week of November 25 through December 1</a:t>
            </a:r>
          </a:p>
          <a:p>
            <a:pPr marL="0" marR="0">
              <a:lnSpc>
                <a:spcPct val="107000"/>
              </a:lnSpc>
              <a:spcBef>
                <a:spcPts val="0"/>
              </a:spcBef>
              <a:spcAft>
                <a:spcPts val="0"/>
              </a:spcAft>
            </a:pPr>
            <a:endParaRPr lang="en-US" sz="2400" b="1"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31770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331765" y="3611235"/>
            <a:ext cx="589788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a:cxnSpLocks/>
          </p:cNvCxnSpPr>
          <p:nvPr/>
        </p:nvCxnSpPr>
        <p:spPr>
          <a:xfrm>
            <a:off x="642031" y="684086"/>
            <a:ext cx="1138428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0CD26A-2EEA-4C38-B67A-33D85EED0D38}"/>
              </a:ext>
            </a:extLst>
          </p:cNvPr>
          <p:cNvSpPr txBox="1"/>
          <p:nvPr/>
        </p:nvSpPr>
        <p:spPr>
          <a:xfrm>
            <a:off x="642031" y="1"/>
            <a:ext cx="3340422"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9010031" y="34972"/>
            <a:ext cx="3016280" cy="514350"/>
          </a:xfrm>
          <a:prstGeom prst="rect">
            <a:avLst/>
          </a:prstGeom>
          <a:solidFill>
            <a:srgbClr val="002060">
              <a:alpha val="6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pic>
        <p:nvPicPr>
          <p:cNvPr id="3" name="Picture 2" descr="A close up of a bird&#10;&#10;Description automatically generated">
            <a:extLst>
              <a:ext uri="{FF2B5EF4-FFF2-40B4-BE49-F238E27FC236}">
                <a16:creationId xmlns:a16="http://schemas.microsoft.com/office/drawing/2014/main" id="{298244E7-E59E-0D5F-0CA1-3ABC80B8BDB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7239001" y="4899778"/>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6" name="Picture 5" descr="A close up of a bird&#10;&#10;Description automatically generated">
            <a:extLst>
              <a:ext uri="{FF2B5EF4-FFF2-40B4-BE49-F238E27FC236}">
                <a16:creationId xmlns:a16="http://schemas.microsoft.com/office/drawing/2014/main" id="{C2818C05-5189-A020-5398-CE497BED734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4651272" y="6133459"/>
            <a:ext cx="737720" cy="426487"/>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pic>
        <p:nvPicPr>
          <p:cNvPr id="8" name="Picture 7" descr="A close up of a bird&#10;&#10;Description automatically generated">
            <a:extLst>
              <a:ext uri="{FF2B5EF4-FFF2-40B4-BE49-F238E27FC236}">
                <a16:creationId xmlns:a16="http://schemas.microsoft.com/office/drawing/2014/main" id="{4E244B3A-B6A7-5AF6-8AB4-2473F2CC8D4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9041474" y="857962"/>
            <a:ext cx="1778927" cy="1028424"/>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Picture 8" descr="A close up of a bird&#10;&#10;Description automatically generated">
            <a:extLst>
              <a:ext uri="{FF2B5EF4-FFF2-40B4-BE49-F238E27FC236}">
                <a16:creationId xmlns:a16="http://schemas.microsoft.com/office/drawing/2014/main" id="{FE11B921-63C3-D092-3C32-18B05AAEE95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666876" y="5521347"/>
            <a:ext cx="1778927" cy="1028424"/>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2" name="Picture 11" descr="A close up of a bird&#10;&#10;Description automatically generated">
            <a:extLst>
              <a:ext uri="{FF2B5EF4-FFF2-40B4-BE49-F238E27FC236}">
                <a16:creationId xmlns:a16="http://schemas.microsoft.com/office/drawing/2014/main" id="{B35468FF-D0EC-A0E9-3E55-1E72699AC55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rot="9110885" flipV="1">
            <a:off x="5533682" y="5396146"/>
            <a:ext cx="737720" cy="93846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graphicFrame>
        <p:nvGraphicFramePr>
          <p:cNvPr id="13" name="Diagram 12">
            <a:extLst>
              <a:ext uri="{FF2B5EF4-FFF2-40B4-BE49-F238E27FC236}">
                <a16:creationId xmlns:a16="http://schemas.microsoft.com/office/drawing/2014/main" id="{29BF5C48-5B20-723E-FCC4-BF5D282FFE48}"/>
              </a:ext>
            </a:extLst>
          </p:cNvPr>
          <p:cNvGraphicFramePr/>
          <p:nvPr>
            <p:extLst>
              <p:ext uri="{D42A27DB-BD31-4B8C-83A1-F6EECF244321}">
                <p14:modId xmlns:p14="http://schemas.microsoft.com/office/powerpoint/2010/main" val="308691949"/>
              </p:ext>
            </p:extLst>
          </p:nvPr>
        </p:nvGraphicFramePr>
        <p:xfrm>
          <a:off x="642031" y="719666"/>
          <a:ext cx="11381356" cy="58402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Line 10">
            <a:extLst>
              <a:ext uri="{FF2B5EF4-FFF2-40B4-BE49-F238E27FC236}">
                <a16:creationId xmlns:a16="http://schemas.microsoft.com/office/drawing/2014/main" id="{5D334FD9-92C2-A3E9-69AB-067BDA98520E}"/>
              </a:ext>
            </a:extLst>
          </p:cNvPr>
          <p:cNvSpPr>
            <a:spLocks noChangeShapeType="1"/>
          </p:cNvSpPr>
          <p:nvPr/>
        </p:nvSpPr>
        <p:spPr bwMode="auto">
          <a:xfrm rot="5400000">
            <a:off x="9080564" y="3614773"/>
            <a:ext cx="589788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15" name="Straight Connector 14">
            <a:extLst>
              <a:ext uri="{FF2B5EF4-FFF2-40B4-BE49-F238E27FC236}">
                <a16:creationId xmlns:a16="http://schemas.microsoft.com/office/drawing/2014/main" id="{A71A10D1-E4DD-D030-C3A2-C16EF003782E}"/>
              </a:ext>
            </a:extLst>
          </p:cNvPr>
          <p:cNvCxnSpPr/>
          <p:nvPr/>
        </p:nvCxnSpPr>
        <p:spPr>
          <a:xfrm>
            <a:off x="644303" y="6527618"/>
            <a:ext cx="1138428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pic>
        <p:nvPicPr>
          <p:cNvPr id="16" name="Picture 15" descr="A close up of a bird&#10;&#10;Description automatically generated">
            <a:extLst>
              <a:ext uri="{FF2B5EF4-FFF2-40B4-BE49-F238E27FC236}">
                <a16:creationId xmlns:a16="http://schemas.microsoft.com/office/drawing/2014/main" id="{EDE71A31-5130-F93E-64DF-14896B6567A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6008431" y="-127115"/>
            <a:ext cx="2461140" cy="1422821"/>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339500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9817937" y="5299436"/>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4097003" y="5132987"/>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Line 10">
            <a:extLst>
              <a:ext uri="{FF2B5EF4-FFF2-40B4-BE49-F238E27FC236}">
                <a16:creationId xmlns:a16="http://schemas.microsoft.com/office/drawing/2014/main" id="{E15899FB-076F-446C-ACF6-E896B1623795}"/>
              </a:ext>
            </a:extLst>
          </p:cNvPr>
          <p:cNvSpPr>
            <a:spLocks noChangeShapeType="1"/>
          </p:cNvSpPr>
          <p:nvPr/>
        </p:nvSpPr>
        <p:spPr bwMode="auto">
          <a:xfrm>
            <a:off x="1454903" y="7352864"/>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3926551" y="704156"/>
            <a:ext cx="7732049" cy="4444294"/>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Almost nothing can definitively be said about the date or author of the book of Ruth. But the lack of attribution need not hinder our understanding of the book or our text today (Ruth 4:9- 17). The events recounted in the book of Ruth took place in the period of the judges in Israel (1389–1050 BC; Ruth 1:1). This time in Israel’s history was marked by the people’s recurring failure to keep their covenant with the Lord (Judges 2:10-13; 3:7, 12; 4:1; etc. ). In contrast to the disheartening accounts in Judges, Ruth tells the story of a handful of people living in faithful obedience to God. </a:t>
            </a:r>
            <a:endParaRPr lang="en-US" sz="9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9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The book of Ruth culminates in a genealogy of David (Ruth 4:18-22). Genealogies are found in literature from around the ancient Near East. Many of these examples recount a ruler’s lineage and were intended to legitimize a monarch’s reign. This function of genealogy hints at one reason the book of Ruth was written: to show God’s providence at work in King David’s ancestors, whether during or shortly after his kingship, or even after Israel was divided in two. Tracing Jesus’ lineage to David in Luke’s genealogy, covered in part below (see Luke 3:23-38), answered an important </a:t>
            </a:r>
            <a:r>
              <a:rPr lang="en-US" sz="1600" b="1" dirty="0" err="1">
                <a:solidFill>
                  <a:schemeClr val="bg1"/>
                </a:solidFill>
                <a:latin typeface="Gotham Medium" panose="02000604030000020004"/>
                <a:ea typeface="Calibri" panose="020F0502020204030204" pitchFamily="34" charset="0"/>
                <a:cs typeface="Times New Roman" panose="02020603050405020304" pitchFamily="18" charset="0"/>
              </a:rPr>
              <a:t>ques¬tion</a:t>
            </a: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 What right had Jesus to claim to be the king in Israel who fulfilled God’s promise to David? How could Jesus be the Messiah? For more context on the book of Luke, see lessons 3–5 of this quarter.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08285" y="66892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396629" y="4333075"/>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61269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642320" y="2732035"/>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156761" y="3192745"/>
            <a:ext cx="512064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Line 10">
            <a:extLst>
              <a:ext uri="{FF2B5EF4-FFF2-40B4-BE49-F238E27FC236}">
                <a16:creationId xmlns:a16="http://schemas.microsoft.com/office/drawing/2014/main" id="{E15899FB-076F-446C-ACF6-E896B1623795}"/>
              </a:ext>
            </a:extLst>
          </p:cNvPr>
          <p:cNvSpPr>
            <a:spLocks noChangeShapeType="1"/>
          </p:cNvSpPr>
          <p:nvPr/>
        </p:nvSpPr>
        <p:spPr bwMode="auto">
          <a:xfrm>
            <a:off x="1454903" y="7352864"/>
            <a:ext cx="9001125" cy="0"/>
          </a:xfrm>
          <a:prstGeom prst="line">
            <a:avLst/>
          </a:prstGeom>
          <a:noFill/>
          <a:ln w="77063">
            <a:solidFill>
              <a:srgbClr val="002060"/>
            </a:solidFill>
            <a:round/>
            <a:headEnd/>
            <a:tailEnd/>
          </a:ln>
        </p:spPr>
        <p:txBody>
          <a:bodyPr lIns="64291" tIns="32146" rIns="64291" bIns="32146"/>
          <a:lstStyle/>
          <a:p>
            <a:pPr algn="l"/>
            <a:endParaRPr lang="en-US" sz="1400" dirty="0"/>
          </a:p>
        </p:txBody>
      </p: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501764" y="1174024"/>
            <a:ext cx="5211242" cy="4691284"/>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The Law declared that, if a family fell into poverty, the nearest blood relation—the guardian redeemer— would pay off that family’s debts and buy back any land they had been forced to sell, as well as carry on the family name by marrying a childless widow (Lev. 25:25; Deut. 25:5–10). </a:t>
            </a:r>
            <a:endParaRPr lang="en-US" sz="8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800" b="1" dirty="0">
              <a:solidFill>
                <a:schemeClr val="bg1"/>
              </a:solidFill>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Naomi prepared Ruth to go before Boaz and offer herself as his wife (Ruth 3:1–9). Boaz was touched by Ruth’s offer, but he knew there was a closer blood relation, one who would technically have the first chance to redeem the family. Boaz approached the man and offered him the land and marriage to Ruth. This other relative refused the offer and tossed his sandal to show he was relinquishing his right (Ruth 4:1–8). Boaz then announced to the people of Bethlehem that he would redeem Naomi’s family. Since he was not </a:t>
            </a:r>
            <a:r>
              <a:rPr lang="en-US" sz="1600" b="1" dirty="0" err="1">
                <a:solidFill>
                  <a:schemeClr val="bg1"/>
                </a:solidFill>
                <a:latin typeface="Gotham Medium" panose="02000604030000020004"/>
                <a:ea typeface="Calibri" panose="020F0502020204030204" pitchFamily="34" charset="0"/>
                <a:cs typeface="Times New Roman" panose="02020603050405020304" pitchFamily="18" charset="0"/>
              </a:rPr>
              <a:t>Mahlon’s</a:t>
            </a: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 brother, he was not required to marry Ruth. But he went beyond the letter of the Law to show devotion to Naomi’s family.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6665564" y="74626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6665564" y="3893536"/>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TextBox 11">
            <a:extLst>
              <a:ext uri="{FF2B5EF4-FFF2-40B4-BE49-F238E27FC236}">
                <a16:creationId xmlns:a16="http://schemas.microsoft.com/office/drawing/2014/main" id="{E0CD1C1E-A883-7C7A-3C35-6716D04259E7}"/>
              </a:ext>
            </a:extLst>
          </p:cNvPr>
          <p:cNvSpPr txBox="1"/>
          <p:nvPr/>
        </p:nvSpPr>
        <p:spPr>
          <a:xfrm>
            <a:off x="501762" y="788139"/>
            <a:ext cx="5211241" cy="375552"/>
          </a:xfrm>
          <a:prstGeom prst="rect">
            <a:avLst/>
          </a:prstGeom>
          <a:solidFill>
            <a:schemeClr val="bg1"/>
          </a:solidFill>
          <a:ln>
            <a:solidFill>
              <a:srgbClr val="002060"/>
            </a:solidFill>
          </a:ln>
        </p:spPr>
        <p:txBody>
          <a:bodyPr wrap="square">
            <a:spAutoFit/>
          </a:bodyPr>
          <a:lstStyle/>
          <a:p>
            <a:pPr algn="ctr">
              <a:lnSpc>
                <a:spcPct val="107000"/>
              </a:lnSpc>
            </a:pPr>
            <a:r>
              <a:rPr lang="en-US" sz="1800" b="1" dirty="0">
                <a:solidFill>
                  <a:srgbClr val="002060"/>
                </a:solidFill>
                <a:latin typeface="Arial Black" panose="020B0A04020102020204" pitchFamily="34" charset="0"/>
                <a:ea typeface="Calibri" panose="020F0502020204030204" pitchFamily="34" charset="0"/>
                <a:cs typeface="Times New Roman" panose="02020603050405020304" pitchFamily="18" charset="0"/>
              </a:rPr>
              <a:t>THE GUARDIAN-REDEEMER IN ISRAEL</a:t>
            </a:r>
          </a:p>
        </p:txBody>
      </p:sp>
    </p:spTree>
    <p:extLst>
      <p:ext uri="{BB962C8B-B14F-4D97-AF65-F5344CB8AC3E}">
        <p14:creationId xmlns:p14="http://schemas.microsoft.com/office/powerpoint/2010/main" val="3803228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ird&#10;&#10;Description automatically generated">
            <a:extLst>
              <a:ext uri="{FF2B5EF4-FFF2-40B4-BE49-F238E27FC236}">
                <a16:creationId xmlns:a16="http://schemas.microsoft.com/office/drawing/2014/main" id="{89B7B1B8-BD42-3A25-5700-FB2B4B63570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a:off x="1183289" y="694667"/>
            <a:ext cx="2767096" cy="1599699"/>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5" name="Line 10">
            <a:extLst>
              <a:ext uri="{FF2B5EF4-FFF2-40B4-BE49-F238E27FC236}">
                <a16:creationId xmlns:a16="http://schemas.microsoft.com/office/drawing/2014/main" id="{4C23F49F-6C13-4316-B41B-ED08D19734BE}"/>
              </a:ext>
            </a:extLst>
          </p:cNvPr>
          <p:cNvSpPr>
            <a:spLocks noChangeShapeType="1"/>
          </p:cNvSpPr>
          <p:nvPr/>
        </p:nvSpPr>
        <p:spPr bwMode="auto">
          <a:xfrm rot="5400000">
            <a:off x="-2385361" y="3421345"/>
            <a:ext cx="5577840" cy="0"/>
          </a:xfrm>
          <a:prstGeom prst="line">
            <a:avLst/>
          </a:prstGeom>
          <a:noFill/>
          <a:ln w="77063">
            <a:solidFill>
              <a:srgbClr val="002060"/>
            </a:solidFill>
            <a:round/>
            <a:headEnd/>
            <a:tailEnd/>
          </a:ln>
        </p:spPr>
        <p:txBody>
          <a:bodyPr lIns="64291" tIns="32146" rIns="64291" bIns="32146"/>
          <a:lstStyle/>
          <a:p>
            <a:pPr algn="l"/>
            <a:endParaRPr lang="en-US" sz="1400" dirty="0"/>
          </a:p>
        </p:txBody>
      </p:sp>
      <p:cxnSp>
        <p:nvCxnSpPr>
          <p:cNvPr id="7" name="Straight Connector 6">
            <a:extLst>
              <a:ext uri="{FF2B5EF4-FFF2-40B4-BE49-F238E27FC236}">
                <a16:creationId xmlns:a16="http://schemas.microsoft.com/office/drawing/2014/main" id="{747BC9C5-42F9-416A-B62C-F6AB6EF0C903}"/>
              </a:ext>
            </a:extLst>
          </p:cNvPr>
          <p:cNvCxnSpPr/>
          <p:nvPr/>
        </p:nvCxnSpPr>
        <p:spPr>
          <a:xfrm>
            <a:off x="403560" y="684086"/>
            <a:ext cx="1124712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0CD26A-2EEA-4C38-B67A-33D85EED0D38}"/>
              </a:ext>
            </a:extLst>
          </p:cNvPr>
          <p:cNvSpPr txBox="1"/>
          <p:nvPr/>
        </p:nvSpPr>
        <p:spPr>
          <a:xfrm>
            <a:off x="403559" y="1"/>
            <a:ext cx="3374356" cy="584295"/>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latin typeface="Gotham Medium" panose="02000604030000020004" pitchFamily="2" charset="0"/>
              </a:rPr>
              <a:t>LESSON CONTEXT</a:t>
            </a:r>
          </a:p>
        </p:txBody>
      </p:sp>
      <p:sp>
        <p:nvSpPr>
          <p:cNvPr id="4" name="Title 2">
            <a:extLst>
              <a:ext uri="{FF2B5EF4-FFF2-40B4-BE49-F238E27FC236}">
                <a16:creationId xmlns:a16="http://schemas.microsoft.com/office/drawing/2014/main" id="{8E55FFA8-B4BF-449D-A0AE-3D76960DE54B}"/>
              </a:ext>
            </a:extLst>
          </p:cNvPr>
          <p:cNvSpPr txBox="1">
            <a:spLocks/>
          </p:cNvSpPr>
          <p:nvPr/>
        </p:nvSpPr>
        <p:spPr>
          <a:xfrm>
            <a:off x="8642320" y="34972"/>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a:rPr>
              <a:t>Jesus’ Ancestry</a:t>
            </a:r>
          </a:p>
        </p:txBody>
      </p:sp>
      <p:sp>
        <p:nvSpPr>
          <p:cNvPr id="10" name="TextBox 9">
            <a:extLst>
              <a:ext uri="{FF2B5EF4-FFF2-40B4-BE49-F238E27FC236}">
                <a16:creationId xmlns:a16="http://schemas.microsoft.com/office/drawing/2014/main" id="{B2E90687-4D43-4CC6-A21B-8A03A874B3C9}"/>
              </a:ext>
            </a:extLst>
          </p:cNvPr>
          <p:cNvSpPr txBox="1"/>
          <p:nvPr/>
        </p:nvSpPr>
        <p:spPr>
          <a:xfrm>
            <a:off x="3549481" y="3043027"/>
            <a:ext cx="8281289" cy="2451825"/>
          </a:xfrm>
          <a:prstGeom prst="rect">
            <a:avLst/>
          </a:prstGeom>
          <a:solidFill>
            <a:srgbClr val="002060"/>
          </a:solidFill>
        </p:spPr>
        <p:txBody>
          <a:bodyPr wrap="square">
            <a:spAutoFit/>
          </a:bodyPr>
          <a:lstStyle/>
          <a:p>
            <a:pPr>
              <a:lnSpc>
                <a:spcPct val="107000"/>
              </a:lnSpc>
            </a:pPr>
            <a:r>
              <a:rPr lang="en-US" sz="1600" b="1" dirty="0">
                <a:solidFill>
                  <a:schemeClr val="bg1"/>
                </a:solidFill>
                <a:latin typeface="Gotham Medium" panose="02000604030000020004"/>
                <a:ea typeface="Calibri" panose="020F0502020204030204" pitchFamily="34" charset="0"/>
                <a:cs typeface="Times New Roman" panose="02020603050405020304" pitchFamily="18" charset="0"/>
              </a:rPr>
              <a:t>Even though Judah was Jacob’s fourth son, his family received the blessing of kingly responsibility and rule. Jacob blesses Judah by saying, “Your father’s sons will bow down to you. . . . The scepter will not depart from Judah, nor the ruler’s staff from between his feet” (Gen. 49:8–10). But Judah was far from perfect. His heir, Perez, was conceived when Judah slept with his widowed daughter-in-law, Tamar, while she was disguised as a prostitute (Gen. 38:1–30). The words of the elders at the gate acknowledge this lineage (Ruth 4:12). The characters in the biblical narratives do not always behave in moral ways, but God did not abandon the family of Abraham and Jacob. God shows Himself to be faithful by providing children to their family. Even when humans are not faithful, God is faithful. </a:t>
            </a:r>
          </a:p>
        </p:txBody>
      </p:sp>
      <p:pic>
        <p:nvPicPr>
          <p:cNvPr id="9" name="Picture 8" descr="A close up of a bird&#10;&#10;Description automatically generated">
            <a:extLst>
              <a:ext uri="{FF2B5EF4-FFF2-40B4-BE49-F238E27FC236}">
                <a16:creationId xmlns:a16="http://schemas.microsoft.com/office/drawing/2014/main" id="{10FCE158-C35D-6C52-397B-F2DE1B23B40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8429899" y="539711"/>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3" name="Picture 2" descr="A close up of a bird&#10;&#10;Description automatically generated">
            <a:extLst>
              <a:ext uri="{FF2B5EF4-FFF2-40B4-BE49-F238E27FC236}">
                <a16:creationId xmlns:a16="http://schemas.microsoft.com/office/drawing/2014/main" id="{3C046442-EB96-AFE1-8F12-EC85F6B8A59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355" b="84643" l="10000" r="90000"/>
                    </a14:imgEffect>
                  </a14:imgLayer>
                </a14:imgProps>
              </a:ext>
              <a:ext uri="{28A0092B-C50C-407E-A947-70E740481C1C}">
                <a14:useLocalDpi xmlns:a14="http://schemas.microsoft.com/office/drawing/2010/main" val="0"/>
              </a:ext>
            </a:extLst>
          </a:blip>
          <a:srcRect t="6695" r="1" b="6696"/>
          <a:stretch/>
        </p:blipFill>
        <p:spPr>
          <a:xfrm flipH="1">
            <a:off x="188284" y="4548549"/>
            <a:ext cx="3762101" cy="2174926"/>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TextBox 11">
            <a:extLst>
              <a:ext uri="{FF2B5EF4-FFF2-40B4-BE49-F238E27FC236}">
                <a16:creationId xmlns:a16="http://schemas.microsoft.com/office/drawing/2014/main" id="{E0CD1C1E-A883-7C7A-3C35-6716D04259E7}"/>
              </a:ext>
            </a:extLst>
          </p:cNvPr>
          <p:cNvSpPr txBox="1"/>
          <p:nvPr/>
        </p:nvSpPr>
        <p:spPr>
          <a:xfrm>
            <a:off x="3549480" y="2657142"/>
            <a:ext cx="8281287" cy="375552"/>
          </a:xfrm>
          <a:prstGeom prst="rect">
            <a:avLst/>
          </a:prstGeom>
          <a:solidFill>
            <a:schemeClr val="bg1"/>
          </a:solidFill>
          <a:ln>
            <a:solidFill>
              <a:srgbClr val="002060"/>
            </a:solidFill>
          </a:ln>
        </p:spPr>
        <p:txBody>
          <a:bodyPr wrap="square">
            <a:spAutoFit/>
          </a:bodyPr>
          <a:lstStyle/>
          <a:p>
            <a:pPr algn="ctr">
              <a:lnSpc>
                <a:spcPct val="107000"/>
              </a:lnSpc>
            </a:pPr>
            <a:r>
              <a:rPr lang="en-US" sz="1800" b="1" dirty="0">
                <a:solidFill>
                  <a:srgbClr val="002060"/>
                </a:solidFill>
                <a:latin typeface="Arial Black" panose="020B0A04020102020204" pitchFamily="34" charset="0"/>
                <a:ea typeface="Calibri" panose="020F0502020204030204" pitchFamily="34" charset="0"/>
                <a:cs typeface="Times New Roman" panose="02020603050405020304" pitchFamily="18" charset="0"/>
              </a:rPr>
              <a:t>PEREZ, CHILD OF TAMAR AND JUDAH</a:t>
            </a:r>
          </a:p>
        </p:txBody>
      </p:sp>
    </p:spTree>
    <p:extLst>
      <p:ext uri="{BB962C8B-B14F-4D97-AF65-F5344CB8AC3E}">
        <p14:creationId xmlns:p14="http://schemas.microsoft.com/office/powerpoint/2010/main" val="1172611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ustom">
  <a:themeElements>
    <a:clrScheme name="Custom 23">
      <a:dk1>
        <a:sysClr val="windowText" lastClr="000000"/>
      </a:dk1>
      <a:lt1>
        <a:sysClr val="window" lastClr="FFFFFF"/>
      </a:lt1>
      <a:dk2>
        <a:srgbClr val="44546A"/>
      </a:dk2>
      <a:lt2>
        <a:srgbClr val="E7E6E6"/>
      </a:lt2>
      <a:accent1>
        <a:srgbClr val="58696B"/>
      </a:accent1>
      <a:accent2>
        <a:srgbClr val="95B8BF"/>
      </a:accent2>
      <a:accent3>
        <a:srgbClr val="BFD4D9"/>
      </a:accent3>
      <a:accent4>
        <a:srgbClr val="5B4839"/>
      </a:accent4>
      <a:accent5>
        <a:srgbClr val="C3A398"/>
      </a:accent5>
      <a:accent6>
        <a:srgbClr val="CA553E"/>
      </a:accent6>
      <a:hlink>
        <a:srgbClr val="0563C1"/>
      </a:hlink>
      <a:folHlink>
        <a:srgbClr val="954F72"/>
      </a:folHlink>
    </a:clrScheme>
    <a:fontScheme name="Custom 30">
      <a:majorFont>
        <a:latin typeface="Tisa Offc Serif Pro"/>
        <a:ea typeface=""/>
        <a:cs typeface=""/>
      </a:majorFont>
      <a:minorFont>
        <a:latin typeface="Univer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accent5">
              <a:lumMod val="20000"/>
              <a:lumOff val="8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M78544816_Win32_SL_V10" id="{8934A6D9-B969-498F-A646-4B502FD69C4E}" vid="{AA78C1C8-456D-41A9-83FC-BC8B9A8EE3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DB7358-0BCB-4DEB-B717-C1D7CC555F05}">
  <ds:schemaRefs>
    <ds:schemaRef ds:uri="http://purl.org/dc/terms/"/>
    <ds:schemaRef ds:uri="71af3243-3dd4-4a8d-8c0d-dd76da1f02a5"/>
    <ds:schemaRef ds:uri="http://www.w3.org/XML/1998/namespace"/>
    <ds:schemaRef ds:uri="http://schemas.microsoft.com/sharepoint/v3"/>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230e9df3-be65-4c73-a93b-d1236ebd677e"/>
    <ds:schemaRef ds:uri="16c05727-aa75-4e4a-9b5f-8a80a1165891"/>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DE3707C-8CAB-4302-B7E1-D32E1543E05C}">
  <ds:schemaRefs>
    <ds:schemaRef ds:uri="http://schemas.microsoft.com/sharepoint/v3/contenttype/forms"/>
  </ds:schemaRefs>
</ds:datastoreItem>
</file>

<file path=customXml/itemProps3.xml><?xml version="1.0" encoding="utf-8"?>
<ds:datastoreItem xmlns:ds="http://schemas.openxmlformats.org/officeDocument/2006/customXml" ds:itemID="{B69E9DE5-EFFE-4262-A023-32732F0B66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{0587CB08-D455-441D-9CD3-2A0E74B8159C}tf78544816_win32</Template>
  <TotalTime>567</TotalTime>
  <Words>8532</Words>
  <Application>Microsoft Office PowerPoint</Application>
  <PresentationFormat>Widescreen</PresentationFormat>
  <Paragraphs>453</Paragraphs>
  <Slides>23</Slides>
  <Notes>20</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Aptos</vt:lpstr>
      <vt:lpstr>Arial</vt:lpstr>
      <vt:lpstr>Arial Black</vt:lpstr>
      <vt:lpstr>Calibri</vt:lpstr>
      <vt:lpstr>Chalkduster</vt:lpstr>
      <vt:lpstr>Gotham Book</vt:lpstr>
      <vt:lpstr>Gotham Medium</vt:lpstr>
      <vt:lpstr>Tisa Offc Serif Pro</vt:lpstr>
      <vt:lpstr>Univers Light</vt:lpstr>
      <vt:lpstr>Wingdings</vt:lpstr>
      <vt:lpstr>Custom</vt:lpstr>
      <vt:lpstr>Jesus’ Ancestry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cp:lastPrinted>2024-11-23T23:49:09Z</cp:lastPrinted>
  <dcterms:created xsi:type="dcterms:W3CDTF">2024-11-22T15:22:58Z</dcterms:created>
  <dcterms:modified xsi:type="dcterms:W3CDTF">2024-11-24T00:01:02Z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