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2"/>
  </p:notesMasterIdLst>
  <p:sldIdLst>
    <p:sldId id="256" r:id="rId2"/>
    <p:sldId id="272" r:id="rId3"/>
    <p:sldId id="327" r:id="rId4"/>
    <p:sldId id="459" r:id="rId5"/>
    <p:sldId id="498" r:id="rId6"/>
    <p:sldId id="404" r:id="rId7"/>
    <p:sldId id="471" r:id="rId8"/>
    <p:sldId id="499" r:id="rId9"/>
    <p:sldId id="484" r:id="rId10"/>
    <p:sldId id="475" r:id="rId11"/>
    <p:sldId id="500" r:id="rId12"/>
    <p:sldId id="501" r:id="rId13"/>
    <p:sldId id="289" r:id="rId14"/>
    <p:sldId id="502" r:id="rId15"/>
    <p:sldId id="430" r:id="rId16"/>
    <p:sldId id="489" r:id="rId17"/>
    <p:sldId id="506" r:id="rId18"/>
    <p:sldId id="294" r:id="rId19"/>
    <p:sldId id="504" r:id="rId20"/>
    <p:sldId id="50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FB6F75-3BF6-4171-83F3-CE87CF2AD7D2}">
          <p14:sldIdLst>
            <p14:sldId id="256"/>
            <p14:sldId id="272"/>
          </p14:sldIdLst>
        </p14:section>
        <p14:section name="Untitled Section" id="{F4788A99-07F3-4512-A32D-3A2C5A115305}">
          <p14:sldIdLst>
            <p14:sldId id="327"/>
            <p14:sldId id="459"/>
            <p14:sldId id="498"/>
            <p14:sldId id="404"/>
            <p14:sldId id="471"/>
            <p14:sldId id="499"/>
            <p14:sldId id="484"/>
            <p14:sldId id="475"/>
            <p14:sldId id="500"/>
            <p14:sldId id="501"/>
            <p14:sldId id="289"/>
            <p14:sldId id="502"/>
            <p14:sldId id="430"/>
            <p14:sldId id="489"/>
            <p14:sldId id="506"/>
            <p14:sldId id="294"/>
            <p14:sldId id="504"/>
            <p14:sldId id="5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85628-9739-47B1-9A34-32EA5A94101A}" v="1" dt="2026-01-12T02:16:01.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7225" autoAdjust="0"/>
  </p:normalViewPr>
  <p:slideViewPr>
    <p:cSldViewPr snapToGrid="0">
      <p:cViewPr varScale="1">
        <p:scale>
          <a:sx n="69" d="100"/>
          <a:sy n="69" d="100"/>
        </p:scale>
        <p:origin x="96" y="456"/>
      </p:cViewPr>
      <p:guideLst/>
    </p:cSldViewPr>
  </p:slideViewPr>
  <p:outlineViewPr>
    <p:cViewPr>
      <p:scale>
        <a:sx n="33" d="100"/>
        <a:sy n="33" d="100"/>
      </p:scale>
      <p:origin x="0" y="-1296"/>
    </p:cViewPr>
  </p:outlineViewPr>
  <p:notesTextViewPr>
    <p:cViewPr>
      <p:scale>
        <a:sx n="3" d="2"/>
        <a:sy n="3" d="2"/>
      </p:scale>
      <p:origin x="0" y="-8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modSld">
      <pc:chgData name="Stanford Bowman" userId="6ede3e4e1afbea80" providerId="LiveId" clId="{5E8558FB-9D60-4710-A493-61EB11744BF7}" dt="2026-01-12T02:16:01.231" v="20"/>
      <pc:docMkLst>
        <pc:docMk/>
      </pc:docMkLst>
      <pc:sldChg chg="modNotes">
        <pc:chgData name="Stanford Bowman" userId="6ede3e4e1afbea80" providerId="LiveId" clId="{5E8558FB-9D60-4710-A493-61EB11744BF7}" dt="2026-01-12T02:16:01.231" v="20"/>
        <pc:sldMkLst>
          <pc:docMk/>
          <pc:sldMk cId="2028828048" sldId="289"/>
        </pc:sldMkLst>
      </pc:sldChg>
      <pc:sldChg chg="modSp mod">
        <pc:chgData name="Stanford Bowman" userId="6ede3e4e1afbea80" providerId="LiveId" clId="{5E8558FB-9D60-4710-A493-61EB11744BF7}" dt="2026-01-12T02:15:10.775" v="17" actId="1038"/>
        <pc:sldMkLst>
          <pc:docMk/>
          <pc:sldMk cId="321731928" sldId="327"/>
        </pc:sldMkLst>
        <pc:spChg chg="mod">
          <ac:chgData name="Stanford Bowman" userId="6ede3e4e1afbea80" providerId="LiveId" clId="{5E8558FB-9D60-4710-A493-61EB11744BF7}" dt="2026-01-12T02:15:10.775" v="17" actId="1038"/>
          <ac:spMkLst>
            <pc:docMk/>
            <pc:sldMk cId="321731928" sldId="327"/>
            <ac:spMk id="12" creationId="{C91DF810-10E7-4DC6-8088-6BBFAF28287F}"/>
          </ac:spMkLst>
        </pc:spChg>
        <pc:spChg chg="mod">
          <ac:chgData name="Stanford Bowman" userId="6ede3e4e1afbea80" providerId="LiveId" clId="{5E8558FB-9D60-4710-A493-61EB11744BF7}" dt="2026-01-12T02:15:10.775" v="17" actId="1038"/>
          <ac:spMkLst>
            <pc:docMk/>
            <pc:sldMk cId="321731928" sldId="327"/>
            <ac:spMk id="13" creationId="{EEC2EBCD-28A1-49D5-AE09-90783BAE4C25}"/>
          </ac:spMkLst>
        </pc:spChg>
      </pc:sldChg>
      <pc:sldChg chg="modNotes">
        <pc:chgData name="Stanford Bowman" userId="6ede3e4e1afbea80" providerId="LiveId" clId="{5E8558FB-9D60-4710-A493-61EB11744BF7}" dt="2026-01-12T02:16:01.231" v="20"/>
        <pc:sldMkLst>
          <pc:docMk/>
          <pc:sldMk cId="3814557248" sldId="404"/>
        </pc:sldMkLst>
      </pc:sldChg>
      <pc:sldChg chg="modNotes">
        <pc:chgData name="Stanford Bowman" userId="6ede3e4e1afbea80" providerId="LiveId" clId="{5E8558FB-9D60-4710-A493-61EB11744BF7}" dt="2026-01-12T02:16:01.231" v="20"/>
        <pc:sldMkLst>
          <pc:docMk/>
          <pc:sldMk cId="287266340" sldId="430"/>
        </pc:sldMkLst>
      </pc:sldChg>
      <pc:sldChg chg="modNotes">
        <pc:chgData name="Stanford Bowman" userId="6ede3e4e1afbea80" providerId="LiveId" clId="{5E8558FB-9D60-4710-A493-61EB11744BF7}" dt="2026-01-12T02:16:01.231" v="20"/>
        <pc:sldMkLst>
          <pc:docMk/>
          <pc:sldMk cId="4088204327" sldId="459"/>
        </pc:sldMkLst>
      </pc:sldChg>
      <pc:sldChg chg="modNotes">
        <pc:chgData name="Stanford Bowman" userId="6ede3e4e1afbea80" providerId="LiveId" clId="{5E8558FB-9D60-4710-A493-61EB11744BF7}" dt="2026-01-12T02:16:01.231" v="20"/>
        <pc:sldMkLst>
          <pc:docMk/>
          <pc:sldMk cId="1525123723" sldId="471"/>
        </pc:sldMkLst>
      </pc:sldChg>
      <pc:sldChg chg="modNotes">
        <pc:chgData name="Stanford Bowman" userId="6ede3e4e1afbea80" providerId="LiveId" clId="{5E8558FB-9D60-4710-A493-61EB11744BF7}" dt="2026-01-12T02:16:01.231" v="20"/>
        <pc:sldMkLst>
          <pc:docMk/>
          <pc:sldMk cId="4179171322" sldId="475"/>
        </pc:sldMkLst>
      </pc:sldChg>
      <pc:sldChg chg="modNotes">
        <pc:chgData name="Stanford Bowman" userId="6ede3e4e1afbea80" providerId="LiveId" clId="{5E8558FB-9D60-4710-A493-61EB11744BF7}" dt="2026-01-12T02:16:01.231" v="20"/>
        <pc:sldMkLst>
          <pc:docMk/>
          <pc:sldMk cId="3687419913" sldId="484"/>
        </pc:sldMkLst>
      </pc:sldChg>
      <pc:sldChg chg="modNotes">
        <pc:chgData name="Stanford Bowman" userId="6ede3e4e1afbea80" providerId="LiveId" clId="{5E8558FB-9D60-4710-A493-61EB11744BF7}" dt="2026-01-12T02:16:01.231" v="20"/>
        <pc:sldMkLst>
          <pc:docMk/>
          <pc:sldMk cId="2120539061" sldId="489"/>
        </pc:sldMkLst>
      </pc:sldChg>
      <pc:sldChg chg="modSp mod modNotes">
        <pc:chgData name="Stanford Bowman" userId="6ede3e4e1afbea80" providerId="LiveId" clId="{5E8558FB-9D60-4710-A493-61EB11744BF7}" dt="2026-01-12T02:16:01.231" v="20"/>
        <pc:sldMkLst>
          <pc:docMk/>
          <pc:sldMk cId="2619866097" sldId="498"/>
        </pc:sldMkLst>
        <pc:spChg chg="mod">
          <ac:chgData name="Stanford Bowman" userId="6ede3e4e1afbea80" providerId="LiveId" clId="{5E8558FB-9D60-4710-A493-61EB11744BF7}" dt="2026-01-12T02:15:45.122" v="19" actId="404"/>
          <ac:spMkLst>
            <pc:docMk/>
            <pc:sldMk cId="2619866097" sldId="498"/>
            <ac:spMk id="12" creationId="{7433357E-33BC-9703-5125-FB2754C4E54F}"/>
          </ac:spMkLst>
        </pc:spChg>
      </pc:sldChg>
      <pc:sldChg chg="modNotes">
        <pc:chgData name="Stanford Bowman" userId="6ede3e4e1afbea80" providerId="LiveId" clId="{5E8558FB-9D60-4710-A493-61EB11744BF7}" dt="2026-01-12T02:16:01.231" v="20"/>
        <pc:sldMkLst>
          <pc:docMk/>
          <pc:sldMk cId="2303958192" sldId="499"/>
        </pc:sldMkLst>
      </pc:sldChg>
      <pc:sldChg chg="modNotes">
        <pc:chgData name="Stanford Bowman" userId="6ede3e4e1afbea80" providerId="LiveId" clId="{5E8558FB-9D60-4710-A493-61EB11744BF7}" dt="2026-01-12T02:16:01.231" v="20"/>
        <pc:sldMkLst>
          <pc:docMk/>
          <pc:sldMk cId="14468096" sldId="500"/>
        </pc:sldMkLst>
      </pc:sldChg>
      <pc:sldChg chg="modNotes">
        <pc:chgData name="Stanford Bowman" userId="6ede3e4e1afbea80" providerId="LiveId" clId="{5E8558FB-9D60-4710-A493-61EB11744BF7}" dt="2026-01-12T02:16:01.231" v="20"/>
        <pc:sldMkLst>
          <pc:docMk/>
          <pc:sldMk cId="3334688083" sldId="5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3_4" csCatId="accent3" phldr="1"/>
      <dgm:spPr/>
      <dgm:t>
        <a:bodyPr/>
        <a:lstStyle/>
        <a:p>
          <a:endParaRPr lang="en-US"/>
        </a:p>
      </dgm:t>
    </dgm:pt>
    <dgm:pt modelId="{A8AE454E-AB17-496D-9574-7AC4A72F7E85}">
      <dgm:prSe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spcAft>
              <a:spcPts val="0"/>
            </a:spcAft>
          </a:pPr>
          <a:r>
            <a:rPr lang="en-US" sz="2800" b="1" cap="small" baseline="0" dirty="0">
              <a:effectLst>
                <a:outerShdw blurRad="38100" dist="38100" dir="2700000" algn="tl">
                  <a:srgbClr val="000000">
                    <a:alpha val="43137"/>
                  </a:srgbClr>
                </a:outerShdw>
              </a:effectLst>
              <a:latin typeface="Gotham Book"/>
            </a:rPr>
            <a:t>The Sin of Sodom and Gomorrah—</a:t>
          </a:r>
        </a:p>
      </dgm:t>
    </dgm:pt>
    <dgm:pt modelId="{C966F255-2583-4783-B2C4-9685837819D7}" type="parTrans" cxnId="{99A9B45A-C9BE-4598-99A4-96672D009E84}">
      <dgm:prSet/>
      <dgm:spPr/>
      <dgm:t>
        <a:bodyPr/>
        <a:lstStyle/>
        <a:p>
          <a:endParaRPr lang="en-US"/>
        </a:p>
      </dgm:t>
    </dgm:pt>
    <dgm:pt modelId="{8ED59AAC-3F98-4D61-8EDA-11FA5052EEF7}" type="sibTrans" cxnId="{99A9B45A-C9BE-4598-99A4-96672D009E84}">
      <dgm:prSet/>
      <dgm:spPr/>
      <dgm:t>
        <a:bodyPr/>
        <a:lstStyle/>
        <a:p>
          <a:endParaRPr lang="en-US"/>
        </a:p>
      </dgm:t>
    </dgm:pt>
    <dgm:pt modelId="{8CD7F27A-4414-4146-979A-3E4EAE8B8AC9}">
      <dgm:prSet custT="1"/>
      <dgm:spPr>
        <a:solidFill>
          <a:schemeClr val="accent1">
            <a:lumMod val="75000"/>
            <a:alpha val="50000"/>
          </a:schemeClr>
        </a:solidFill>
      </dgm:spPr>
      <dgm:t>
        <a:bodyPr/>
        <a:lstStyle/>
        <a:p>
          <a:pPr>
            <a:buFont typeface="Wingdings" panose="05000000000000000000" pitchFamily="2" charset="2"/>
            <a:buChar char="q"/>
          </a:pPr>
          <a:r>
            <a:rPr lang="en-US" sz="2000" b="1" dirty="0">
              <a:solidFill>
                <a:sysClr val="windowText" lastClr="000000"/>
              </a:solidFill>
              <a:latin typeface="Gotham Book"/>
            </a:rPr>
            <a:t>God destroys the cities of Sodom and Gomorrah because there is a great outcry against their grievous sin (Gen. 18:20). Even after these cities’ destruction, Scripture continues to mention Sodom and Gomorrah as examples of unchecked wickedness. In Jeremiah 23:14, the Israelites are compared to Sodom and Gomorrah because of adultery, lies, and strengthening those who do evil. Ezekiel says that the sin of Sodom left its people “arrogant, overfed and unconcerned; they did not help the poor and needy” (Ezek. 16:49). Jude also talks about Sodom and Gomorrah’s sexual immorality and perversion (Jude 1:7). Ultimately, a variety of sinful behaviors and actions led to the judgment of these cities. </a:t>
          </a:r>
        </a:p>
      </dgm:t>
    </dgm:pt>
    <dgm:pt modelId="{65D859B1-A020-4BE7-BDDA-8A6E562E3A24}" type="parTrans" cxnId="{7D829DD2-0515-4C0D-906E-C03ED80D64F2}">
      <dgm:prSet/>
      <dgm:spPr/>
      <dgm:t>
        <a:bodyPr/>
        <a:lstStyle/>
        <a:p>
          <a:endParaRPr lang="en-US"/>
        </a:p>
      </dgm:t>
    </dgm:pt>
    <dgm:pt modelId="{93FE5974-54C7-4C13-A742-EE75F0023840}" type="sibTrans" cxnId="{7D829DD2-0515-4C0D-906E-C03ED80D64F2}">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346941A9-59FD-4972-80CD-3F1C10B7C550}" type="pres">
      <dgm:prSet presAssocID="{A8AE454E-AB17-496D-9574-7AC4A72F7E85}" presName="parentText" presStyleLbl="node1" presStyleIdx="0" presStyleCnt="1" custScaleY="65790" custLinFactY="-225882" custLinFactNeighborX="370" custLinFactNeighborY="-300000">
        <dgm:presLayoutVars>
          <dgm:chMax val="0"/>
          <dgm:bulletEnabled val="1"/>
        </dgm:presLayoutVars>
      </dgm:prSet>
      <dgm:spPr/>
    </dgm:pt>
    <dgm:pt modelId="{6C833549-25B6-478B-BE5B-DC86F121BAE2}" type="pres">
      <dgm:prSet presAssocID="{A8AE454E-AB17-496D-9574-7AC4A72F7E85}" presName="childText" presStyleLbl="revTx" presStyleIdx="0" presStyleCnt="1" custScaleY="212740" custLinFactNeighborY="-10435">
        <dgm:presLayoutVars>
          <dgm:bulletEnabled val="1"/>
        </dgm:presLayoutVars>
      </dgm:prSet>
      <dgm:spPr/>
    </dgm:pt>
  </dgm:ptLst>
  <dgm:cxnLst>
    <dgm:cxn modelId="{5D04D521-1728-4A38-B1BC-A4C76B88DFDE}" type="presOf" srcId="{A8AE454E-AB17-496D-9574-7AC4A72F7E85}" destId="{346941A9-59FD-4972-80CD-3F1C10B7C550}" srcOrd="0" destOrd="0" presId="urn:microsoft.com/office/officeart/2005/8/layout/vList2"/>
    <dgm:cxn modelId="{E0D54A61-7AD3-412C-80E2-0E1BB9886DB9}" type="presOf" srcId="{8CD7F27A-4414-4146-979A-3E4EAE8B8AC9}" destId="{6C833549-25B6-478B-BE5B-DC86F121BAE2}" srcOrd="0" destOrd="0" presId="urn:microsoft.com/office/officeart/2005/8/layout/vList2"/>
    <dgm:cxn modelId="{99A9B45A-C9BE-4598-99A4-96672D009E84}" srcId="{C80406FE-9F80-4CAA-82C7-2FCF38B88C5B}" destId="{A8AE454E-AB17-496D-9574-7AC4A72F7E85}" srcOrd="0" destOrd="0" parTransId="{C966F255-2583-4783-B2C4-9685837819D7}" sibTransId="{8ED59AAC-3F98-4D61-8EDA-11FA5052EEF7}"/>
    <dgm:cxn modelId="{46F35ABB-0CA5-4A76-86DC-54CDEEC13685}" type="presOf" srcId="{C80406FE-9F80-4CAA-82C7-2FCF38B88C5B}" destId="{93EA8677-4F2D-4E4C-BCB0-DFA463E38E0F}" srcOrd="0" destOrd="0" presId="urn:microsoft.com/office/officeart/2005/8/layout/vList2"/>
    <dgm:cxn modelId="{7D829DD2-0515-4C0D-906E-C03ED80D64F2}" srcId="{A8AE454E-AB17-496D-9574-7AC4A72F7E85}" destId="{8CD7F27A-4414-4146-979A-3E4EAE8B8AC9}" srcOrd="0" destOrd="0" parTransId="{65D859B1-A020-4BE7-BDDA-8A6E562E3A24}" sibTransId="{93FE5974-54C7-4C13-A742-EE75F0023840}"/>
    <dgm:cxn modelId="{8B908C9E-B794-4D6C-B08C-4BE8CBF88C6F}" type="presParOf" srcId="{93EA8677-4F2D-4E4C-BCB0-DFA463E38E0F}" destId="{346941A9-59FD-4972-80CD-3F1C10B7C550}" srcOrd="0" destOrd="0" presId="urn:microsoft.com/office/officeart/2005/8/layout/vList2"/>
    <dgm:cxn modelId="{782E74FE-718A-4C7B-9D46-425CFF6EEBBD}" type="presParOf" srcId="{93EA8677-4F2D-4E4C-BCB0-DFA463E38E0F}" destId="{6C833549-25B6-478B-BE5B-DC86F121BAE2}"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3_4" csCatId="accent3" phldr="1"/>
      <dgm:spPr/>
      <dgm:t>
        <a:bodyPr/>
        <a:lstStyle/>
        <a:p>
          <a:endParaRPr lang="en-US"/>
        </a:p>
      </dgm:t>
    </dgm:pt>
    <dgm:pt modelId="{3CF37042-6091-479E-BE46-8FB03626E75E}">
      <dgm:prSe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800" b="1" cap="small" baseline="0" dirty="0">
              <a:solidFill>
                <a:schemeClr val="bg1"/>
              </a:solidFill>
              <a:effectLst>
                <a:outerShdw blurRad="38100" dist="38100" dir="2700000" algn="tl">
                  <a:srgbClr val="000000">
                    <a:alpha val="43137"/>
                  </a:srgbClr>
                </a:outerShdw>
              </a:effectLst>
              <a:latin typeface="Gotham Book"/>
            </a:rPr>
            <a:t>Faithful Feedback</a:t>
          </a:r>
          <a:r>
            <a:rPr lang="en-US" sz="2800" b="1" dirty="0">
              <a:solidFill>
                <a:schemeClr val="bg1"/>
              </a:solidFill>
              <a:effectLst>
                <a:outerShdw blurRad="38100" dist="38100" dir="2700000" algn="tl">
                  <a:srgbClr val="000000">
                    <a:alpha val="43137"/>
                  </a:srgbClr>
                </a:outerShdw>
              </a:effectLst>
              <a:latin typeface="Gotham Book"/>
            </a:rPr>
            <a:t>—</a:t>
          </a:r>
        </a:p>
      </dgm:t>
    </dgm:pt>
    <dgm:pt modelId="{58BB0C64-3488-4442-B7B6-360D15E963CB}" type="parTrans" cxnId="{386951D0-B674-45DA-BB79-D6B41F0D1567}">
      <dgm:prSet/>
      <dgm:spPr/>
      <dgm:t>
        <a:bodyPr/>
        <a:lstStyle/>
        <a:p>
          <a:endParaRPr lang="en-US"/>
        </a:p>
      </dgm:t>
    </dgm:pt>
    <dgm:pt modelId="{F458F540-4771-4A9D-8520-449DE9B828D1}" type="sibTrans" cxnId="{386951D0-B674-45DA-BB79-D6B41F0D1567}">
      <dgm:prSet/>
      <dgm:spPr/>
      <dgm:t>
        <a:bodyPr/>
        <a:lstStyle/>
        <a:p>
          <a:endParaRPr lang="en-US"/>
        </a:p>
      </dgm:t>
    </dgm:pt>
    <dgm:pt modelId="{BCFB816B-6F8D-4AF0-B82D-AE0CB5CA7C5B}">
      <dgm:prSet/>
      <dgm:spPr/>
      <dgm:t>
        <a:bodyPr/>
        <a:lstStyle/>
        <a:p>
          <a:pPr>
            <a:buFont typeface="Wingdings" panose="05000000000000000000" pitchFamily="2" charset="2"/>
            <a:buChar char="q"/>
          </a:pPr>
          <a:r>
            <a:rPr lang="en-US" b="1" dirty="0">
              <a:solidFill>
                <a:schemeClr val="accent1">
                  <a:lumMod val="50000"/>
                </a:schemeClr>
              </a:solidFill>
              <a:effectLst>
                <a:outerShdw blurRad="38100" dist="38100" dir="2700000" algn="tl">
                  <a:srgbClr val="000000">
                    <a:alpha val="43137"/>
                  </a:srgbClr>
                </a:outerShdw>
              </a:effectLst>
              <a:latin typeface="Gotham Book"/>
            </a:rPr>
            <a:t>Abraham’s interaction with God in Genesis 18 is fascinating. Although he does it humbly, Abraham is comfortable bartering with God—calling on God to do what is right for the sake of the innocent. We often see this prayer pattern in Scripture. In Genesis 15, God promises Abraham descendants and land; and instead of responding with “thank you,” Abraham asks, “How can I know?” (Gen. 15:8). Moses regularly interacts with God and acts as a bold intermediary. In Exodus 32, following Israel’s great sin, God plans to wipe out the people to begin again with Moses. But Moses pleads with God and suggests this action would only damage the reputation of God’s name (Ex. 32:9–14). In Numbers 14, after the Israelites grumble, Moses intervenes again on behalf of the people (Num. 14:11–20). Through these and other interactions, Moses witnesses firsthand that God is “compassionate and gracious . . . slow to anger, abounding in love and faithfulness” (Ex. 34:6). </a:t>
          </a:r>
        </a:p>
      </dgm:t>
    </dgm:pt>
    <dgm:pt modelId="{D38D4C0A-7296-435B-8CAC-6F9ED2B4B1C9}" type="parTrans" cxnId="{0EA7D344-0512-45A0-9F36-A3EDA7E431A2}">
      <dgm:prSet/>
      <dgm:spPr/>
      <dgm:t>
        <a:bodyPr/>
        <a:lstStyle/>
        <a:p>
          <a:endParaRPr lang="en-US"/>
        </a:p>
      </dgm:t>
    </dgm:pt>
    <dgm:pt modelId="{63B9D64A-6996-4A3D-A16D-D0482639E7EC}" type="sibTrans" cxnId="{0EA7D344-0512-45A0-9F36-A3EDA7E431A2}">
      <dgm:prSet/>
      <dgm:spPr/>
      <dgm:t>
        <a:bodyPr/>
        <a:lstStyle/>
        <a:p>
          <a:endParaRPr lang="en-US"/>
        </a:p>
      </dgm:t>
    </dgm:pt>
    <dgm:pt modelId="{CF740290-A660-4477-BA09-57980F2A93FD}">
      <dgm:prSet/>
      <dgm:spPr/>
      <dgm:t>
        <a:bodyPr/>
        <a:lstStyle/>
        <a:p>
          <a:pPr>
            <a:buFont typeface="Wingdings" panose="05000000000000000000" pitchFamily="2" charset="2"/>
            <a:buChar char="q"/>
          </a:pPr>
          <a:endParaRPr lang="en-US" b="1" dirty="0">
            <a:solidFill>
              <a:schemeClr val="accent1">
                <a:lumMod val="50000"/>
              </a:schemeClr>
            </a:solidFill>
            <a:effectLst>
              <a:outerShdw blurRad="38100" dist="38100" dir="2700000" algn="tl">
                <a:srgbClr val="000000">
                  <a:alpha val="43137"/>
                </a:srgbClr>
              </a:outerShdw>
            </a:effectLst>
            <a:latin typeface="Gotham Book"/>
          </a:endParaRPr>
        </a:p>
      </dgm:t>
    </dgm:pt>
    <dgm:pt modelId="{4ED0B6F2-10BD-4C98-BF53-4C3E221476BF}" type="parTrans" cxnId="{64DF4847-77D4-4606-96BE-FF4648B8ADD0}">
      <dgm:prSet/>
      <dgm:spPr/>
      <dgm:t>
        <a:bodyPr/>
        <a:lstStyle/>
        <a:p>
          <a:endParaRPr lang="en-US"/>
        </a:p>
      </dgm:t>
    </dgm:pt>
    <dgm:pt modelId="{A17CD857-2CBB-4BB9-9323-B09617AD05B5}" type="sibTrans" cxnId="{64DF4847-77D4-4606-96BE-FF4648B8ADD0}">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EE30A304-4BB7-4DB2-86D6-C9C8DD0DA802}" type="pres">
      <dgm:prSet presAssocID="{3CF37042-6091-479E-BE46-8FB03626E75E}" presName="parentText" presStyleLbl="node1" presStyleIdx="0" presStyleCnt="1" custScaleY="95721" custLinFactNeighborY="-2289">
        <dgm:presLayoutVars>
          <dgm:chMax val="0"/>
          <dgm:bulletEnabled val="1"/>
        </dgm:presLayoutVars>
      </dgm:prSet>
      <dgm:spPr/>
    </dgm:pt>
    <dgm:pt modelId="{6C8451A5-1EFE-4801-B0AA-23AF2F335B4E}" type="pres">
      <dgm:prSet presAssocID="{3CF37042-6091-479E-BE46-8FB03626E75E}" presName="childText" presStyleLbl="revTx" presStyleIdx="0" presStyleCnt="1">
        <dgm:presLayoutVars>
          <dgm:bulletEnabled val="1"/>
        </dgm:presLayoutVars>
      </dgm:prSet>
      <dgm:spPr/>
    </dgm:pt>
  </dgm:ptLst>
  <dgm:cxnLst>
    <dgm:cxn modelId="{0EA7D344-0512-45A0-9F36-A3EDA7E431A2}" srcId="{3CF37042-6091-479E-BE46-8FB03626E75E}" destId="{BCFB816B-6F8D-4AF0-B82D-AE0CB5CA7C5B}" srcOrd="0" destOrd="0" parTransId="{D38D4C0A-7296-435B-8CAC-6F9ED2B4B1C9}" sibTransId="{63B9D64A-6996-4A3D-A16D-D0482639E7EC}"/>
    <dgm:cxn modelId="{64DF4847-77D4-4606-96BE-FF4648B8ADD0}" srcId="{3CF37042-6091-479E-BE46-8FB03626E75E}" destId="{CF740290-A660-4477-BA09-57980F2A93FD}" srcOrd="1" destOrd="0" parTransId="{4ED0B6F2-10BD-4C98-BF53-4C3E221476BF}" sibTransId="{A17CD857-2CBB-4BB9-9323-B09617AD05B5}"/>
    <dgm:cxn modelId="{46F35ABB-0CA5-4A76-86DC-54CDEEC13685}" type="presOf" srcId="{C80406FE-9F80-4CAA-82C7-2FCF38B88C5B}" destId="{93EA8677-4F2D-4E4C-BCB0-DFA463E38E0F}" srcOrd="0" destOrd="0" presId="urn:microsoft.com/office/officeart/2005/8/layout/vList2"/>
    <dgm:cxn modelId="{386951D0-B674-45DA-BB79-D6B41F0D1567}" srcId="{C80406FE-9F80-4CAA-82C7-2FCF38B88C5B}" destId="{3CF37042-6091-479E-BE46-8FB03626E75E}" srcOrd="0" destOrd="0" parTransId="{58BB0C64-3488-4442-B7B6-360D15E963CB}" sibTransId="{F458F540-4771-4A9D-8520-449DE9B828D1}"/>
    <dgm:cxn modelId="{295380E6-0EB6-4113-A0BD-DAC054C61CC5}" type="presOf" srcId="{3CF37042-6091-479E-BE46-8FB03626E75E}" destId="{EE30A304-4BB7-4DB2-86D6-C9C8DD0DA802}" srcOrd="0" destOrd="0" presId="urn:microsoft.com/office/officeart/2005/8/layout/vList2"/>
    <dgm:cxn modelId="{9E9720F4-0E20-4A05-8D59-292B335D289C}" type="presOf" srcId="{CF740290-A660-4477-BA09-57980F2A93FD}" destId="{6C8451A5-1EFE-4801-B0AA-23AF2F335B4E}" srcOrd="0" destOrd="1" presId="urn:microsoft.com/office/officeart/2005/8/layout/vList2"/>
    <dgm:cxn modelId="{6C4600FC-8308-4C09-815B-961BA3A4A226}" type="presOf" srcId="{BCFB816B-6F8D-4AF0-B82D-AE0CB5CA7C5B}" destId="{6C8451A5-1EFE-4801-B0AA-23AF2F335B4E}" srcOrd="0" destOrd="0" presId="urn:microsoft.com/office/officeart/2005/8/layout/vList2"/>
    <dgm:cxn modelId="{69685925-3B56-4EFC-B69C-C01F729F8C20}" type="presParOf" srcId="{93EA8677-4F2D-4E4C-BCB0-DFA463E38E0F}" destId="{EE30A304-4BB7-4DB2-86D6-C9C8DD0DA802}" srcOrd="0" destOrd="0" presId="urn:microsoft.com/office/officeart/2005/8/layout/vList2"/>
    <dgm:cxn modelId="{F476AE41-EC62-416D-A14C-CA33CD52F8A0}" type="presParOf" srcId="{93EA8677-4F2D-4E4C-BCB0-DFA463E38E0F}" destId="{6C8451A5-1EFE-4801-B0AA-23AF2F335B4E}"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3_4" csCatId="accent3" phldr="1"/>
      <dgm:spPr/>
      <dgm:t>
        <a:bodyPr/>
        <a:lstStyle/>
        <a:p>
          <a:endParaRPr lang="en-US"/>
        </a:p>
      </dgm:t>
    </dgm:pt>
    <dgm:pt modelId="{3CF37042-6091-479E-BE46-8FB03626E75E}">
      <dgm:prSe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800" b="1" cap="small" baseline="0" dirty="0">
              <a:effectLst>
                <a:outerShdw blurRad="38100" dist="38100" dir="2700000" algn="tl">
                  <a:srgbClr val="000000">
                    <a:alpha val="43137"/>
                  </a:srgbClr>
                </a:outerShdw>
              </a:effectLst>
              <a:latin typeface="Gotham Book"/>
            </a:rPr>
            <a:t>Being Fair with the Pharisees</a:t>
          </a:r>
          <a:r>
            <a:rPr lang="en-US" sz="2800" b="1" dirty="0">
              <a:effectLst>
                <a:outerShdw blurRad="38100" dist="38100" dir="2700000" algn="tl">
                  <a:srgbClr val="000000">
                    <a:alpha val="43137"/>
                  </a:srgbClr>
                </a:outerShdw>
              </a:effectLst>
              <a:latin typeface="Gotham Book"/>
            </a:rPr>
            <a:t>—</a:t>
          </a:r>
        </a:p>
      </dgm:t>
    </dgm:pt>
    <dgm:pt modelId="{58BB0C64-3488-4442-B7B6-360D15E963CB}" type="parTrans" cxnId="{386951D0-B674-45DA-BB79-D6B41F0D1567}">
      <dgm:prSet/>
      <dgm:spPr/>
      <dgm:t>
        <a:bodyPr/>
        <a:lstStyle/>
        <a:p>
          <a:endParaRPr lang="en-US"/>
        </a:p>
      </dgm:t>
    </dgm:pt>
    <dgm:pt modelId="{F458F540-4771-4A9D-8520-449DE9B828D1}" type="sibTrans" cxnId="{386951D0-B674-45DA-BB79-D6B41F0D1567}">
      <dgm:prSet/>
      <dgm:spPr/>
      <dgm:t>
        <a:bodyPr/>
        <a:lstStyle/>
        <a:p>
          <a:endParaRPr lang="en-US"/>
        </a:p>
      </dgm:t>
    </dgm:pt>
    <dgm:pt modelId="{BCFB816B-6F8D-4AF0-B82D-AE0CB5CA7C5B}">
      <dgm:prSet/>
      <dgm:spPr/>
      <dgm:t>
        <a:bodyPr/>
        <a:lstStyle/>
        <a:p>
          <a:pPr>
            <a:buFont typeface="Wingdings" panose="05000000000000000000" pitchFamily="2" charset="2"/>
            <a:buChar char="q"/>
          </a:pPr>
          <a:r>
            <a:rPr lang="en-US" b="1" dirty="0">
              <a:solidFill>
                <a:schemeClr val="accent1">
                  <a:lumMod val="50000"/>
                </a:schemeClr>
              </a:solidFill>
              <a:effectLst>
                <a:outerShdw blurRad="38100" dist="38100" dir="2700000" algn="tl">
                  <a:srgbClr val="000000">
                    <a:alpha val="43137"/>
                  </a:srgbClr>
                </a:outerShdw>
              </a:effectLst>
              <a:latin typeface="Gotham Book"/>
            </a:rPr>
            <a:t>In the New Testament, the Pharisees often feel like the antagonists to Jesus’ ministry. Jesus calls them out for hypocrisy in keeping priestly rules of purity, while lacking hearts that are receptive to what God is doing (particularly, in and through Jesus). The Pharisees emerged during the era between the Old and New Testaments. In the Old Testament, God’s people are often led by kings who do not follow the Law, and thus bring the nation into the position of facing exile. When Judah returns to the land from Babylon, many of God’s people are careful not to repeat the patterns of the past—patterns of ignoring God’s messages. But what God had said through the prophets is less about the patterns of outward purity and more about the transformation of the heart (see Hos. 6:6; Ezek. 36:26). Thus, the strategy of the Pharisees as self-appointed keepers of Israel’s covenant obligations would have been better had they chiefly pursued love of God and neighbor, letting the rest fall into place (see Matt. 9:13; 22:35–40). </a:t>
          </a:r>
        </a:p>
      </dgm:t>
    </dgm:pt>
    <dgm:pt modelId="{D38D4C0A-7296-435B-8CAC-6F9ED2B4B1C9}" type="parTrans" cxnId="{0EA7D344-0512-45A0-9F36-A3EDA7E431A2}">
      <dgm:prSet/>
      <dgm:spPr/>
      <dgm:t>
        <a:bodyPr/>
        <a:lstStyle/>
        <a:p>
          <a:endParaRPr lang="en-US"/>
        </a:p>
      </dgm:t>
    </dgm:pt>
    <dgm:pt modelId="{63B9D64A-6996-4A3D-A16D-D0482639E7EC}" type="sibTrans" cxnId="{0EA7D344-0512-45A0-9F36-A3EDA7E431A2}">
      <dgm:prSet/>
      <dgm:spPr/>
      <dgm:t>
        <a:bodyPr/>
        <a:lstStyle/>
        <a:p>
          <a:endParaRPr lang="en-US"/>
        </a:p>
      </dgm:t>
    </dgm:pt>
    <dgm:pt modelId="{CF740290-A660-4477-BA09-57980F2A93FD}">
      <dgm:prSet/>
      <dgm:spPr/>
      <dgm:t>
        <a:bodyPr/>
        <a:lstStyle/>
        <a:p>
          <a:pPr>
            <a:buFont typeface="Wingdings" panose="05000000000000000000" pitchFamily="2" charset="2"/>
            <a:buChar char="q"/>
          </a:pPr>
          <a:endParaRPr lang="en-US" b="1" dirty="0">
            <a:solidFill>
              <a:schemeClr val="accent1">
                <a:lumMod val="50000"/>
              </a:schemeClr>
            </a:solidFill>
            <a:effectLst>
              <a:outerShdw blurRad="38100" dist="38100" dir="2700000" algn="tl">
                <a:srgbClr val="000000">
                  <a:alpha val="43137"/>
                </a:srgbClr>
              </a:outerShdw>
            </a:effectLst>
            <a:latin typeface="Gotham Book"/>
          </a:endParaRPr>
        </a:p>
      </dgm:t>
    </dgm:pt>
    <dgm:pt modelId="{4ED0B6F2-10BD-4C98-BF53-4C3E221476BF}" type="parTrans" cxnId="{64DF4847-77D4-4606-96BE-FF4648B8ADD0}">
      <dgm:prSet/>
      <dgm:spPr/>
      <dgm:t>
        <a:bodyPr/>
        <a:lstStyle/>
        <a:p>
          <a:endParaRPr lang="en-US"/>
        </a:p>
      </dgm:t>
    </dgm:pt>
    <dgm:pt modelId="{A17CD857-2CBB-4BB9-9323-B09617AD05B5}" type="sibTrans" cxnId="{64DF4847-77D4-4606-96BE-FF4648B8ADD0}">
      <dgm:prSet/>
      <dgm:spPr/>
      <dgm:t>
        <a:bodyPr/>
        <a:lstStyle/>
        <a:p>
          <a:endParaRPr lang="en-US"/>
        </a:p>
      </dgm:t>
    </dgm:pt>
    <dgm:pt modelId="{A984013F-FA47-4BB6-9A50-D543A6F12184}">
      <dgm:prSet/>
      <dgm:spPr/>
      <dgm:t>
        <a:bodyPr/>
        <a:lstStyle/>
        <a:p>
          <a:pPr>
            <a:buFont typeface="Wingdings" panose="05000000000000000000" pitchFamily="2" charset="2"/>
            <a:buChar char="q"/>
          </a:pPr>
          <a:endParaRPr lang="en-US" b="1" dirty="0">
            <a:solidFill>
              <a:schemeClr val="accent1">
                <a:lumMod val="50000"/>
              </a:schemeClr>
            </a:solidFill>
            <a:effectLst>
              <a:outerShdw blurRad="38100" dist="38100" dir="2700000" algn="tl">
                <a:srgbClr val="000000">
                  <a:alpha val="43137"/>
                </a:srgbClr>
              </a:outerShdw>
            </a:effectLst>
            <a:latin typeface="Gotham Book"/>
          </a:endParaRPr>
        </a:p>
      </dgm:t>
    </dgm:pt>
    <dgm:pt modelId="{F80087D4-8E6A-4FB5-BF04-F6B83F89837D}" type="parTrans" cxnId="{4D07BC24-7B79-4706-A70E-42D2E6396BE4}">
      <dgm:prSet/>
      <dgm:spPr/>
      <dgm:t>
        <a:bodyPr/>
        <a:lstStyle/>
        <a:p>
          <a:endParaRPr lang="en-US"/>
        </a:p>
      </dgm:t>
    </dgm:pt>
    <dgm:pt modelId="{288391E0-CC09-4841-A5A3-9412BAB67470}" type="sibTrans" cxnId="{4D07BC24-7B79-4706-A70E-42D2E6396BE4}">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EE30A304-4BB7-4DB2-86D6-C9C8DD0DA802}" type="pres">
      <dgm:prSet presAssocID="{3CF37042-6091-479E-BE46-8FB03626E75E}" presName="parentText" presStyleLbl="node1" presStyleIdx="0" presStyleCnt="1" custScaleY="95721" custLinFactNeighborY="-2289">
        <dgm:presLayoutVars>
          <dgm:chMax val="0"/>
          <dgm:bulletEnabled val="1"/>
        </dgm:presLayoutVars>
      </dgm:prSet>
      <dgm:spPr/>
    </dgm:pt>
    <dgm:pt modelId="{910D2BE4-F435-41F8-8A5C-94D057361940}" type="pres">
      <dgm:prSet presAssocID="{3CF37042-6091-479E-BE46-8FB03626E75E}" presName="childText" presStyleLbl="revTx" presStyleIdx="0" presStyleCnt="1">
        <dgm:presLayoutVars>
          <dgm:bulletEnabled val="1"/>
        </dgm:presLayoutVars>
      </dgm:prSet>
      <dgm:spPr/>
    </dgm:pt>
  </dgm:ptLst>
  <dgm:cxnLst>
    <dgm:cxn modelId="{4D07BC24-7B79-4706-A70E-42D2E6396BE4}" srcId="{3CF37042-6091-479E-BE46-8FB03626E75E}" destId="{A984013F-FA47-4BB6-9A50-D543A6F12184}" srcOrd="1" destOrd="0" parTransId="{F80087D4-8E6A-4FB5-BF04-F6B83F89837D}" sibTransId="{288391E0-CC09-4841-A5A3-9412BAB67470}"/>
    <dgm:cxn modelId="{0EA7D344-0512-45A0-9F36-A3EDA7E431A2}" srcId="{3CF37042-6091-479E-BE46-8FB03626E75E}" destId="{BCFB816B-6F8D-4AF0-B82D-AE0CB5CA7C5B}" srcOrd="0" destOrd="0" parTransId="{D38D4C0A-7296-435B-8CAC-6F9ED2B4B1C9}" sibTransId="{63B9D64A-6996-4A3D-A16D-D0482639E7EC}"/>
    <dgm:cxn modelId="{64DF4847-77D4-4606-96BE-FF4648B8ADD0}" srcId="{3CF37042-6091-479E-BE46-8FB03626E75E}" destId="{CF740290-A660-4477-BA09-57980F2A93FD}" srcOrd="2" destOrd="0" parTransId="{4ED0B6F2-10BD-4C98-BF53-4C3E221476BF}" sibTransId="{A17CD857-2CBB-4BB9-9323-B09617AD05B5}"/>
    <dgm:cxn modelId="{BB950280-732E-4391-86D2-FD521F2B5170}" type="presOf" srcId="{CF740290-A660-4477-BA09-57980F2A93FD}" destId="{910D2BE4-F435-41F8-8A5C-94D057361940}" srcOrd="0" destOrd="2" presId="urn:microsoft.com/office/officeart/2005/8/layout/vList2"/>
    <dgm:cxn modelId="{2BE2098A-9685-4671-9B28-29A1D84390F6}" type="presOf" srcId="{A984013F-FA47-4BB6-9A50-D543A6F12184}" destId="{910D2BE4-F435-41F8-8A5C-94D057361940}" srcOrd="0" destOrd="1" presId="urn:microsoft.com/office/officeart/2005/8/layout/vList2"/>
    <dgm:cxn modelId="{9638C9B4-1219-4551-B930-0443D187B372}" type="presOf" srcId="{BCFB816B-6F8D-4AF0-B82D-AE0CB5CA7C5B}" destId="{910D2BE4-F435-41F8-8A5C-94D057361940}"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386951D0-B674-45DA-BB79-D6B41F0D1567}" srcId="{C80406FE-9F80-4CAA-82C7-2FCF38B88C5B}" destId="{3CF37042-6091-479E-BE46-8FB03626E75E}" srcOrd="0" destOrd="0" parTransId="{58BB0C64-3488-4442-B7B6-360D15E963CB}" sibTransId="{F458F540-4771-4A9D-8520-449DE9B828D1}"/>
    <dgm:cxn modelId="{295380E6-0EB6-4113-A0BD-DAC054C61CC5}" type="presOf" srcId="{3CF37042-6091-479E-BE46-8FB03626E75E}" destId="{EE30A304-4BB7-4DB2-86D6-C9C8DD0DA802}" srcOrd="0" destOrd="0" presId="urn:microsoft.com/office/officeart/2005/8/layout/vList2"/>
    <dgm:cxn modelId="{69685925-3B56-4EFC-B69C-C01F729F8C20}" type="presParOf" srcId="{93EA8677-4F2D-4E4C-BCB0-DFA463E38E0F}" destId="{EE30A304-4BB7-4DB2-86D6-C9C8DD0DA802}" srcOrd="0" destOrd="0" presId="urn:microsoft.com/office/officeart/2005/8/layout/vList2"/>
    <dgm:cxn modelId="{E48B2DCD-DAD6-4438-A87D-5076872EF604}" type="presParOf" srcId="{93EA8677-4F2D-4E4C-BCB0-DFA463E38E0F}" destId="{910D2BE4-F435-41F8-8A5C-94D057361940}"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941A9-59FD-4972-80CD-3F1C10B7C550}">
      <dsp:nvSpPr>
        <dsp:cNvPr id="0" name=""/>
        <dsp:cNvSpPr/>
      </dsp:nvSpPr>
      <dsp:spPr>
        <a:xfrm>
          <a:off x="0" y="0"/>
          <a:ext cx="7150969" cy="482628"/>
        </a:xfrm>
        <a:prstGeom prst="roundRect">
          <a:avLst/>
        </a:prstGeom>
        <a:solidFill>
          <a:schemeClr val="accent2">
            <a:lumMod val="5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b="1" kern="1200" cap="small" baseline="0" dirty="0">
              <a:effectLst>
                <a:outerShdw blurRad="38100" dist="38100" dir="2700000" algn="tl">
                  <a:srgbClr val="000000">
                    <a:alpha val="43137"/>
                  </a:srgbClr>
                </a:outerShdw>
              </a:effectLst>
              <a:latin typeface="Gotham Book"/>
            </a:rPr>
            <a:t>The Sin of Sodom and Gomorrah—</a:t>
          </a:r>
        </a:p>
      </dsp:txBody>
      <dsp:txXfrm>
        <a:off x="23560" y="23560"/>
        <a:ext cx="7103849" cy="435508"/>
      </dsp:txXfrm>
    </dsp:sp>
    <dsp:sp modelId="{6C833549-25B6-478B-BE5B-DC86F121BAE2}">
      <dsp:nvSpPr>
        <dsp:cNvPr id="0" name=""/>
        <dsp:cNvSpPr/>
      </dsp:nvSpPr>
      <dsp:spPr>
        <a:xfrm>
          <a:off x="0" y="539736"/>
          <a:ext cx="7150969" cy="4936567"/>
        </a:xfrm>
        <a:prstGeom prst="rect">
          <a:avLst/>
        </a:prstGeom>
        <a:solidFill>
          <a:schemeClr val="accent1">
            <a:lumMod val="75000"/>
            <a:alpha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27043" tIns="25400" rIns="142240" bIns="25400" numCol="1" spcCol="1270" anchor="t" anchorCtr="0">
          <a:noAutofit/>
        </a:bodyPr>
        <a:lstStyle/>
        <a:p>
          <a:pPr marL="228600" lvl="1" indent="-228600" algn="l" defTabSz="889000">
            <a:lnSpc>
              <a:spcPct val="90000"/>
            </a:lnSpc>
            <a:spcBef>
              <a:spcPct val="0"/>
            </a:spcBef>
            <a:spcAft>
              <a:spcPct val="20000"/>
            </a:spcAft>
            <a:buFont typeface="Wingdings" panose="05000000000000000000" pitchFamily="2" charset="2"/>
            <a:buChar char="q"/>
          </a:pPr>
          <a:r>
            <a:rPr lang="en-US" sz="2000" b="1" kern="1200" dirty="0">
              <a:solidFill>
                <a:sysClr val="windowText" lastClr="000000"/>
              </a:solidFill>
              <a:latin typeface="Gotham Book"/>
            </a:rPr>
            <a:t>God destroys the cities of Sodom and Gomorrah because there is a great outcry against their grievous sin (Gen. 18:20). Even after these cities’ destruction, Scripture continues to mention Sodom and Gomorrah as examples of unchecked wickedness. In Jeremiah 23:14, the Israelites are compared to Sodom and Gomorrah because of adultery, lies, and strengthening those who do evil. Ezekiel says that the sin of Sodom left its people “arrogant, overfed and unconcerned; they did not help the poor and needy” (Ezek. 16:49). Jude also talks about Sodom and Gomorrah’s sexual immorality and perversion (Jude 1:7). Ultimately, a variety of sinful behaviors and actions led to the judgment of these cities. </a:t>
          </a:r>
        </a:p>
      </dsp:txBody>
      <dsp:txXfrm>
        <a:off x="0" y="539736"/>
        <a:ext cx="7150969" cy="4936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0A304-4BB7-4DB2-86D6-C9C8DD0DA802}">
      <dsp:nvSpPr>
        <dsp:cNvPr id="0" name=""/>
        <dsp:cNvSpPr/>
      </dsp:nvSpPr>
      <dsp:spPr>
        <a:xfrm>
          <a:off x="0" y="0"/>
          <a:ext cx="8251290" cy="650122"/>
        </a:xfrm>
        <a:prstGeom prst="roundRect">
          <a:avLst/>
        </a:prstGeom>
        <a:solidFill>
          <a:schemeClr val="accent2">
            <a:lumMod val="5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small" baseline="0" dirty="0">
              <a:solidFill>
                <a:schemeClr val="bg1"/>
              </a:solidFill>
              <a:effectLst>
                <a:outerShdw blurRad="38100" dist="38100" dir="2700000" algn="tl">
                  <a:srgbClr val="000000">
                    <a:alpha val="43137"/>
                  </a:srgbClr>
                </a:outerShdw>
              </a:effectLst>
              <a:latin typeface="Gotham Book"/>
            </a:rPr>
            <a:t>Faithful Feedback</a:t>
          </a:r>
          <a:r>
            <a:rPr lang="en-US" sz="2800" b="1" kern="1200" dirty="0">
              <a:solidFill>
                <a:schemeClr val="bg1"/>
              </a:solidFill>
              <a:effectLst>
                <a:outerShdw blurRad="38100" dist="38100" dir="2700000" algn="tl">
                  <a:srgbClr val="000000">
                    <a:alpha val="43137"/>
                  </a:srgbClr>
                </a:outerShdw>
              </a:effectLst>
              <a:latin typeface="Gotham Book"/>
            </a:rPr>
            <a:t>—</a:t>
          </a:r>
        </a:p>
      </dsp:txBody>
      <dsp:txXfrm>
        <a:off x="31736" y="31736"/>
        <a:ext cx="8187818" cy="586650"/>
      </dsp:txXfrm>
    </dsp:sp>
    <dsp:sp modelId="{6C8451A5-1EFE-4801-B0AA-23AF2F335B4E}">
      <dsp:nvSpPr>
        <dsp:cNvPr id="0" name=""/>
        <dsp:cNvSpPr/>
      </dsp:nvSpPr>
      <dsp:spPr>
        <a:xfrm>
          <a:off x="0" y="709157"/>
          <a:ext cx="8251290" cy="4918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78" tIns="34290" rIns="192024" bIns="34290" numCol="1" spcCol="1270" anchor="t" anchorCtr="0">
          <a:noAutofit/>
        </a:bodyPr>
        <a:lstStyle/>
        <a:p>
          <a:pPr marL="228600" lvl="1" indent="-228600" algn="l" defTabSz="933450">
            <a:lnSpc>
              <a:spcPct val="90000"/>
            </a:lnSpc>
            <a:spcBef>
              <a:spcPct val="0"/>
            </a:spcBef>
            <a:spcAft>
              <a:spcPct val="20000"/>
            </a:spcAft>
            <a:buFont typeface="Wingdings" panose="05000000000000000000" pitchFamily="2" charset="2"/>
            <a:buChar char="q"/>
          </a:pPr>
          <a:r>
            <a:rPr lang="en-US" sz="2100" b="1" kern="1200" dirty="0">
              <a:solidFill>
                <a:schemeClr val="accent1">
                  <a:lumMod val="50000"/>
                </a:schemeClr>
              </a:solidFill>
              <a:effectLst>
                <a:outerShdw blurRad="38100" dist="38100" dir="2700000" algn="tl">
                  <a:srgbClr val="000000">
                    <a:alpha val="43137"/>
                  </a:srgbClr>
                </a:outerShdw>
              </a:effectLst>
              <a:latin typeface="Gotham Book"/>
            </a:rPr>
            <a:t>Abraham’s interaction with God in Genesis 18 is fascinating. Although he does it humbly, Abraham is comfortable bartering with God—calling on God to do what is right for the sake of the innocent. We often see this prayer pattern in Scripture. In Genesis 15, God promises Abraham descendants and land; and instead of responding with “thank you,” Abraham asks, “How can I know?” (Gen. 15:8). Moses regularly interacts with God and acts as a bold intermediary. In Exodus 32, following Israel’s great sin, God plans to wipe out the people to begin again with Moses. But Moses pleads with God and suggests this action would only damage the reputation of God’s name (Ex. 32:9–14). In Numbers 14, after the Israelites grumble, Moses intervenes again on behalf of the people (Num. 14:11–20). Through these and other interactions, Moses witnesses firsthand that God is “compassionate and gracious . . . slow to anger, abounding in love and faithfulness” (Ex. 34:6). </a:t>
          </a:r>
        </a:p>
        <a:p>
          <a:pPr marL="228600" lvl="1" indent="-228600" algn="l" defTabSz="933450">
            <a:lnSpc>
              <a:spcPct val="90000"/>
            </a:lnSpc>
            <a:spcBef>
              <a:spcPct val="0"/>
            </a:spcBef>
            <a:spcAft>
              <a:spcPct val="20000"/>
            </a:spcAft>
            <a:buFont typeface="Wingdings" panose="05000000000000000000" pitchFamily="2" charset="2"/>
            <a:buChar char="q"/>
          </a:pPr>
          <a:endParaRPr lang="en-US" sz="2100" b="1" kern="1200" dirty="0">
            <a:solidFill>
              <a:schemeClr val="accent1">
                <a:lumMod val="50000"/>
              </a:schemeClr>
            </a:solidFill>
            <a:effectLst>
              <a:outerShdw blurRad="38100" dist="38100" dir="2700000" algn="tl">
                <a:srgbClr val="000000">
                  <a:alpha val="43137"/>
                </a:srgbClr>
              </a:outerShdw>
            </a:effectLst>
            <a:latin typeface="Gotham Book"/>
          </a:endParaRPr>
        </a:p>
      </dsp:txBody>
      <dsp:txXfrm>
        <a:off x="0" y="709157"/>
        <a:ext cx="8251290" cy="4918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0A304-4BB7-4DB2-86D6-C9C8DD0DA802}">
      <dsp:nvSpPr>
        <dsp:cNvPr id="0" name=""/>
        <dsp:cNvSpPr/>
      </dsp:nvSpPr>
      <dsp:spPr>
        <a:xfrm>
          <a:off x="0" y="40345"/>
          <a:ext cx="8251290" cy="618204"/>
        </a:xfrm>
        <a:prstGeom prst="roundRect">
          <a:avLst/>
        </a:prstGeom>
        <a:solidFill>
          <a:schemeClr val="accent2">
            <a:lumMod val="5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small" baseline="0" dirty="0">
              <a:effectLst>
                <a:outerShdw blurRad="38100" dist="38100" dir="2700000" algn="tl">
                  <a:srgbClr val="000000">
                    <a:alpha val="43137"/>
                  </a:srgbClr>
                </a:outerShdw>
              </a:effectLst>
              <a:latin typeface="Gotham Book"/>
            </a:rPr>
            <a:t>Being Fair with the Pharisees</a:t>
          </a:r>
          <a:r>
            <a:rPr lang="en-US" sz="2800" b="1" kern="1200" dirty="0">
              <a:effectLst>
                <a:outerShdw blurRad="38100" dist="38100" dir="2700000" algn="tl">
                  <a:srgbClr val="000000">
                    <a:alpha val="43137"/>
                  </a:srgbClr>
                </a:outerShdw>
              </a:effectLst>
              <a:latin typeface="Gotham Book"/>
            </a:rPr>
            <a:t>—</a:t>
          </a:r>
        </a:p>
      </dsp:txBody>
      <dsp:txXfrm>
        <a:off x="30178" y="70523"/>
        <a:ext cx="8190934" cy="557848"/>
      </dsp:txXfrm>
    </dsp:sp>
    <dsp:sp modelId="{910D2BE4-F435-41F8-8A5C-94D057361940}">
      <dsp:nvSpPr>
        <dsp:cNvPr id="0" name=""/>
        <dsp:cNvSpPr/>
      </dsp:nvSpPr>
      <dsp:spPr>
        <a:xfrm>
          <a:off x="0" y="767718"/>
          <a:ext cx="8251290" cy="476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78" tIns="30480" rIns="170688" bIns="30480" numCol="1" spcCol="1270" anchor="t" anchorCtr="0">
          <a:noAutofit/>
        </a:bodyPr>
        <a:lstStyle/>
        <a:p>
          <a:pPr marL="171450" lvl="1" indent="-171450" algn="l" defTabSz="844550">
            <a:lnSpc>
              <a:spcPct val="90000"/>
            </a:lnSpc>
            <a:spcBef>
              <a:spcPct val="0"/>
            </a:spcBef>
            <a:spcAft>
              <a:spcPct val="20000"/>
            </a:spcAft>
            <a:buFont typeface="Wingdings" panose="05000000000000000000" pitchFamily="2" charset="2"/>
            <a:buChar char="q"/>
          </a:pPr>
          <a:r>
            <a:rPr lang="en-US" sz="1900" b="1" kern="1200" dirty="0">
              <a:solidFill>
                <a:schemeClr val="accent1">
                  <a:lumMod val="50000"/>
                </a:schemeClr>
              </a:solidFill>
              <a:effectLst>
                <a:outerShdw blurRad="38100" dist="38100" dir="2700000" algn="tl">
                  <a:srgbClr val="000000">
                    <a:alpha val="43137"/>
                  </a:srgbClr>
                </a:outerShdw>
              </a:effectLst>
              <a:latin typeface="Gotham Book"/>
            </a:rPr>
            <a:t>In the New Testament, the Pharisees often feel like the antagonists to Jesus’ ministry. Jesus calls them out for hypocrisy in keeping priestly rules of purity, while lacking hearts that are receptive to what God is doing (particularly, in and through Jesus). The Pharisees emerged during the era between the Old and New Testaments. In the Old Testament, God’s people are often led by kings who do not follow the Law, and thus bring the nation into the position of facing exile. When Judah returns to the land from Babylon, many of God’s people are careful not to repeat the patterns of the past—patterns of ignoring God’s messages. But what God had said through the prophets is less about the patterns of outward purity and more about the transformation of the heart (see Hos. 6:6; Ezek. 36:26). Thus, the strategy of the Pharisees as self-appointed keepers of Israel’s covenant obligations would have been better had they chiefly pursued love of God and neighbor, letting the rest fall into place (see Matt. 9:13; 22:35–40). </a:t>
          </a:r>
        </a:p>
        <a:p>
          <a:pPr marL="171450" lvl="1" indent="-171450" algn="l" defTabSz="844550">
            <a:lnSpc>
              <a:spcPct val="90000"/>
            </a:lnSpc>
            <a:spcBef>
              <a:spcPct val="0"/>
            </a:spcBef>
            <a:spcAft>
              <a:spcPct val="20000"/>
            </a:spcAft>
            <a:buFont typeface="Wingdings" panose="05000000000000000000" pitchFamily="2" charset="2"/>
            <a:buChar char="q"/>
          </a:pPr>
          <a:endParaRPr lang="en-US" sz="1900" b="1" kern="1200" dirty="0">
            <a:solidFill>
              <a:schemeClr val="accent1">
                <a:lumMod val="50000"/>
              </a:schemeClr>
            </a:solidFill>
            <a:effectLst>
              <a:outerShdw blurRad="38100" dist="38100" dir="2700000" algn="tl">
                <a:srgbClr val="000000">
                  <a:alpha val="43137"/>
                </a:srgbClr>
              </a:outerShdw>
            </a:effectLst>
            <a:latin typeface="Gotham Book"/>
          </a:endParaRPr>
        </a:p>
        <a:p>
          <a:pPr marL="171450" lvl="1" indent="-171450" algn="l" defTabSz="844550">
            <a:lnSpc>
              <a:spcPct val="90000"/>
            </a:lnSpc>
            <a:spcBef>
              <a:spcPct val="0"/>
            </a:spcBef>
            <a:spcAft>
              <a:spcPct val="20000"/>
            </a:spcAft>
            <a:buFont typeface="Wingdings" panose="05000000000000000000" pitchFamily="2" charset="2"/>
            <a:buChar char="q"/>
          </a:pPr>
          <a:endParaRPr lang="en-US" sz="1900" b="1" kern="1200" dirty="0">
            <a:solidFill>
              <a:schemeClr val="accent1">
                <a:lumMod val="50000"/>
              </a:schemeClr>
            </a:solidFill>
            <a:effectLst>
              <a:outerShdw blurRad="38100" dist="38100" dir="2700000" algn="tl">
                <a:srgbClr val="000000">
                  <a:alpha val="43137"/>
                </a:srgbClr>
              </a:outerShdw>
            </a:effectLst>
            <a:latin typeface="Gotham Book"/>
          </a:endParaRPr>
        </a:p>
      </dsp:txBody>
      <dsp:txXfrm>
        <a:off x="0" y="767718"/>
        <a:ext cx="8251290" cy="4769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8AB24-6BBD-4578-84E2-8169BC39135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46462-CB74-492A-A587-AD7CF84482E1}" type="slidenum">
              <a:rPr lang="en-US" smtClean="0"/>
              <a:t>‹#›</a:t>
            </a:fld>
            <a:endParaRPr lang="en-US"/>
          </a:p>
        </p:txBody>
      </p:sp>
    </p:spTree>
    <p:extLst>
      <p:ext uri="{BB962C8B-B14F-4D97-AF65-F5344CB8AC3E}">
        <p14:creationId xmlns:p14="http://schemas.microsoft.com/office/powerpoint/2010/main" val="141791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46462-CB74-492A-A587-AD7CF84482E1}" type="slidenum">
              <a:rPr lang="en-US" smtClean="0"/>
              <a:t>1</a:t>
            </a:fld>
            <a:endParaRPr lang="en-US"/>
          </a:p>
        </p:txBody>
      </p:sp>
    </p:spTree>
    <p:extLst>
      <p:ext uri="{BB962C8B-B14F-4D97-AF65-F5344CB8AC3E}">
        <p14:creationId xmlns:p14="http://schemas.microsoft.com/office/powerpoint/2010/main" val="15870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32500" lnSpcReduction="20000"/>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 </a:t>
            </a:r>
          </a:p>
          <a:p>
            <a:r>
              <a:rPr lang="en-US" sz="1200" kern="1200" dirty="0">
                <a:solidFill>
                  <a:schemeClr val="tx1"/>
                </a:solidFill>
                <a:effectLst/>
                <a:latin typeface="+mn-lt"/>
                <a:ea typeface="+mn-ea"/>
                <a:cs typeface="+mn-cs"/>
              </a:rPr>
              <a:t>Genesis 18:25–27</a:t>
            </a:r>
          </a:p>
          <a:p>
            <a:r>
              <a:rPr lang="en-US" sz="1200" b="1" kern="1200" dirty="0">
                <a:solidFill>
                  <a:schemeClr val="tx1"/>
                </a:solidFill>
                <a:effectLst/>
                <a:latin typeface="+mn-lt"/>
                <a:ea typeface="+mn-ea"/>
                <a:cs typeface="+mn-cs"/>
              </a:rPr>
              <a:t>25 “Far be it from you to do such a thing—to kill the righteous with the wicked, treating the righteous and the wicked alike. Far be it from you! Will not the Judge of all the earth do right?”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26 The Lord said, “If I find fifty righteous people in the city of Sodom, I will spare the whole place for their sake.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27 Then Abraham spoke up again: “Now that I have been so bold as to speak to the Lord, though I am nothing but dust and ashes.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A Humble Negotiator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Abraham has just hosted mysterious servants of God for a meal, which is when he first receives a promise that he and his wife will have a son (Gen. 18:1–15). That was the good part of the visit! But as the figures depart, they mention God’s intention to inspect reports of unchecked wickedness from the city of Sodom. Reports of the city’s wickedness have reached heaven, and God is sending His representatives to find out more. News of this worries Abraham, for he knows that his nephew and extended family has gone to live there (Gen. 13:12).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Abraham approaches God, armed with humility and his knowledge of God’s character. In Genesis 18:25, Abraham calls out what he knows to be true of God: above all, God is just. He is an impartial “Judge,” and He always does what is right. Abraham can say these things because he has established a relationship with God; Abraham knows God. Since the events of Genesis 12, he’s been listening to Yahweh, walking with Him, and observing that God keeps His word, despite any apparent obstacle.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Abraham knows that God is not like the false and unpredictable gods who are worshiped by surrounding people. Abraham’s God is near and has demonstrated faithfulness by entering a covenant relationship with Abraham and his family (Gen. 12:1–3; 15:18; 17:1–8). Because of this existing relationship, Abraham feels able to approach God with prayerful confidence. He knows that God does not treat “the righteous” and “the wicked” alike, and he asks God to remain consistent with His own faithful character (Gen 18:25).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Abraham receives an immediate response in Genesis 18:26. God is willing to listen to Abraham—the man chosen to bring blessing to the earth. Abraham and his descendants must learn the just and right ways of God (Gen. 18:18–19). The Lord of heaven is not angry with Abraham’s appeal. He will continue the conversation until Abraham has secured a promise of God’s intention to spare Sodom, even if there are only ten righteous residents (Gen. 18:32). Abraham is accurate when he says that “the Judge of all the earth” will do what is right (Gen. 18:25). The text does not list the total population of Sodom, but fifty (or ten!) righteous souls would likely have been an incredibly small percentage.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God has no desire to rain down fire and brimstone. From the beginning in Genesis 1–3, death and destruction are not part of God’s intentions for the world. Neither does God take the death of human beings lightly (Gen. 9:5–6). But what God does desire is repentance and righteousness.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Maybe Abraham is a bit shocked that God engages in this negotiation at all. Abraham acknowledges his own boldness, admitting that he is nothing but “dust and ashes” (Gen. 18:27). But because he knows God’s character, Abraham is ideally placed to ask for </a:t>
            </a:r>
            <a:r>
              <a:rPr lang="en-US" sz="1200" i="1" kern="1200" dirty="0">
                <a:solidFill>
                  <a:schemeClr val="tx1"/>
                </a:solidFill>
                <a:effectLst/>
                <a:latin typeface="+mn-lt"/>
                <a:ea typeface="+mn-ea"/>
                <a:cs typeface="+mn-cs"/>
              </a:rPr>
              <a:t>more mercy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more faithfulness </a:t>
            </a:r>
            <a:r>
              <a:rPr lang="en-US" sz="1200" kern="1200" dirty="0">
                <a:solidFill>
                  <a:schemeClr val="tx1"/>
                </a:solidFill>
                <a:effectLst/>
                <a:latin typeface="+mn-lt"/>
                <a:ea typeface="+mn-ea"/>
                <a:cs typeface="+mn-cs"/>
              </a:rPr>
              <a:t>from God. This is not a prayer that God ignores.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shows Abraham praying from relationship, not religion. He is concerned for family in Sodom, but his deeper motive is God’s honor—God must remain consistent with His justice. Abraham’s approach blends humility (“dust and ashes”) with bold faith (“Shall not the Judge of all the earth do right?”). The “negotiation” highlights God’s openness to intercession and His desire to show mercy when righteousness is present, while still taking sin seriously and calling for repentance.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prayer is humble boldness—appealing to God’s just character while seeking mercy for others.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Abraham’s concern drives intercession: He fears judgment on Sodom because his family lives there.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He prays by God’s character: Abraham anchors his request in God’s justice and covenant faithfulness, not in entitlement.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welcomes the conversation: The Lord listens, answers immediately, and shows willingness to spare many for the sake of a faithful few.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Bold prayer should be rooted in humility: Confidence before God is not arrogance; it is trust shaped by reverence.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Intercession is love in action: Abraham stands in the gap for others, even for a wicked city.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prefers mercy over judgment: God’s heart leans toward repentance and righteousness; judgment comes when wickedness is entrenched and unrepented.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hosting God’s servants and hearing the promise of a son, Abraham learns that God will investigate Sodom’s grievous wickedness. Worried for Lot and his extended family, Abraham approaches the Lord with humble confidence. He appeals to God’s justice, calling Him the impartial Judge who always does right. Because Abraham knows God’s faithful covenant character, he asks God not to sweep the righteous away with the wicked. God listens and responds, agreeing to spare the city for even a small number of righteous people. Abraham, aware of his boldness, calls himself “dust and ashes,” yet continues because he trusts God’s mercy and righteousness.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65376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176C5-1691-36E6-A440-C61A9AFE8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36FFB-928A-3431-72AD-A1A4C7863641}"/>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A68525AE-C149-3C2B-8380-DC6F21029E2A}"/>
              </a:ext>
            </a:extLst>
          </p:cNvPr>
          <p:cNvSpPr>
            <a:spLocks noGrp="1"/>
          </p:cNvSpPr>
          <p:nvPr>
            <p:ph type="body" idx="1"/>
          </p:nvPr>
        </p:nvSpPr>
        <p:spPr/>
        <p:txBody>
          <a:bodyPr>
            <a:normAutofit fontScale="32500" lnSpcReduction="20000"/>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9 To some who were confident of their own righteousness and looked down on everyone else, Jesus told this parable: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“Two men went up to the temple to pray, one a Pharisee and the other a tax collector.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11 The Pharisee stood by himself and prayed: ‘God, I thank you that I am not like other people—robbers, evildoers, adulterers—or even like this tax collector.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I fast twice a week and give a tenth of all I get. ’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13 “But the tax collector stood at a distance. He would not even look up to heaven, but beat his breast and said, ‘God, have mercy on me, a sinner. ’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14 “I tell you that this man, rather than the other, went home justified before God. For all those who exalt themselves will be humbled, and those who humble themselves will be exalted.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 . . . . . . . . . . . . . . . . . . . . . . . . . . . . . . . . . . . . . . . . . . . . . . . . . . . . . . . . . . . . . . . . .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14 This is the confidence we have in approaching God: that if we ask anything according to his will, he hears us.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15 And if we know that he hears us—whatever we ask—we know that we have what we asked of him.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Making Humble Prayers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years after Abraham’s conversation, his descendants are comfortable approaching God in prayer. The problem is that, many of them lack the humility of Abraham—they no longer think of themselves as simply dust and ashes (Gen. 18:27).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Jesus tells a parable especially for those who are confident of their own righteousness (Luke 18:9). He uses the example of two men who go up to the temple to pray—one a Pharisee and one a tax collector (Luke 18:10). Jesus’ listeners would have immediately assumed the Pharisee is righteous. Pharisees were respected for their knowledge of Scripture and desire to display purity before God. Tax collectors, on the other hand, were considered traitors to the Jewish people. They worked for the oppressive Roman government, and the profession nearly always meant stealing from neighbors. The Pharisee stands by himself and thanks God that he is not like those who do evil (Luke 18:11). He boasts about fasting twice a week and tithing a tenth of all he has (Luke 18:12). We are meant to understand that the Pharisee considers himself extremely righteous, since he goes beyond the requirements of the Law to display outward signs of righteousness.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tax collector, however, stands at a distance from the place of God’s presence—with his eyes lowered in prayer. He beats his breast as a sign of repentance and humbly asks for God’s mercy</a:t>
            </a:r>
          </a:p>
          <a:p>
            <a:r>
              <a:rPr lang="en-US" sz="1200" kern="1200" dirty="0">
                <a:solidFill>
                  <a:schemeClr val="tx1"/>
                </a:solidFill>
                <a:effectLst/>
                <a:latin typeface="+mn-lt"/>
                <a:ea typeface="+mn-ea"/>
                <a:cs typeface="+mn-cs"/>
              </a:rPr>
              <a:t>(Luke 18:13).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concludes His parable by pointing out a reversal of expectations. The tax collector, not the Pharisee, is the righteous one. He is the one who comes before God in humility, recognizing his position as a sinner in need of grace. The Pharisee’s prayer isn’t shaped by a desire to know God’s will. He wants to be heard and exalted before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same point appears in 1 John 5. Believers can approach God in humble confidence, just like Abraham did. At the same time, we are able to acknowledge God’s character when we bring requests that conform to His will (1 John 5:14). This does not mean that God replies with a </a:t>
            </a:r>
            <a:r>
              <a:rPr lang="en-US" sz="1200" i="1" kern="1200" dirty="0">
                <a:solidFill>
                  <a:schemeClr val="tx1"/>
                </a:solidFill>
                <a:effectLst/>
                <a:latin typeface="+mn-lt"/>
                <a:ea typeface="+mn-ea"/>
                <a:cs typeface="+mn-cs"/>
              </a:rPr>
              <a:t>yes </a:t>
            </a:r>
            <a:r>
              <a:rPr lang="en-US" sz="1200" kern="1200" dirty="0">
                <a:solidFill>
                  <a:schemeClr val="tx1"/>
                </a:solidFill>
                <a:effectLst/>
                <a:latin typeface="+mn-lt"/>
                <a:ea typeface="+mn-ea"/>
                <a:cs typeface="+mn-cs"/>
              </a:rPr>
              <a:t>to every request. But when we go before God, we know for certain that one request is granted: we are heard (v. 15). And the faithful God does not leave His people lacking anything to complete their mission for the kingdom.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contrasts two prayer postures: self-trusting religion versus humble repentance. Jesus uses a Pharisee and a tax collector to expose how easily God’s people can pray without Abraham’s humility. The Pharisee’s prayer is performance—measuring himself against others. The tax collector’s prayer is confession—appealing for mercy. Then 1 John 5 adds balance: believers may approach God with confidence, but confidence must be humble and aligned with God’s will. God may not say “yes” to every request, but He always truly hears His children.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accepts humble, repentant prayer and rejects proud, self-exalting prayer; confidence in prayer must be submitted to God’s will.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Humility drifted over time: Many descendants of Abraham pray, but without his “dust and ashes” posture.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exposes heart motives in prayer: The Pharisee boasts; the tax collector repents and seeks mercy.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Christian confidence is will-shaped: 1 John teaches we pray with assurance when requests align with God’s will, and we can be certain we are heard.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Prayer is not a speech—it is surrender: God looks at the heart, not religious accomplishments.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Repentance opens the door to justification: The person who admits need receives grace.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Confidence comes from relationship, not entitlement: God hears His children; wise prayer asks in line with His purposes.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tells a parable to confront those confident in their own righteousness. A respected Pharisee thanks God that he is not like other sinners and lists his spiritual habits, presenting himself as exceptionally righteous. A despised tax collector stands far off, eyes down, beating his chest, pleading for mercy. Jesus reverses expectations: the tax collector is justified because he comes humbly as a sinner needing grace, while the Pharisee seeks praise and exaltation. First John adds that believers may pray with humble confidence when requests conform to God’s will; God may not grant every “yes,” but He always hears His faithful people and supplies what they need for kingdom mission.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6015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886F-EB80-902F-E358-8339B1773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6DF33-196F-9F0E-D913-E5FB806D3AF7}"/>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3CBB7A4B-9492-CC4A-0A40-AFAE7EF22B6B}"/>
              </a:ext>
            </a:extLst>
          </p:cNvPr>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traces prayer as a thread running through the whole Bible: God speaks, people respond, and relationship is the goal. Eden shows God’s original design—unbroken fellowship. Sin disrupts that closeness, but God keeps pursuing His people through covenant, revelation, and worship. The Psalms become a God-given prayer book, teaching believers to speak plainly to God in every emotion—fear, joy, anger, grief, hope. Jesus Himself prays with the Psalms, proving that “frank talk with God” is faithful, not disrespectful.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From Genesis to Jesus, God invites honest conversation; the Psalms teach believers how to talk truthfully with God in a broken world.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God’s design is fellowship: In Eden, God speaks with Adam and Eve face-to-face before sin disrupts intimacy.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continues to communicate after the Fall: He speaks with Noah, Abraham, Moses, Samuel, and others—maintaining relationship through His Word.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Psalms shape honest prayer: David and the psalmists model humble, real prayers, and Jesus quotes Psalms, showing their lasting role in worship and trust.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welcomes honest prayer: You can bring fear, sorrow, gratitude, and confusion to Him without pretending.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Sin disrupts closeness, but not God’s pursuit: God keeps reaching out, calling people back to Himself.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Use Scripture to pray: The Psalms give language for every season and keep our prayers grounded in truth.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Genesis shows God’s original intention to dwell with His people in open conversation. Sin breaks that fellowship, but God does not abandon His creation; He continues speaking to people throughout the Old Testament, and they call out to Him in return. Figures like Noah, Abraham, Moses, and Samuel interact with God, listening and responding. The Psalms especially preserve faithful, humble prayers for help, protection, peace, and joy. Jesus often prayed and spoke with the Psalms, demonstrating that believers can talk honestly with God using Scripture-shaped words.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94907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application connects doctrine to daily life: prayer is not only a religious habit, it is God’s invitation to bring our whole self to Him. The “needless pain” comes when we try to live by self-sufficiency—carrying burdens alone, replaying worries, and avoiding honest conversation with God. Abraham models the opposite: he takes his questions to the Lord with humble boldness. Through Christ, believers have restored access to God, so confidence is not presumption; it is gospel privilege—especially when our requests align with God’s will.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Many of our </a:t>
            </a:r>
            <a:r>
              <a:rPr lang="en-US" sz="1200" b="1" kern="1200" dirty="0" err="1">
                <a:solidFill>
                  <a:schemeClr val="tx1"/>
                </a:solidFill>
                <a:effectLst/>
                <a:latin typeface="+mn-lt"/>
                <a:ea typeface="+mn-ea"/>
                <a:cs typeface="+mn-cs"/>
              </a:rPr>
              <a:t>turmoils</a:t>
            </a:r>
            <a:r>
              <a:rPr lang="en-US" sz="1200" b="1" kern="1200" dirty="0">
                <a:solidFill>
                  <a:schemeClr val="tx1"/>
                </a:solidFill>
                <a:effectLst/>
                <a:latin typeface="+mn-lt"/>
                <a:ea typeface="+mn-ea"/>
                <a:cs typeface="+mn-cs"/>
              </a:rPr>
              <a:t> are needless because we forget the privilege of taking everything—questions, burdens, and needs—to God in prayer with boldness, humility, and confidence through Christ.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Prayer prevents needless turmoil: We often suffer extra stress because we do not bring burdens to God.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Abraham shows healthy prayer: He does not stew in fear; he talks with God honestly and humbly.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 secures confident access: Because of Jesus’ death and resurrection, we can approach God, be heard, and pray in line with His will (1 John 5:14).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Self-reliance is costly: Trying to “power through” increases anxiety and drains joy.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Bring your whole life to God: Questions, gratitude, complaints, failures, and requests all belong in prayer.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Confidence grows with alignment: The more our prayers match God’s will, the more we recognize prayer as a privilege, not a last resort.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concludes that prayer can be bold, confident, and humble, yet we often experience needless turmoil because we are hesitant to approach God honestly. The hymn “What a Friend We Have in Jesus” captures this truth: we forfeit peace when we fail to carry everything to God in prayer. Abraham models faithful practice by bringing his questions to the Lord rather than ruminating in fear. God invites us into a relationship that is both humbling and gracious—the Creator listens. Through Christ’s death and resurrection, our relationship with God is restored, and 1 John 5:14 assures believers we may pray with confidence, especially when our requests align with His will.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96388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C5BB-69A4-FE07-6911-198E2160A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321C8-2299-16F3-400F-4C435A4A746A}"/>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6C472BCC-7713-5465-3EB3-1EA6962E1524}"/>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What kinds of struggles or successes have you had in your daily prayer life?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been diligent to pray at a regular time or for a habitual set of needs? That might be a success to count! Or perhaps one way to grow our prayer muscles might be to mix prewritten prayers with spontaneous prayers—if one or the other is more comfortable for us. There is nothing inherently wrong with either strategy, and if we have not tried “praying the Psalms,” that might be a good approach to begin. </a:t>
            </a:r>
          </a:p>
          <a:p>
            <a:r>
              <a:rPr lang="en-US" sz="1200" b="1" kern="1200" dirty="0">
                <a:solidFill>
                  <a:schemeClr val="tx1"/>
                </a:solidFill>
                <a:effectLst/>
                <a:latin typeface="+mn-lt"/>
                <a:ea typeface="+mn-ea"/>
                <a:cs typeface="+mn-cs"/>
              </a:rPr>
              <a:t>2 How can we express our confidence before God, through 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to express confidence is by giving God the opportunity to answer prayers in big ways. Perhaps we have feared to even </a:t>
            </a:r>
            <a:r>
              <a:rPr lang="en-US" sz="1200" i="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for healing, insight into a relationship, relief from pain, or other needs that are close to our heart. Failure to ask can suggest a lack of confidence. </a:t>
            </a:r>
          </a:p>
          <a:p>
            <a:r>
              <a:rPr lang="en-US" sz="1200" b="1" kern="1200" dirty="0">
                <a:solidFill>
                  <a:schemeClr val="tx1"/>
                </a:solidFill>
                <a:effectLst/>
                <a:latin typeface="+mn-lt"/>
                <a:ea typeface="+mn-ea"/>
                <a:cs typeface="+mn-cs"/>
              </a:rPr>
              <a:t>3 How can we express our gratitude before God, through 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every respondent to this question, the answer may be a bit different. We might write prayers of gratitude, begin a time of prayer with specific thanks, or fill our lives with gratitude by giving credit to God at every opportunity. </a:t>
            </a:r>
          </a:p>
        </p:txBody>
      </p:sp>
    </p:spTree>
    <p:extLst>
      <p:ext uri="{BB962C8B-B14F-4D97-AF65-F5344CB8AC3E}">
        <p14:creationId xmlns:p14="http://schemas.microsoft.com/office/powerpoint/2010/main" val="107377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55000" lnSpcReduction="20000"/>
          </a:bodyPr>
          <a:lstStyle/>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ties the lesson together by showing that prayer is not built on our mood, merit, or technique—it is built on God’s character. Abraham models bold intercession grounded in God’s justice; the publican models repentance and mercy-seeking; 1 John models confident prayer rooted in relationship and God’s will. The unifying thread is that God is righteous, merciful, and attentive to His children. The goal of prayer is not only getting answers but being shaped—our will brought into line with God’s will.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Prayer rests on God’s character and is offered with humble boldness—confidence in relationship, submission to God’s will, and a heart shaped by who God 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Three angles, one foundation: Abraham appeals to God’s justice, the publican pleads for mercy, and believers pray with confidence in God’s listening care.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God’s character anchors prayer: “Shall not the Judge of all the earth do right?” remains true and fuels bold, reverent asking.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Heart posture matters most: Prayer is meant to align human desires with divine purposes; boldness and humility vary by situation, but both must rest on God’s nature.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 by who God is, not who you are: God’s justice, mercy, and faithfulness steady our requests.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Confidence must be surrendered: We pray boldly when our requests match God’s revealed will, not our selfish agendas.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Prayer changes the pray-er: As we know God more, our prayers become more aligned, more wise, and more often answered in ways that advance His kingdom.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lesson presents prayer from three perspectives: Abraham appeals to God’s righteous character while acknowledging his lowly status; the publican admits his sin and seeks mercy; and 1 John urges believers to pray with confidence because God hears His children when they pray according to His will. Across all three, God’s character is the constant and the true foundation for prayer. Christians should pray boldly and humbly—less focused on physical posture and more on heart posture. Prayer is also a means by which our will is conformed to God’s will; as we know and seek God more, our requests increasingly align with what He desires to do in the world.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27473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475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“Live It Out” call is practical: prayer is meant to be an ongoing conversation with God, not an occasional emergency signal. The challenge is balance—boldness, confidence, and humility can feel like opposites, but Scripture shows they belong together. We grow into that balance by setting a clear prayer goal and practicing it consistently. The goal is not perfect wording; it is a heart posture that trusts God, speaks honestly, and submits gladly.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Set a specific prayer goal that helps you grow in boldness, confidence, and humility as you keep an ongoing conversation with God.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Prayer is relational conversation: God invites His people to speak and to be heard.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The struggle is balance: Boldness, confidence, and humility are all biblical, but hard to hold together.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A clear goal strengthens growth: Choosing one focus trait helps your prayers become more consistent and spiritually formed.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Growth in prayer is learned, not assumed: It develops through practice and reflection.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can handle your imperfect attempts: He understands the desire to pray rightly even when we struggle.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One focused change can reshape your whole prayer life: A single goal—kept faithfully—builds spiritual momentum.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new goal for prayer (pick 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Boldness goal: Each day, bring one “big ask” to God that advances His kingdom (wisdom, salvation for someone, healing, provision), and pray it plainly.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Confidence goal: Start prayer by naming one promise of God (KJV/Scripture truth) and thank Him that He hears you through Christ.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Humility goal: Begin with confession and surrender: “Lord, search me, align me, and let Your will be done,” then pray your requests.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invites us into real conversation with Him, and He hears our prayers. Even so, it is easy to struggle with praying in ways that show boldness, confidence, and humility at the same time. The class is encouraged to choose one prayer characteristic highlighted in today’s texts and make it a new goal. While it may be hard to picture these traits working together, we can trust God to understand our desire to grow and to shape our hearts as we practice prayer faithfully.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leave this lesson, carry these five truths into your daily life:</a:t>
            </a:r>
          </a:p>
          <a:p>
            <a:pPr lvl="0"/>
            <a:r>
              <a:rPr lang="en-US" sz="1200" b="1" kern="1200" dirty="0">
                <a:solidFill>
                  <a:schemeClr val="tx1"/>
                </a:solidFill>
                <a:effectLst/>
                <a:latin typeface="+mn-lt"/>
                <a:ea typeface="+mn-ea"/>
                <a:cs typeface="+mn-cs"/>
              </a:rPr>
              <a:t>Pray from God’s character</a:t>
            </a:r>
            <a:r>
              <a:rPr lang="en-US" sz="1200" kern="1200" dirty="0">
                <a:solidFill>
                  <a:schemeClr val="tx1"/>
                </a:solidFill>
                <a:effectLst/>
                <a:latin typeface="+mn-lt"/>
                <a:ea typeface="+mn-ea"/>
                <a:cs typeface="+mn-cs"/>
              </a:rPr>
              <a:t> — Remember God is just, merciful, and faithful; let who He is shape what you ask. </a:t>
            </a:r>
          </a:p>
          <a:p>
            <a:pPr lvl="0"/>
            <a:r>
              <a:rPr lang="en-US" sz="1200" b="1" kern="1200" dirty="0">
                <a:solidFill>
                  <a:schemeClr val="tx1"/>
                </a:solidFill>
                <a:effectLst/>
                <a:latin typeface="+mn-lt"/>
                <a:ea typeface="+mn-ea"/>
                <a:cs typeface="+mn-cs"/>
              </a:rPr>
              <a:t>Choose heart humility</a:t>
            </a:r>
            <a:r>
              <a:rPr lang="en-US" sz="1200" kern="1200" dirty="0">
                <a:solidFill>
                  <a:schemeClr val="tx1"/>
                </a:solidFill>
                <a:effectLst/>
                <a:latin typeface="+mn-lt"/>
                <a:ea typeface="+mn-ea"/>
                <a:cs typeface="+mn-cs"/>
              </a:rPr>
              <a:t> — Come like the tax collector: honest, repentant, and dependent on grace, not your “good record. ”</a:t>
            </a:r>
          </a:p>
          <a:p>
            <a:pPr lvl="0"/>
            <a:r>
              <a:rPr lang="en-US" sz="1200" b="1" kern="1200" dirty="0">
                <a:solidFill>
                  <a:schemeClr val="tx1"/>
                </a:solidFill>
                <a:effectLst/>
                <a:latin typeface="+mn-lt"/>
                <a:ea typeface="+mn-ea"/>
                <a:cs typeface="+mn-cs"/>
              </a:rPr>
              <a:t>Practice humble boldness</a:t>
            </a:r>
            <a:r>
              <a:rPr lang="en-US" sz="1200" kern="1200" dirty="0">
                <a:solidFill>
                  <a:schemeClr val="tx1"/>
                </a:solidFill>
                <a:effectLst/>
                <a:latin typeface="+mn-lt"/>
                <a:ea typeface="+mn-ea"/>
                <a:cs typeface="+mn-cs"/>
              </a:rPr>
              <a:t> — Like Abraham, bring real questions and real needs to God, respectfully but confidently. </a:t>
            </a:r>
          </a:p>
          <a:p>
            <a:pPr lvl="0"/>
            <a:r>
              <a:rPr lang="en-US" sz="1200" b="1" kern="1200" dirty="0">
                <a:solidFill>
                  <a:schemeClr val="tx1"/>
                </a:solidFill>
                <a:effectLst/>
                <a:latin typeface="+mn-lt"/>
                <a:ea typeface="+mn-ea"/>
                <a:cs typeface="+mn-cs"/>
              </a:rPr>
              <a:t>Align your requests with God’s will</a:t>
            </a:r>
            <a:r>
              <a:rPr lang="en-US" sz="1200" kern="1200" dirty="0">
                <a:solidFill>
                  <a:schemeClr val="tx1"/>
                </a:solidFill>
                <a:effectLst/>
                <a:latin typeface="+mn-lt"/>
                <a:ea typeface="+mn-ea"/>
                <a:cs typeface="+mn-cs"/>
              </a:rPr>
              <a:t> — Let Scripture guide your prayers so your desires match what God wants to do. </a:t>
            </a:r>
          </a:p>
          <a:p>
            <a:pPr lvl="0"/>
            <a:r>
              <a:rPr lang="en-US" sz="1200" b="1" kern="1200" dirty="0">
                <a:solidFill>
                  <a:schemeClr val="tx1"/>
                </a:solidFill>
                <a:effectLst/>
                <a:latin typeface="+mn-lt"/>
                <a:ea typeface="+mn-ea"/>
                <a:cs typeface="+mn-cs"/>
              </a:rPr>
              <a:t>Carry everything to God</a:t>
            </a:r>
            <a:r>
              <a:rPr lang="en-US" sz="1200" kern="1200" dirty="0">
                <a:solidFill>
                  <a:schemeClr val="tx1"/>
                </a:solidFill>
                <a:effectLst/>
                <a:latin typeface="+mn-lt"/>
                <a:ea typeface="+mn-ea"/>
                <a:cs typeface="+mn-cs"/>
              </a:rPr>
              <a:t> — Don’t “power through” alone; take your worries, joys, failures, and decisions to the Lord in prayer.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8355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7DDEE-B191-A606-48E3-D15A87FF54B8}"/>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0F610503-7F74-854F-7AF9-0B1885BCD020}"/>
              </a:ext>
            </a:extLst>
          </p:cNvPr>
          <p:cNvSpPr>
            <a:spLocks noGrp="1" noRot="1" noChangeAspect="1" noChangeArrowheads="1" noTextEdit="1"/>
          </p:cNvSpPr>
          <p:nvPr>
            <p:ph type="sldImg"/>
          </p:nvPr>
        </p:nvSpPr>
        <p:spPr>
          <a:xfrm>
            <a:off x="-13781088" y="3873500"/>
            <a:ext cx="34420176" cy="19362738"/>
          </a:xfrm>
        </p:spPr>
      </p:sp>
      <p:sp>
        <p:nvSpPr>
          <p:cNvPr id="17411" name="Rectangle 2">
            <a:extLst>
              <a:ext uri="{FF2B5EF4-FFF2-40B4-BE49-F238E27FC236}">
                <a16:creationId xmlns:a16="http://schemas.microsoft.com/office/drawing/2014/main" id="{77EB48C3-915B-FFD3-EA83-08993F41BEBC}"/>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651996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800" b="1" cap="small" dirty="0">
                <a:latin typeface="Gotham Book"/>
                <a:ea typeface="Calibri" panose="020F0502020204030204" pitchFamily="34" charset="0"/>
                <a:cs typeface="Calibri" panose="020F0502020204030204" pitchFamily="34" charset="0"/>
              </a:rPr>
              <a:t>A Humble Negotiator </a:t>
            </a:r>
          </a:p>
          <a:p>
            <a:r>
              <a:rPr lang="en-US" sz="1800" kern="1200" dirty="0">
                <a:solidFill>
                  <a:schemeClr val="tx1"/>
                </a:solidFill>
                <a:effectLst/>
                <a:latin typeface="+mn-lt"/>
                <a:ea typeface="+mn-ea"/>
                <a:cs typeface="+mn-cs"/>
              </a:rPr>
              <a:t>Abraham has a previous relationship with God. He has been speaking with God in intimate conversations since God called him out of his homeland in Genesis 12. God even suggests a sense of special openness with Abraham, before the printed text in Genesis 18:17–19. God wants Abraham to ask difficult questions and to learn the ways of God. </a:t>
            </a:r>
          </a:p>
          <a:p>
            <a:r>
              <a:rPr lang="en-US" sz="1800" b="1" kern="1200" dirty="0">
                <a:solidFill>
                  <a:schemeClr val="tx1"/>
                </a:solidFill>
                <a:effectLst/>
                <a:latin typeface="+mn-lt"/>
                <a:ea typeface="+mn-ea"/>
                <a:cs typeface="+mn-cs"/>
              </a:rPr>
              <a:t>2 Why do you think that God is willing to spare Sodom for fifty (later, ten) righteous people?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God’s mercy goes beyond what humans would expect. For God, the preservation of the righteous is more important than the immediate punishment of the wicked. God does not act out of vindictive retribution, for God holds all future judgment in His hand. </a:t>
            </a:r>
          </a:p>
          <a:p>
            <a:r>
              <a:rPr lang="en-US" sz="1800" b="1" kern="1200" dirty="0">
                <a:solidFill>
                  <a:schemeClr val="tx1"/>
                </a:solidFill>
                <a:effectLst/>
                <a:latin typeface="+mn-lt"/>
                <a:ea typeface="+mn-ea"/>
                <a:cs typeface="+mn-cs"/>
              </a:rPr>
              <a:t>3 Have you ever had a prayer that felt like a back-and-forth conversation with God? When?</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kind of prayer might happen when wrestling with a critical decision, when enduring suffering from others, or when struggling with sinful desires. Because we have the Spirit of God in us, our prayers are not simply one-way communications. Through prayer and the study of God’s Word, we can learn to hear His messages. </a:t>
            </a:r>
          </a:p>
          <a:p>
            <a:r>
              <a:rPr lang="en-US" sz="1800" kern="1200" dirty="0">
                <a:solidFill>
                  <a:schemeClr val="tx1"/>
                </a:solidFill>
                <a:effectLst/>
                <a:latin typeface="+mn-lt"/>
                <a:ea typeface="+mn-ea"/>
                <a:cs typeface="+mn-cs"/>
              </a:rPr>
              <a:t> </a:t>
            </a:r>
          </a:p>
          <a:p>
            <a:r>
              <a:rPr lang="en-US"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83240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5314-934B-BD34-E9AB-EDCE33DF1849}"/>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C15D9A90-429D-B4E0-A0F4-D78514BFF760}"/>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A0DF8228-FBA1-1F3D-2D14-A29E6BF8DC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sz="1800" b="1" cap="small" dirty="0">
                <a:latin typeface="Gotham Book"/>
                <a:ea typeface="Calibri" panose="020F0502020204030204" pitchFamily="34" charset="0"/>
                <a:cs typeface="Calibri" panose="020F0502020204030204" pitchFamily="34" charset="0"/>
              </a:rPr>
              <a:t>Making Humble Prayers</a:t>
            </a:r>
          </a:p>
          <a:p>
            <a:r>
              <a:rPr lang="en-US" sz="1800" b="1" kern="1200" dirty="0">
                <a:solidFill>
                  <a:schemeClr val="tx1"/>
                </a:solidFill>
                <a:effectLst/>
                <a:latin typeface="+mn-lt"/>
                <a:ea typeface="+mn-ea"/>
                <a:cs typeface="+mn-cs"/>
              </a:rPr>
              <a:t>1 What kinds of struggles or successes have you had in your daily prayer life?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Have you been diligent to pray at a regular time or for a habitual set of needs? That might be a success to count! Or perhaps one way to grow our prayer muscles might be to mix prewritten prayers with spontaneous prayers—if one or the other is more comfortable for us. There is nothing inherently wrong with either strategy, and if we have not tried “praying the Psalms,” that might be a good approach to begin. </a:t>
            </a:r>
          </a:p>
          <a:p>
            <a:r>
              <a:rPr lang="en-US" sz="1800" b="1" kern="1200" dirty="0">
                <a:solidFill>
                  <a:schemeClr val="tx1"/>
                </a:solidFill>
                <a:effectLst/>
                <a:latin typeface="+mn-lt"/>
                <a:ea typeface="+mn-ea"/>
                <a:cs typeface="+mn-cs"/>
              </a:rPr>
              <a:t>2 How can we express our confidence before God, through prayer? </a:t>
            </a:r>
          </a:p>
          <a:p>
            <a:r>
              <a:rPr lang="en-US" sz="1800" kern="1200" dirty="0">
                <a:solidFill>
                  <a:schemeClr val="tx1"/>
                </a:solidFill>
                <a:effectLst/>
                <a:latin typeface="+mn-lt"/>
                <a:ea typeface="+mn-ea"/>
                <a:cs typeface="+mn-cs"/>
              </a:rPr>
              <a:t>One way to express confidence is by giving God the opportunity to answer prayers in big ways. Perhaps we have feared to even </a:t>
            </a:r>
            <a:r>
              <a:rPr lang="en-US" sz="1800" i="1" kern="1200" dirty="0">
                <a:solidFill>
                  <a:schemeClr val="tx1"/>
                </a:solidFill>
                <a:effectLst/>
                <a:latin typeface="+mn-lt"/>
                <a:ea typeface="+mn-ea"/>
                <a:cs typeface="+mn-cs"/>
              </a:rPr>
              <a:t>ask </a:t>
            </a:r>
            <a:r>
              <a:rPr lang="en-US" sz="1800" kern="1200" dirty="0">
                <a:solidFill>
                  <a:schemeClr val="tx1"/>
                </a:solidFill>
                <a:effectLst/>
                <a:latin typeface="+mn-lt"/>
                <a:ea typeface="+mn-ea"/>
                <a:cs typeface="+mn-cs"/>
              </a:rPr>
              <a:t>for healing, insight into a relationship, relief from pain, or other needs that are close to our heart. Failure to ask can suggest a lack of confidence. </a:t>
            </a:r>
          </a:p>
          <a:p>
            <a:r>
              <a:rPr lang="en-US" sz="1800" b="1" kern="1200" dirty="0">
                <a:solidFill>
                  <a:schemeClr val="tx1"/>
                </a:solidFill>
                <a:effectLst/>
                <a:latin typeface="+mn-lt"/>
                <a:ea typeface="+mn-ea"/>
                <a:cs typeface="+mn-cs"/>
              </a:rPr>
              <a:t>3 How can we express our gratitude before God, through prayer?</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For every respondent to this question, the answer may be a bit different. We might write prayers of gratitude, begin a time of prayer with specific thanks, or fill our lives with gratitude by giving credit to God at every opportunity. </a:t>
            </a:r>
          </a:p>
          <a:p>
            <a:r>
              <a:rPr lang="en-US"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443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Lord, You are worthy of all praise. We come to You seeking your mercy and knowing that You care to hear and answer our petitions. Conform our wills to Yours. In Jesus’ name.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Pray humbly and boldly with confidence.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58A51-9F36-B786-E747-EF5BD9BBF394}"/>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81247FAE-5051-976A-0799-791073418DBF}"/>
              </a:ext>
            </a:extLst>
          </p:cNvPr>
          <p:cNvSpPr>
            <a:spLocks noGrp="1" noRot="1" noChangeAspect="1" noChangeArrowheads="1" noTextEdit="1"/>
          </p:cNvSpPr>
          <p:nvPr>
            <p:ph type="sldImg"/>
          </p:nvPr>
        </p:nvSpPr>
        <p:spPr>
          <a:xfrm>
            <a:off x="-13781088" y="3873500"/>
            <a:ext cx="34420176" cy="19362738"/>
          </a:xfrm>
        </p:spPr>
      </p:sp>
      <p:sp>
        <p:nvSpPr>
          <p:cNvPr id="17411" name="Rectangle 2">
            <a:extLst>
              <a:ext uri="{FF2B5EF4-FFF2-40B4-BE49-F238E27FC236}">
                <a16:creationId xmlns:a16="http://schemas.microsoft.com/office/drawing/2014/main" id="{B0C648C8-51B8-0657-EF46-44FFE921FA73}"/>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46913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A Humble Negotiator</a:t>
            </a:r>
            <a:r>
              <a:rPr lang="en-US" sz="1200" kern="1200" dirty="0">
                <a:solidFill>
                  <a:schemeClr val="tx1"/>
                </a:solidFill>
                <a:effectLst/>
                <a:latin typeface="+mn-lt"/>
                <a:ea typeface="+mn-ea"/>
                <a:cs typeface="+mn-cs"/>
              </a:rPr>
              <a:t>  - Genesis 18:25–27 </a:t>
            </a:r>
            <a:r>
              <a:rPr lang="en-US" sz="1200" b="1" kern="1200" dirty="0">
                <a:solidFill>
                  <a:schemeClr val="tx1"/>
                </a:solidFill>
                <a:effectLst/>
                <a:latin typeface="+mn-lt"/>
                <a:ea typeface="+mn-ea"/>
                <a:cs typeface="+mn-cs"/>
              </a:rPr>
              <a:t>KJV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Making Humble Prayers - </a:t>
            </a:r>
            <a:r>
              <a:rPr lang="en-US" sz="1200" kern="1200" dirty="0">
                <a:solidFill>
                  <a:schemeClr val="tx1"/>
                </a:solidFill>
                <a:effectLst/>
                <a:latin typeface="+mn-lt"/>
                <a:ea typeface="+mn-ea"/>
                <a:cs typeface="+mn-cs"/>
              </a:rPr>
              <a:t>Luke 18:9–14; 1 John 5:14–15 KJV</a:t>
            </a: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&lt;&gt;&lt;&gt;&lt;&gt;&lt;&gt;&lt;&gt;&lt;&gt;&lt;&gt;&lt;&gt;&lt;&gt;&lt;&gt;&lt;&gt;&lt;&gt;&lt;&gt;&lt;&gt;&lt;&gt;&lt;&gt;&lt;&gt;&lt;&gt;&lt;&gt;&lt;&gt;</a:t>
            </a:r>
          </a:p>
          <a:p>
            <a:r>
              <a:rPr lang="en-US" sz="1200" kern="1200" dirty="0">
                <a:solidFill>
                  <a:schemeClr val="tx1"/>
                </a:solidFill>
                <a:effectLst/>
                <a:latin typeface="+mn-lt"/>
                <a:ea typeface="+mn-ea"/>
                <a:cs typeface="+mn-cs"/>
              </a:rPr>
              <a:t>lesson on </a:t>
            </a:r>
            <a:r>
              <a:rPr lang="en-US" sz="1200" b="1" kern="1200" dirty="0">
                <a:solidFill>
                  <a:schemeClr val="tx1"/>
                </a:solidFill>
                <a:effectLst/>
                <a:latin typeface="+mn-lt"/>
                <a:ea typeface="+mn-ea"/>
                <a:cs typeface="+mn-cs"/>
              </a:rPr>
              <a:t>Prayer and Humility</a:t>
            </a:r>
            <a:r>
              <a:rPr lang="en-US" sz="1200" kern="1200" dirty="0">
                <a:solidFill>
                  <a:schemeClr val="tx1"/>
                </a:solidFill>
                <a:effectLst/>
                <a:latin typeface="+mn-lt"/>
                <a:ea typeface="+mn-ea"/>
                <a:cs typeface="+mn-cs"/>
              </a:rPr>
              <a:t>. Students should expect three key takeaways:</a:t>
            </a:r>
          </a:p>
          <a:p>
            <a:pPr lvl="0"/>
            <a:r>
              <a:rPr lang="en-US" sz="1200" b="1" kern="1200" dirty="0">
                <a:solidFill>
                  <a:schemeClr val="tx1"/>
                </a:solidFill>
                <a:effectLst/>
                <a:latin typeface="+mn-lt"/>
                <a:ea typeface="+mn-ea"/>
                <a:cs typeface="+mn-cs"/>
              </a:rPr>
              <a:t>Prayer is built on God’s character</a:t>
            </a:r>
            <a:r>
              <a:rPr lang="en-US" sz="1200" kern="1200" dirty="0">
                <a:solidFill>
                  <a:schemeClr val="tx1"/>
                </a:solidFill>
                <a:effectLst/>
                <a:latin typeface="+mn-lt"/>
                <a:ea typeface="+mn-ea"/>
                <a:cs typeface="+mn-cs"/>
              </a:rPr>
              <a:t>—we pray with trust because the “Judge of all the earth” always does right, and He is merciful, faithful, and just. </a:t>
            </a:r>
          </a:p>
          <a:p>
            <a:pPr lvl="0"/>
            <a:r>
              <a:rPr lang="en-US" sz="1200" b="1" kern="1200" dirty="0">
                <a:solidFill>
                  <a:schemeClr val="tx1"/>
                </a:solidFill>
                <a:effectLst/>
                <a:latin typeface="+mn-lt"/>
                <a:ea typeface="+mn-ea"/>
                <a:cs typeface="+mn-cs"/>
              </a:rPr>
              <a:t>God values heart posture over performance</a:t>
            </a:r>
            <a:r>
              <a:rPr lang="en-US" sz="1200" kern="1200" dirty="0">
                <a:solidFill>
                  <a:schemeClr val="tx1"/>
                </a:solidFill>
                <a:effectLst/>
                <a:latin typeface="+mn-lt"/>
                <a:ea typeface="+mn-ea"/>
                <a:cs typeface="+mn-cs"/>
              </a:rPr>
              <a:t>—Jesus shows that humble repentance is heard, while self-righteous praying is rejected. </a:t>
            </a:r>
          </a:p>
          <a:p>
            <a:pPr lvl="0"/>
            <a:r>
              <a:rPr lang="en-US" sz="1200" b="1" kern="1200" dirty="0">
                <a:solidFill>
                  <a:schemeClr val="tx1"/>
                </a:solidFill>
                <a:effectLst/>
                <a:latin typeface="+mn-lt"/>
                <a:ea typeface="+mn-ea"/>
                <a:cs typeface="+mn-cs"/>
              </a:rPr>
              <a:t>Believers can pray with confident boldness</a:t>
            </a:r>
            <a:r>
              <a:rPr lang="en-US" sz="1200" kern="1200" dirty="0">
                <a:solidFill>
                  <a:schemeClr val="tx1"/>
                </a:solidFill>
                <a:effectLst/>
                <a:latin typeface="+mn-lt"/>
                <a:ea typeface="+mn-ea"/>
                <a:cs typeface="+mn-cs"/>
              </a:rPr>
              <a:t>—through Christ we are heard, and as our requests align with God’s will, our prayers shape our lives and support God’s kingdom mission. </a:t>
            </a:r>
          </a:p>
          <a:p>
            <a:pPr marL="0" marR="0">
              <a:lnSpc>
                <a:spcPct val="107000"/>
              </a:lnSpc>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we reach the end of our own strength and call on God honestly, He meets us with peace and steady help—even if the situation doesn’t instantly change.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Real need became clear:</a:t>
            </a:r>
            <a:r>
              <a:rPr lang="en-US" sz="1200" kern="1200" dirty="0">
                <a:solidFill>
                  <a:schemeClr val="tx1"/>
                </a:solidFill>
                <a:effectLst/>
                <a:latin typeface="+mn-lt"/>
                <a:ea typeface="+mn-ea"/>
                <a:cs typeface="+mn-cs"/>
              </a:rPr>
              <a:t> The pressure of the job exposed fear and limitations the writer could not fix alone. </a:t>
            </a:r>
          </a:p>
          <a:p>
            <a:r>
              <a:rPr lang="en-US" sz="1200" b="1" kern="1200" dirty="0">
                <a:solidFill>
                  <a:schemeClr val="tx1"/>
                </a:solidFill>
                <a:effectLst/>
                <a:latin typeface="+mn-lt"/>
                <a:ea typeface="+mn-ea"/>
                <a:cs typeface="+mn-cs"/>
              </a:rPr>
              <a:t>2. Prayer became sincere:</a:t>
            </a:r>
            <a:r>
              <a:rPr lang="en-US" sz="1200" kern="1200" dirty="0">
                <a:solidFill>
                  <a:schemeClr val="tx1"/>
                </a:solidFill>
                <a:effectLst/>
                <a:latin typeface="+mn-lt"/>
                <a:ea typeface="+mn-ea"/>
                <a:cs typeface="+mn-cs"/>
              </a:rPr>
              <a:t> The prayers shifted from routine words to desperate, honest dependence on God. </a:t>
            </a:r>
          </a:p>
          <a:p>
            <a:r>
              <a:rPr lang="en-US" sz="1200" b="1" kern="1200" dirty="0">
                <a:solidFill>
                  <a:schemeClr val="tx1"/>
                </a:solidFill>
                <a:effectLst/>
                <a:latin typeface="+mn-lt"/>
                <a:ea typeface="+mn-ea"/>
                <a:cs typeface="+mn-cs"/>
              </a:rPr>
              <a:t>3. God changed the inside first:</a:t>
            </a:r>
            <a:r>
              <a:rPr lang="en-US" sz="1200" kern="1200" dirty="0">
                <a:solidFill>
                  <a:schemeClr val="tx1"/>
                </a:solidFill>
                <a:effectLst/>
                <a:latin typeface="+mn-lt"/>
                <a:ea typeface="+mn-ea"/>
                <a:cs typeface="+mn-cs"/>
              </a:rPr>
              <a:t> The work stayed hard, but fear was replaced with peace because the writer trusted God’s care and attention.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Desperation can become a doorway to faith:</a:t>
            </a:r>
            <a:r>
              <a:rPr lang="en-US" sz="1200" kern="1200" dirty="0">
                <a:solidFill>
                  <a:schemeClr val="tx1"/>
                </a:solidFill>
                <a:effectLst/>
                <a:latin typeface="+mn-lt"/>
                <a:ea typeface="+mn-ea"/>
                <a:cs typeface="+mn-cs"/>
              </a:rPr>
              <a:t> Hard moments can push us to seek God with sincerity. </a:t>
            </a:r>
          </a:p>
          <a:p>
            <a:r>
              <a:rPr lang="en-US" sz="1200" kern="1200" dirty="0">
                <a:solidFill>
                  <a:schemeClr val="tx1"/>
                </a:solidFill>
                <a:effectLst/>
                <a:latin typeface="+mn-lt"/>
                <a:ea typeface="+mn-ea"/>
                <a:cs typeface="+mn-cs"/>
              </a:rPr>
              <a:t>2. God often answers by changing us before changing circumstances: Peace and clarity may come even while the problem remains. </a:t>
            </a:r>
          </a:p>
          <a:p>
            <a:r>
              <a:rPr lang="en-US" sz="1200" b="1" kern="1200" dirty="0">
                <a:solidFill>
                  <a:schemeClr val="tx1"/>
                </a:solidFill>
                <a:effectLst/>
                <a:latin typeface="+mn-lt"/>
                <a:ea typeface="+mn-ea"/>
                <a:cs typeface="+mn-cs"/>
              </a:rPr>
              <a:t>3. Prayer is not a last resort—it’s a lifeline:</a:t>
            </a:r>
            <a:r>
              <a:rPr lang="en-US" sz="1200" kern="1200" dirty="0">
                <a:solidFill>
                  <a:schemeClr val="tx1"/>
                </a:solidFill>
                <a:effectLst/>
                <a:latin typeface="+mn-lt"/>
                <a:ea typeface="+mn-ea"/>
                <a:cs typeface="+mn-cs"/>
              </a:rPr>
              <a:t> God listens to His children and provides strength for daily responsibilities.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logistics analyst felt overwhelmed and terrified of failing at a demanding job. Unsure who could help, the person began praying on the way to work—this time from true desperation. After a couple of months, the job was still fast-paced and difficult, but the person experienced it differently. Fear gave way to peace, and the writer realized God listens and cares for His children when they cry out to Him.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404562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2BDAD-B0AF-BD9B-5F36-D39B1BC1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A417C-11D3-F16C-6D4D-3D2927295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4942D-7CDA-A9AC-F400-849262BC8EF2}"/>
              </a:ext>
            </a:extLst>
          </p:cNvPr>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Mon. Matthew 4:18–22 — Grow by Following Jesus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calls ordinary fishermen to become His disciples, and they respond immediately—leaving nets, livelihood, and even family ties to follow Him. Growth begins with obedience: not merely admiring Christ, but surrendering to His call. Discipleship is a decisive shift of allegiance—Jesus becomes Lord of schedule, security, and identity. He also gives purpose: “fishers of men. ” Spiritual maturity is formed as we walk behind Him daily, learning His ways and joining His mission.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Tue. Deuteronomy 7:7–11 — Grow in Love for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reminds Israel He chose them not because they were impressive, but because He loved them and kept His covenant promises. That truth fuels humility and gratitude: we don’t earn God’s love; we respond to it. The passage ties love and obedience together—God’s saving love produces loyal living. He is faithful to bless those who love Him and keep His commandments, and He is just to judge persistent rebellion. Growth in love deepens when we remember grace is the starting point.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Wed. Colossians 1:3–6, 11–12 — Grow in Spiritual Wisdom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thanks God because the gospel is bearing fruit among believers, proving it is living truth, not mere talk. He prays they will be filled with the knowledge of God’s will in all spiritual wisdom, so their lives “walk worthy” of the Lord. Growth includes endurance: strengthened with God’s power for patience, joy, and steadfastness. Spiritual wisdom is practical—helping us please Christ, keep going under pressure, and give thanks for our shared inheritance in God’s family.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Thu. Proverbs 1:2–7 — Grow in the Fear of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teaches skill for godly living: wisdom, discipline, understanding, and sound judgment. The foundation is clear—“The fear of the LORD is the beginning of knowledge. ” This fear is not panic; it is reverent awe that submits to God’s authority. It creates teachability and protects from pride. Fools reject instruction because they refuse God’s rule. Growth starts when we honor the Lord as ultimate truth and let His Word shape decisions, attitudes, and habits.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Fri. Proverbs 1:8–12 — Grow in Discerning Good from Evil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calls us to listen to wise instruction and to resist voices that entice us into sin. The warning is practical: sinners often appeal to belonging, excitement, and quick gain, but their path leads to harm and bloodguilt. Discernment grows when we recognize temptation’s tactics and choose restraint before we are trapped. This passage presses a simple test: does this invitation pull you toward righteousness and life, or toward violence, greed, and ruin? Wisdom says, “Do not consent.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Sat. Philippians 3:10–16 — Keep on Growing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Paul’s goal is not status but knowing Christ—His resurrection power and the fellowship of His sufferings. Though mature, Paul admits he has not “arrived,” so he presses forward, forgetting what is behind and reaching toward what is ahead. Growth is lifelong pursuit, not a one-time moment. The mark is Christlikeness, and the strength is grace. Mature believers keep moving in the same direction, holding to the truth they have received, and letting God correct their thinking as they follow.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980065-2FCF-2C8A-D5A2-4E6CA1B41C56}"/>
              </a:ext>
            </a:extLst>
          </p:cNvPr>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134708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The Sin of Sodom and Gomorrah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Sodom and Gomorrah became lasting warnings because their sin was widespread and unchecked—sexual immorality, arrogance, injustice, and hard-hearted neglect of the vulnerable.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judged the cities due to a “great outcry” against grievous sin (Gen. 18:20).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Later Scripture uses Sodom as a picture of many sins: adultery, lies, encouraging evil (Jer. 23:14), pride and neglect of the poor (Ezek. 16:49), and sexual immorality (Jude 1:7).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problem was a pattern of rebellion, not one isolated act—sin became public, normalized, and defended.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Sin grows dangerous when it becomes accepted and unchallenged.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cares about both moral purity and social justice—how we treat people matters.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Pride and comfort can numb compassion; refusing to help the needy is serious in God’s sight.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destroyed Sodom and Gomorrah because their wickedness was severe and cried out for judgment. Scripture later points to multiple sins connected with these cities—sexual perversion, deceit, adultery, pride, and neglect of the poor. Their story warns that when a society strengthens evil and ignores God, judgment becomes inevitable.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006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Faithful Feedback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welcomes humble, honest, and bold intercession—Abraham and Moses model prayer that appeals to God’s justice, mercy, and reputation.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Abraham speaks to God respectfully yet persistently, asking God to protect the innocent and do what is right (Gen. 18).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Scripture shows a pattern: Abraham asks for assurance (Gen. 15:8), and Moses repeatedly stands in the gap for Israel (Ex. 32; Num. 14).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Through intercession, Moses learns God’s character—compassionate, gracious, slow to anger, abounding in love and faithfulness (Ex. 34:6).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You can be reverent and real with God—faith includes honest questions and requests.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Interceding for others is part of spiritual maturity; leaders plead, not posture.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more you pray, the more you learn God’s heart—mercy and truth shape your prayers.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Abraham’s “bargaining” shows humble boldness, asking God to act justly for the sake of the innocent. Moses follows this same pattern by pleading for Israel after their failures, even appealing to God’s name and promises. These examples teach that God invites faithful people to pray with reverence, honesty, and confidence in His compassionate character.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64297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2CCED-6FCC-9620-B7AB-AFAC54368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B9EC0-2D6C-0CB2-BD9B-87B72CA01A82}"/>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668F0532-08F8-7042-B7AE-15418E631FAC}"/>
              </a:ext>
            </a:extLst>
          </p:cNvPr>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Being Fair with the Pharisees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Pharisees began with a sincere desire to protect God’s Law, but many missed the heart of God—mercy, love, and inner transformation—by focusing mainly on outward purity.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confronts Pharisaic hypocrisy: strict purity practices without receptive, changed hearts.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Historically, their movement grew from a real fear of repeating Israel’s past disobedience that led to exile.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prophets emphasized heart change over mere ritual (Hos. 6:6; Ezek. 36:26), and Jesus taught love of God and neighbor as the center (Matt. 9:13; 22:35–40).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Good intentions can drift into legalism when rules replace relationship with God.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Outward religion without inward renewal produces pride and blind spots.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truest measure of faith is love—mercy, humility, and obedience from the heart.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 often seen as villains, the Pharisees arose from a serious desire to keep Israel faithful after the trauma of exile. Yet many centered their spirituality on external purity rather than the inner transformation God promised through the prophets. Jesus insisted that mercy and love fulfill the Law’s purpose—if love of God and neighbor leads, everything else finds its proper place.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6936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paragraphs set the stage for the lesson by showing why Abraham could speak boldly to God and why prayer must be practiced with discernment. Abraham’s intercession in Genesis 18 is not random—it grows out of covenant history. And the Bible’s many uses of “pray” remind us that prayer is normal, but not automatic; Scripture also shows times when God forbids prayer for the unrepentant or calls His people to act instead of pray as an excuse.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Prayer flows from relationship and must match God’s will—sometimes God invites bold intercession, and sometimes He demands repentance or action.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By Genesis 18, God had already built a proven relationship with Abraham through repeated promises: blessing to the nations, land, covenant commitment, and a promised heir through Sarah. That shared history gave Abraham the confidence to ask God about Sodom. The lesson also reminds us that prayer appears frequently in Scripture, yet it is not always appropriate. At times God tells His people not to pray for hardened rebellion, and at other times He calls for immediate obedience and action. When prayer is right, Scripture models different postures for it.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From a Baptist theological lens, this context teaches that faith is relational and obedient. Abraham’s prayers are rooted in God’s covenant faithfulness—he prays because God first promised and proved Himself. At the same time, Scripture warns against treating prayer like a religious shortcut. Some situations require repentance, some require action, and some require persistent intercession. Mature prayer is humble, Scripture-shaped, and aligned with God’s purposes—not self-protective or passive.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585414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27DFD7-73BC-4F60-9C4E-EC8A3C4DDBD2}"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411875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98B6A-1BE4-424D-875B-47EA231AB02C}"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604973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519D5-3349-43B6-AB55-870EC304ABE6}"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834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8988DB-C9B0-48CB-A9F6-21B9B9EE0BAD}"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970735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23A94-E1D5-4B8B-9DC2-0E84A046786D}"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655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52CCB-E1A3-484B-AB1D-9D2D9FD0A2EF}"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3770960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2ABCA-3890-40A2-9404-510FCF1493A7}"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900100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CB96D-A3A0-4ED7-9E85-9F252F0F7538}"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964383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24055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0"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1"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1"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85099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7D3B19-5798-4998-A6C0-FA761CB88C83}"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212353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B46680-C3BB-485E-97CC-8B9920B5F079}" type="datetime1">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345796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5DEB62-9C9B-40AF-A955-3FEE88D9CA8B}" type="datetime1">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249781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DDA65F-9741-472A-948D-94C71EBBFFE6}" type="datetime1">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400677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3E975-8271-4DBD-A625-30A9477C576D}" type="datetime1">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83772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6255-ED40-4FCB-9901-04F8B296AE95}" type="datetime1">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207265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98EF3F-4E93-470F-B0D4-E913ECB8ECF2}" type="datetime1">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320622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A4BC6-2FAA-46F2-8F5D-CE7378F5F505}" type="datetime1">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FE7E5-3B48-4222-92C8-67CDEBC9B4CA}" type="slidenum">
              <a:rPr lang="en-US" smtClean="0"/>
              <a:t>‹#›</a:t>
            </a:fld>
            <a:endParaRPr lang="en-US"/>
          </a:p>
        </p:txBody>
      </p:sp>
    </p:spTree>
    <p:extLst>
      <p:ext uri="{BB962C8B-B14F-4D97-AF65-F5344CB8AC3E}">
        <p14:creationId xmlns:p14="http://schemas.microsoft.com/office/powerpoint/2010/main" val="402082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1DF911-AAEC-4998-8605-310BA9653EA6}" type="datetime1">
              <a:rPr lang="en-US" smtClean="0"/>
              <a:t>1/11/2026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5DFE7E5-3B48-4222-92C8-67CDEBC9B4CA}" type="slidenum">
              <a:rPr lang="en-US" smtClean="0"/>
              <a:t>‹#›</a:t>
            </a:fld>
            <a:endParaRPr lang="en-US"/>
          </a:p>
        </p:txBody>
      </p:sp>
    </p:spTree>
    <p:extLst>
      <p:ext uri="{BB962C8B-B14F-4D97-AF65-F5344CB8AC3E}">
        <p14:creationId xmlns:p14="http://schemas.microsoft.com/office/powerpoint/2010/main" val="200364188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jp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6.jpg"/><Relationship Id="rId7"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6.jpg"/><Relationship Id="rId7"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72F17-9FDD-23F1-0E26-B637FCA96699}"/>
              </a:ext>
            </a:extLst>
          </p:cNvPr>
          <p:cNvPicPr>
            <a:picLocks noChangeAspect="1"/>
          </p:cNvPicPr>
          <p:nvPr/>
        </p:nvPicPr>
        <p:blipFill rotWithShape="1">
          <a:blip r:embed="rId3">
            <a:alphaModFix amt="70000"/>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0" y="0"/>
            <a:ext cx="5394940" cy="6734474"/>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C883948A-425F-5806-E27E-0FBC3EC8B3C3}"/>
              </a:ext>
            </a:extLst>
          </p:cNvPr>
          <p:cNvSpPr>
            <a:spLocks noGrp="1"/>
          </p:cNvSpPr>
          <p:nvPr>
            <p:ph type="ctrTitle"/>
          </p:nvPr>
        </p:nvSpPr>
        <p:spPr>
          <a:xfrm>
            <a:off x="4874126" y="1678665"/>
            <a:ext cx="5394940" cy="2372168"/>
          </a:xfrm>
        </p:spPr>
        <p:txBody>
          <a:bodyPr>
            <a:normAutofit/>
          </a:bodyPr>
          <a:lstStyle/>
          <a:p>
            <a:pPr marL="0" marR="0" algn="ctr">
              <a:lnSpc>
                <a:spcPct val="107000"/>
              </a:lnSpc>
              <a:spcBef>
                <a:spcPts val="0"/>
              </a:spcBef>
              <a:spcAft>
                <a:spcPts val="0"/>
              </a:spcAft>
            </a:pPr>
            <a:r>
              <a:rPr lang="en-US" kern="100" dirty="0">
                <a:solidFill>
                  <a:schemeClr val="tx1"/>
                </a:solidFill>
                <a:effectLst/>
                <a:latin typeface="Arial Black" panose="020B0A04020102020204" pitchFamily="34" charset="0"/>
                <a:ea typeface="Calibri" panose="020F0502020204030204" pitchFamily="34" charset="0"/>
                <a:cs typeface="Calibri" panose="020F0502020204030204" pitchFamily="34" charset="0"/>
              </a:rPr>
              <a:t>PRAYER AND HUMILITY</a:t>
            </a:r>
            <a:endParaRPr lang="en-US" kern="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6C337277-0941-452B-F997-1CFAA4F8F97F}"/>
              </a:ext>
            </a:extLst>
          </p:cNvPr>
          <p:cNvSpPr>
            <a:spLocks noGrp="1"/>
          </p:cNvSpPr>
          <p:nvPr>
            <p:ph type="subTitle" idx="1"/>
          </p:nvPr>
        </p:nvSpPr>
        <p:spPr>
          <a:xfrm>
            <a:off x="5106572" y="4050833"/>
            <a:ext cx="4994031" cy="1678666"/>
          </a:xfrm>
        </p:spPr>
        <p:txBody>
          <a:bodyPr>
            <a:normAutofit fontScale="92500" lnSpcReduction="10000"/>
          </a:bodyPr>
          <a:lstStyle/>
          <a:p>
            <a:pPr marL="0" marR="0" algn="l">
              <a:lnSpc>
                <a:spcPct val="107000"/>
              </a:lnSpc>
              <a:spcBef>
                <a:spcPts val="0"/>
              </a:spcBef>
              <a:spcAft>
                <a:spcPts val="0"/>
              </a:spcAft>
            </a:pPr>
            <a:r>
              <a:rPr lang="en-US" sz="1800" kern="100" dirty="0">
                <a:solidFill>
                  <a:schemeClr val="tx1"/>
                </a:solidFill>
                <a:effectLst/>
                <a:latin typeface="Arial Black" panose="020B0A04020102020204" pitchFamily="34" charset="0"/>
                <a:ea typeface="Calibri" panose="020F0502020204030204" pitchFamily="34" charset="0"/>
                <a:cs typeface="Calibri" panose="020F0502020204030204" pitchFamily="34" charset="0"/>
              </a:rPr>
              <a:t>I tell you, this man went down to his house justified rather than the other: for every one that </a:t>
            </a:r>
            <a:r>
              <a:rPr lang="en-US" sz="1800" kern="100" dirty="0" err="1">
                <a:solidFill>
                  <a:schemeClr val="tx1"/>
                </a:solidFill>
                <a:effectLst/>
                <a:latin typeface="Arial Black" panose="020B0A04020102020204" pitchFamily="34" charset="0"/>
                <a:ea typeface="Calibri" panose="020F0502020204030204" pitchFamily="34" charset="0"/>
                <a:cs typeface="Calibri" panose="020F0502020204030204" pitchFamily="34" charset="0"/>
              </a:rPr>
              <a:t>exalteth</a:t>
            </a:r>
            <a:r>
              <a:rPr lang="en-US" sz="1800" kern="100" dirty="0">
                <a:solidFill>
                  <a:schemeClr val="tx1"/>
                </a:solidFill>
                <a:effectLst/>
                <a:latin typeface="Arial Black" panose="020B0A04020102020204" pitchFamily="34" charset="0"/>
                <a:ea typeface="Calibri" panose="020F0502020204030204" pitchFamily="34" charset="0"/>
                <a:cs typeface="Calibri" panose="020F0502020204030204" pitchFamily="34" charset="0"/>
              </a:rPr>
              <a:t> himself shall be abased; and he that </a:t>
            </a:r>
            <a:r>
              <a:rPr lang="en-US" sz="1800" kern="100" dirty="0" err="1">
                <a:solidFill>
                  <a:schemeClr val="tx1"/>
                </a:solidFill>
                <a:effectLst/>
                <a:latin typeface="Arial Black" panose="020B0A04020102020204" pitchFamily="34" charset="0"/>
                <a:ea typeface="Calibri" panose="020F0502020204030204" pitchFamily="34" charset="0"/>
                <a:cs typeface="Calibri" panose="020F0502020204030204" pitchFamily="34" charset="0"/>
              </a:rPr>
              <a:t>humbleth</a:t>
            </a:r>
            <a:r>
              <a:rPr lang="en-US" sz="1800" kern="100" dirty="0">
                <a:solidFill>
                  <a:schemeClr val="tx1"/>
                </a:solidFill>
                <a:effectLst/>
                <a:latin typeface="Arial Black" panose="020B0A04020102020204" pitchFamily="34" charset="0"/>
                <a:ea typeface="Calibri" panose="020F0502020204030204" pitchFamily="34" charset="0"/>
                <a:cs typeface="Calibri" panose="020F0502020204030204" pitchFamily="34" charset="0"/>
              </a:rPr>
              <a:t> himself shall be exalted. </a:t>
            </a:r>
          </a:p>
          <a:p>
            <a:pPr marL="0" marR="0">
              <a:lnSpc>
                <a:spcPct val="107000"/>
              </a:lnSpc>
              <a:spcBef>
                <a:spcPts val="0"/>
              </a:spcBef>
              <a:spcAft>
                <a:spcPts val="0"/>
              </a:spcAft>
            </a:pPr>
            <a:r>
              <a:rPr lang="en-US" sz="1800" kern="100" dirty="0">
                <a:solidFill>
                  <a:schemeClr val="tx1"/>
                </a:solidFill>
                <a:effectLst/>
                <a:latin typeface="Arial Black" panose="020B0A04020102020204" pitchFamily="34" charset="0"/>
                <a:ea typeface="Calibri" panose="020F0502020204030204" pitchFamily="34" charset="0"/>
                <a:cs typeface="Calibri" panose="020F0502020204030204" pitchFamily="34" charset="0"/>
              </a:rPr>
              <a:t>—Luke 18:14 KJV</a:t>
            </a:r>
            <a:endParaRPr lang="en-US" sz="1800" kern="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48BEA51-5617-486C-AF4C-363146A685C8}"/>
              </a:ext>
            </a:extLst>
          </p:cNvPr>
          <p:cNvSpPr txBox="1"/>
          <p:nvPr/>
        </p:nvSpPr>
        <p:spPr>
          <a:xfrm>
            <a:off x="9917722" y="6453371"/>
            <a:ext cx="2668153" cy="281103"/>
          </a:xfrm>
          <a:prstGeom prst="rect">
            <a:avLst/>
          </a:prstGeom>
          <a:noFill/>
        </p:spPr>
        <p:txBody>
          <a:bodyPr wrap="square">
            <a:spAutoFit/>
          </a:bodyPr>
          <a:lstStyle/>
          <a:p>
            <a:pPr marL="0" marR="0">
              <a:lnSpc>
                <a:spcPct val="107000"/>
              </a:lnSpc>
              <a:spcBef>
                <a:spcPts val="0"/>
              </a:spcBef>
              <a:spcAft>
                <a:spcPts val="0"/>
              </a:spcAft>
            </a:pPr>
            <a:r>
              <a:rPr lang="en-US" sz="1200" kern="100" dirty="0">
                <a:effectLst/>
                <a:latin typeface="Arial Black" panose="020B0A04020102020204" pitchFamily="34" charset="0"/>
                <a:ea typeface="Calibri" panose="020F0502020204030204" pitchFamily="34" charset="0"/>
                <a:cs typeface="Calibri" panose="020F0502020204030204" pitchFamily="34" charset="0"/>
              </a:rPr>
              <a:t>Week of January 18</a:t>
            </a:r>
            <a:endParaRPr lang="en-US" sz="1200" kern="1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85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0">
            <a:extLst>
              <a:ext uri="{FF2B5EF4-FFF2-40B4-BE49-F238E27FC236}">
                <a16:creationId xmlns:a16="http://schemas.microsoft.com/office/drawing/2014/main" id="{06ACF194-E50A-41FF-92A0-A6F106573224}"/>
              </a:ext>
            </a:extLst>
          </p:cNvPr>
          <p:cNvSpPr>
            <a:spLocks noChangeShapeType="1"/>
          </p:cNvSpPr>
          <p:nvPr/>
        </p:nvSpPr>
        <p:spPr bwMode="auto">
          <a:xfrm>
            <a:off x="1317212" y="1295400"/>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1770261" y="699352"/>
            <a:ext cx="8613648"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07000"/>
              </a:lnSpc>
            </a:pPr>
            <a:r>
              <a:rPr lang="en-US" sz="2800" b="1" cap="small" dirty="0">
                <a:latin typeface="Gotham Book"/>
                <a:ea typeface="Calibri" panose="020F0502020204030204" pitchFamily="34" charset="0"/>
                <a:cs typeface="Calibri" panose="020F0502020204030204" pitchFamily="34" charset="0"/>
              </a:rPr>
              <a:t>A Humble Negotiator  - Genesis 18:25–27 KJV</a:t>
            </a:r>
          </a:p>
        </p:txBody>
      </p:sp>
      <p:pic>
        <p:nvPicPr>
          <p:cNvPr id="3" name="Picture 2">
            <a:extLst>
              <a:ext uri="{FF2B5EF4-FFF2-40B4-BE49-F238E27FC236}">
                <a16:creationId xmlns:a16="http://schemas.microsoft.com/office/drawing/2014/main" id="{8CF4EB41-0B52-4104-A566-3C7A6598CF8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07994" y="1317514"/>
            <a:ext cx="8289934" cy="5528873"/>
          </a:xfrm>
          <a:prstGeom prst="rect">
            <a:avLst/>
          </a:prstGeom>
        </p:spPr>
      </p:pic>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1637673" y="1269388"/>
            <a:ext cx="8878824" cy="2909577"/>
          </a:xfrm>
          <a:prstGeom prst="rect">
            <a:avLst/>
          </a:prstGeom>
          <a:solidFill>
            <a:schemeClr val="accent2">
              <a:lumMod val="50000"/>
              <a:alpha val="25000"/>
            </a:schemeClr>
          </a:solidFill>
          <a:ln w="762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62506" tIns="35717" rIns="62506" bIns="35717" anchor="t"/>
          <a:lstStyle/>
          <a:p>
            <a:pPr lvl="1">
              <a:lnSpc>
                <a:spcPct val="107000"/>
              </a:lnSpc>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lvl="1">
              <a:lnSpc>
                <a:spcPct val="107000"/>
              </a:lnSpc>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25 That be far from thee to do after this manner, to slay the righteous with the wicked: and that the righteous should be as the wicked, that be far from thee: Shall not the Judge of all the earth do right?</a:t>
            </a:r>
          </a:p>
          <a:p>
            <a:pPr lvl="1">
              <a:lnSpc>
                <a:spcPct val="107000"/>
              </a:lnSpc>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26 And the Lord said, If I find in Sodom fifty righteous within the city, then I will spare all the place for their sakes. </a:t>
            </a:r>
          </a:p>
          <a:p>
            <a:pPr lvl="1">
              <a:lnSpc>
                <a:spcPct val="107000"/>
              </a:lnSpc>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27 And Abraham answered and said, Behold now, I have taken upon me to speak unto the Lord, which am but dust and ashes. </a:t>
            </a:r>
          </a:p>
        </p:txBody>
      </p:sp>
      <p:sp>
        <p:nvSpPr>
          <p:cNvPr id="16" name="Rectangle 13">
            <a:extLst>
              <a:ext uri="{FF2B5EF4-FFF2-40B4-BE49-F238E27FC236}">
                <a16:creationId xmlns:a16="http://schemas.microsoft.com/office/drawing/2014/main" id="{602EF899-6806-4313-A4E9-C6BE55BF9FBA}"/>
              </a:ext>
            </a:extLst>
          </p:cNvPr>
          <p:cNvSpPr>
            <a:spLocks/>
          </p:cNvSpPr>
          <p:nvPr/>
        </p:nvSpPr>
        <p:spPr bwMode="auto">
          <a:xfrm>
            <a:off x="1659061" y="4160648"/>
            <a:ext cx="8882780" cy="2733865"/>
          </a:xfrm>
          <a:prstGeom prst="rect">
            <a:avLst/>
          </a:prstGeom>
          <a:solidFill>
            <a:schemeClr val="accent2">
              <a:lumMod val="50000"/>
              <a:alpha val="25000"/>
            </a:schemeClr>
          </a:solidFill>
          <a:ln w="762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62506" tIns="35717" rIns="62506" bIns="35717" anchor="ctr"/>
          <a:lstStyle/>
          <a:p>
            <a:pPr marL="800100" lvl="1" indent="-342900">
              <a:lnSpc>
                <a:spcPct val="107000"/>
              </a:lnSpc>
              <a:buFont typeface="Wingdings" panose="05000000000000000000" pitchFamily="2" charset="2"/>
              <a:buChar char="q"/>
            </a:pPr>
            <a:r>
              <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Abraham is aware that </a:t>
            </a:r>
            <a:r>
              <a:rPr lang="en-US" b="1" kern="100"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hisextended</a:t>
            </a:r>
            <a:r>
              <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family is living near the city of Sodom when he hears about God’s plan to inspect and judge the city. </a:t>
            </a:r>
          </a:p>
          <a:p>
            <a:pPr marL="800100" lvl="1" indent="-342900">
              <a:lnSpc>
                <a:spcPct val="107000"/>
              </a:lnSpc>
              <a:buFont typeface="Wingdings" panose="05000000000000000000" pitchFamily="2" charset="2"/>
              <a:buChar char="q"/>
            </a:pPr>
            <a:r>
              <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Abraham relies on what he knows of God’s character: faithful to His word, merciful, and fair. He brings his concerns to God in prayer. </a:t>
            </a:r>
          </a:p>
          <a:p>
            <a:pPr marL="800100" lvl="1" indent="-342900">
              <a:lnSpc>
                <a:spcPct val="107000"/>
              </a:lnSpc>
              <a:buFont typeface="Wingdings" panose="05000000000000000000" pitchFamily="2" charset="2"/>
              <a:buChar char="q"/>
            </a:pPr>
            <a:r>
              <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Abraham boldly asks God to spare the city, on account of even a small number of righteous residents. </a:t>
            </a:r>
          </a:p>
        </p:txBody>
      </p:sp>
      <p:cxnSp>
        <p:nvCxnSpPr>
          <p:cNvPr id="11" name="Straight Connector 10">
            <a:extLst>
              <a:ext uri="{FF2B5EF4-FFF2-40B4-BE49-F238E27FC236}">
                <a16:creationId xmlns:a16="http://schemas.microsoft.com/office/drawing/2014/main" id="{37B9120B-72F9-4DEB-BE92-7C0421FEFC9A}"/>
              </a:ext>
            </a:extLst>
          </p:cNvPr>
          <p:cNvCxnSpPr>
            <a:cxnSpLocks/>
          </p:cNvCxnSpPr>
          <p:nvPr/>
        </p:nvCxnSpPr>
        <p:spPr>
          <a:xfrm flipV="1">
            <a:off x="1219200" y="544401"/>
            <a:ext cx="8613648"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23FCF537-FBE9-4578-8866-8C001B26B0BF}"/>
              </a:ext>
            </a:extLst>
          </p:cNvPr>
          <p:cNvSpPr txBox="1">
            <a:spLocks/>
          </p:cNvSpPr>
          <p:nvPr/>
        </p:nvSpPr>
        <p:spPr>
          <a:xfrm>
            <a:off x="9041769" y="-27932"/>
            <a:ext cx="3016280" cy="514350"/>
          </a:xfrm>
          <a:prstGeom prst="rect">
            <a:avLst/>
          </a:prstGeom>
          <a:solidFill>
            <a:schemeClr val="accent2">
              <a:lumMod val="50000"/>
            </a:schemeClr>
          </a:solidFill>
          <a:ln w="76200">
            <a:solidFill>
              <a:schemeClr val="accent6">
                <a:lumMod val="40000"/>
                <a:lumOff val="6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E0C0B5D2-3EA1-4F53-99A2-444DA19ADFC3}"/>
              </a:ext>
            </a:extLst>
          </p:cNvPr>
          <p:cNvSpPr txBox="1"/>
          <p:nvPr/>
        </p:nvSpPr>
        <p:spPr>
          <a:xfrm>
            <a:off x="1" y="-5639"/>
            <a:ext cx="3657600" cy="588140"/>
          </a:xfrm>
          <a:prstGeom prst="rect">
            <a:avLst/>
          </a:prstGeom>
          <a:solidFill>
            <a:schemeClr val="accent2">
              <a:lumMod val="50000"/>
            </a:schemeClr>
          </a:solidFill>
          <a:ln w="76200">
            <a:solidFill>
              <a:schemeClr val="accent6">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OVERVIEW</a:t>
            </a:r>
          </a:p>
        </p:txBody>
      </p:sp>
      <p:sp>
        <p:nvSpPr>
          <p:cNvPr id="10" name="Line 10">
            <a:extLst>
              <a:ext uri="{FF2B5EF4-FFF2-40B4-BE49-F238E27FC236}">
                <a16:creationId xmlns:a16="http://schemas.microsoft.com/office/drawing/2014/main" id="{0D0604E3-C85F-4FE2-BED5-472F9E6E7367}"/>
              </a:ext>
            </a:extLst>
          </p:cNvPr>
          <p:cNvSpPr>
            <a:spLocks noChangeShapeType="1"/>
          </p:cNvSpPr>
          <p:nvPr/>
        </p:nvSpPr>
        <p:spPr bwMode="auto">
          <a:xfrm>
            <a:off x="1219200" y="4218069"/>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latin typeface="Gotham Book"/>
            </a:endParaRPr>
          </a:p>
        </p:txBody>
      </p:sp>
      <p:sp>
        <p:nvSpPr>
          <p:cNvPr id="4" name="Slide Number Placeholder 2">
            <a:extLst>
              <a:ext uri="{FF2B5EF4-FFF2-40B4-BE49-F238E27FC236}">
                <a16:creationId xmlns:a16="http://schemas.microsoft.com/office/drawing/2014/main" id="{E7B385F9-F0A6-5726-4E2D-47C5B06D1714}"/>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10</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179171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5E44-720D-D669-4BF1-9B4366D53BEB}"/>
            </a:ext>
          </a:extLst>
        </p:cNvPr>
        <p:cNvGrpSpPr/>
        <p:nvPr/>
      </p:nvGrpSpPr>
      <p:grpSpPr>
        <a:xfrm>
          <a:off x="0" y="0"/>
          <a:ext cx="0" cy="0"/>
          <a:chOff x="0" y="0"/>
          <a:chExt cx="0" cy="0"/>
        </a:xfrm>
      </p:grpSpPr>
      <p:sp>
        <p:nvSpPr>
          <p:cNvPr id="21" name="Line 10">
            <a:extLst>
              <a:ext uri="{FF2B5EF4-FFF2-40B4-BE49-F238E27FC236}">
                <a16:creationId xmlns:a16="http://schemas.microsoft.com/office/drawing/2014/main" id="{58C63EBB-8638-22E9-EFEA-18FDD001CC1B}"/>
              </a:ext>
            </a:extLst>
          </p:cNvPr>
          <p:cNvSpPr>
            <a:spLocks noChangeShapeType="1"/>
          </p:cNvSpPr>
          <p:nvPr/>
        </p:nvSpPr>
        <p:spPr bwMode="auto">
          <a:xfrm>
            <a:off x="148339" y="1295400"/>
            <a:ext cx="10555761"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14" name="Title 2">
            <a:extLst>
              <a:ext uri="{FF2B5EF4-FFF2-40B4-BE49-F238E27FC236}">
                <a16:creationId xmlns:a16="http://schemas.microsoft.com/office/drawing/2014/main" id="{33CEA5E2-3BA6-AB9D-D7EE-80754CB8E975}"/>
              </a:ext>
            </a:extLst>
          </p:cNvPr>
          <p:cNvSpPr txBox="1">
            <a:spLocks/>
          </p:cNvSpPr>
          <p:nvPr/>
        </p:nvSpPr>
        <p:spPr>
          <a:xfrm>
            <a:off x="697673" y="699352"/>
            <a:ext cx="9686236"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07000"/>
              </a:lnSpc>
            </a:pPr>
            <a:r>
              <a:rPr lang="en-US" sz="2800" b="1" cap="small" dirty="0">
                <a:latin typeface="Gotham Book"/>
                <a:ea typeface="Calibri" panose="020F0502020204030204" pitchFamily="34" charset="0"/>
                <a:cs typeface="Calibri" panose="020F0502020204030204" pitchFamily="34" charset="0"/>
              </a:rPr>
              <a:t>Making Humble Prayers - Luke 18:9–14; 1 John 5:14–15 KJV</a:t>
            </a:r>
          </a:p>
        </p:txBody>
      </p:sp>
      <p:pic>
        <p:nvPicPr>
          <p:cNvPr id="3" name="Picture 2">
            <a:extLst>
              <a:ext uri="{FF2B5EF4-FFF2-40B4-BE49-F238E27FC236}">
                <a16:creationId xmlns:a16="http://schemas.microsoft.com/office/drawing/2014/main" id="{72D20D6A-E7DC-9E3B-0126-E60F5E7802D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p:blipFill>
        <p:spPr>
          <a:xfrm>
            <a:off x="553453" y="1334170"/>
            <a:ext cx="11085094" cy="5142828"/>
          </a:xfrm>
          <a:prstGeom prst="rect">
            <a:avLst/>
          </a:prstGeom>
        </p:spPr>
      </p:pic>
      <p:sp>
        <p:nvSpPr>
          <p:cNvPr id="17" name="Rectangle 13">
            <a:extLst>
              <a:ext uri="{FF2B5EF4-FFF2-40B4-BE49-F238E27FC236}">
                <a16:creationId xmlns:a16="http://schemas.microsoft.com/office/drawing/2014/main" id="{9ED469E5-3F50-3D98-3293-3F41873FA051}"/>
              </a:ext>
            </a:extLst>
          </p:cNvPr>
          <p:cNvSpPr>
            <a:spLocks/>
          </p:cNvSpPr>
          <p:nvPr/>
        </p:nvSpPr>
        <p:spPr bwMode="auto">
          <a:xfrm>
            <a:off x="553453" y="1317513"/>
            <a:ext cx="7291136" cy="5010084"/>
          </a:xfrm>
          <a:prstGeom prst="rect">
            <a:avLst/>
          </a:prstGeom>
          <a:solidFill>
            <a:schemeClr val="accent1">
              <a:lumMod val="20000"/>
              <a:lumOff val="80000"/>
              <a:alpha val="55000"/>
            </a:schemeClr>
          </a:solidFill>
          <a:ln w="762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62506" tIns="35717" rIns="62506" bIns="35717" anchor="t"/>
          <a:lstStyle/>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9 And he </a:t>
            </a:r>
            <a:r>
              <a:rPr lang="en-US" sz="1600" b="1" dirty="0" err="1">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spake</a:t>
            </a: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this parable unto certain which trusted in themselves that they were righteous, and despised others: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10 Two men went up into the temple to pray; the one a Pharisee, and the other a publican.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11 The Pharisee stood and prayed thus with himself, God, I thank thee, that I am not as other men are, extortioners, unjust, adulterers, or even as this publican.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12 I fast twice in the week, I give tithes of all that I possess.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13 And the publican, standing afar off, would not lift up so much as his eyes unto heaven, but smote upon his breast, saying, God be merciful to me a sinner.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14 I tell you, this man went down to his house justified rather than the other: for every one that </a:t>
            </a:r>
            <a:r>
              <a:rPr lang="en-US" sz="1600" b="1" dirty="0" err="1">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exalteth</a:t>
            </a: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himself shall be abased; and he that </a:t>
            </a:r>
            <a:r>
              <a:rPr lang="en-US" sz="1600" b="1" dirty="0" err="1">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humbleth</a:t>
            </a: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himself shall be exalted.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 . . . . . . . . . . . . . . . . . . . . . . . . . . . . . . . . . . . . . . . . . . . . . . . . . . . . . . . . . . . . . . . . .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14 And this is the confidence that we have in him, that, if we ask any thing according to his will, he heareth us: </a:t>
            </a:r>
          </a:p>
          <a:p>
            <a:pPr lvl="1">
              <a:lnSpc>
                <a:spcPct val="107000"/>
              </a:lnSpc>
            </a:pPr>
            <a:r>
              <a:rPr lang="en-US" sz="16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15 And if we know that he hear us, whatsoever we ask, we know that we have the petitions that we desired of him. </a:t>
            </a:r>
          </a:p>
        </p:txBody>
      </p:sp>
      <p:cxnSp>
        <p:nvCxnSpPr>
          <p:cNvPr id="11" name="Straight Connector 10">
            <a:extLst>
              <a:ext uri="{FF2B5EF4-FFF2-40B4-BE49-F238E27FC236}">
                <a16:creationId xmlns:a16="http://schemas.microsoft.com/office/drawing/2014/main" id="{B2C56E7B-7C5C-32F9-F065-230A3F78680F}"/>
              </a:ext>
            </a:extLst>
          </p:cNvPr>
          <p:cNvCxnSpPr>
            <a:cxnSpLocks/>
          </p:cNvCxnSpPr>
          <p:nvPr/>
        </p:nvCxnSpPr>
        <p:spPr>
          <a:xfrm flipV="1">
            <a:off x="1219200" y="544401"/>
            <a:ext cx="8613648"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4C480C9F-EE49-6746-7100-DF0A8AA62C99}"/>
              </a:ext>
            </a:extLst>
          </p:cNvPr>
          <p:cNvSpPr txBox="1">
            <a:spLocks/>
          </p:cNvSpPr>
          <p:nvPr/>
        </p:nvSpPr>
        <p:spPr>
          <a:xfrm>
            <a:off x="9041769" y="-27932"/>
            <a:ext cx="3016280" cy="514350"/>
          </a:xfrm>
          <a:prstGeom prst="rect">
            <a:avLst/>
          </a:prstGeom>
          <a:solidFill>
            <a:schemeClr val="accent2">
              <a:lumMod val="50000"/>
            </a:schemeClr>
          </a:solidFill>
          <a:ln w="76200">
            <a:solidFill>
              <a:schemeClr val="accent6">
                <a:lumMod val="40000"/>
                <a:lumOff val="6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E3343A87-AC3E-ADEA-64B7-B723C811533D}"/>
              </a:ext>
            </a:extLst>
          </p:cNvPr>
          <p:cNvSpPr txBox="1"/>
          <p:nvPr/>
        </p:nvSpPr>
        <p:spPr>
          <a:xfrm>
            <a:off x="1" y="-5639"/>
            <a:ext cx="3657600" cy="588140"/>
          </a:xfrm>
          <a:prstGeom prst="rect">
            <a:avLst/>
          </a:prstGeom>
          <a:solidFill>
            <a:schemeClr val="accent2">
              <a:lumMod val="50000"/>
            </a:schemeClr>
          </a:solidFill>
          <a:ln w="76200">
            <a:solidFill>
              <a:schemeClr val="accent6">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OVERVIEW</a:t>
            </a:r>
          </a:p>
        </p:txBody>
      </p:sp>
      <p:sp>
        <p:nvSpPr>
          <p:cNvPr id="10" name="Line 10">
            <a:extLst>
              <a:ext uri="{FF2B5EF4-FFF2-40B4-BE49-F238E27FC236}">
                <a16:creationId xmlns:a16="http://schemas.microsoft.com/office/drawing/2014/main" id="{5B56354C-4D66-33D3-649A-1F5E7767D381}"/>
              </a:ext>
            </a:extLst>
          </p:cNvPr>
          <p:cNvSpPr>
            <a:spLocks noChangeShapeType="1"/>
          </p:cNvSpPr>
          <p:nvPr/>
        </p:nvSpPr>
        <p:spPr bwMode="auto">
          <a:xfrm>
            <a:off x="148339" y="6476997"/>
            <a:ext cx="10776194"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latin typeface="Gotham Book"/>
            </a:endParaRPr>
          </a:p>
        </p:txBody>
      </p:sp>
      <p:sp>
        <p:nvSpPr>
          <p:cNvPr id="2" name="Rectangle 13">
            <a:extLst>
              <a:ext uri="{FF2B5EF4-FFF2-40B4-BE49-F238E27FC236}">
                <a16:creationId xmlns:a16="http://schemas.microsoft.com/office/drawing/2014/main" id="{61439EB2-EC44-44AF-03F4-67203A3A9266}"/>
              </a:ext>
            </a:extLst>
          </p:cNvPr>
          <p:cNvSpPr>
            <a:spLocks/>
          </p:cNvSpPr>
          <p:nvPr/>
        </p:nvSpPr>
        <p:spPr bwMode="auto">
          <a:xfrm>
            <a:off x="7844589" y="1356281"/>
            <a:ext cx="3793958" cy="4932547"/>
          </a:xfrm>
          <a:prstGeom prst="rect">
            <a:avLst/>
          </a:prstGeom>
          <a:solidFill>
            <a:schemeClr val="accent1">
              <a:lumMod val="20000"/>
              <a:lumOff val="80000"/>
              <a:alpha val="55000"/>
            </a:schemeClr>
          </a:solidFill>
          <a:ln w="762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62506" tIns="35717" rIns="62506" bIns="35717" anchor="ctr"/>
          <a:lstStyle/>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In Luke, Jesus tells a parable about two people who go up to the temple to pray.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first man is a Pharisee, and he has every outward reason to expect his prayers will be heard by God.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Pharisee does things like fasting and giving money, and he thinks these actions assure that his prayers are received with favor.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On the other hand, a tax collector approaches God with a humble request for mercy.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Jesus says the tax collector’s request for mercy leaves him with a right relationship with God, while the proud Pharisee will be humbled.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In harmony with this parable, 1 John invites us to approach God with confidence. </a:t>
            </a:r>
          </a:p>
          <a:p>
            <a:pPr marL="342900" indent="-342900">
              <a:lnSpc>
                <a:spcPct val="107000"/>
              </a:lnSpc>
              <a:buFont typeface="Wingdings" panose="05000000000000000000" pitchFamily="2" charset="2"/>
              <a:buChar char="q"/>
            </a:pPr>
            <a:r>
              <a:rPr lang="en-US" sz="1400" b="1" kern="100"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God hears our requests, and grants those requests that align with His sovereign will. </a:t>
            </a:r>
          </a:p>
        </p:txBody>
      </p:sp>
      <p:sp>
        <p:nvSpPr>
          <p:cNvPr id="5" name="Slide Number Placeholder 2">
            <a:extLst>
              <a:ext uri="{FF2B5EF4-FFF2-40B4-BE49-F238E27FC236}">
                <a16:creationId xmlns:a16="http://schemas.microsoft.com/office/drawing/2014/main" id="{E8F75B05-8B1A-C9A2-8D3A-A677D28479CB}"/>
              </a:ext>
            </a:extLst>
          </p:cNvPr>
          <p:cNvSpPr>
            <a:spLocks noGrp="1"/>
          </p:cNvSpPr>
          <p:nvPr>
            <p:ph type="sldNum" sz="quarter" idx="2"/>
          </p:nvPr>
        </p:nvSpPr>
        <p:spPr>
          <a:xfrm>
            <a:off x="11412810" y="6388520"/>
            <a:ext cx="683339" cy="365125"/>
          </a:xfrm>
        </p:spPr>
        <p:txBody>
          <a:bodyPr/>
          <a:lstStyle/>
          <a:p>
            <a:fld id="{86CB4B4D-7CA3-9044-876B-883B54F8677D}" type="slidenum">
              <a:rPr lang="en-US" sz="1800" smtClean="0">
                <a:solidFill>
                  <a:schemeClr val="bg1"/>
                </a:solidFill>
                <a:latin typeface="Arial Black" panose="020B0A04020102020204" pitchFamily="34" charset="0"/>
              </a:rPr>
              <a:pPr/>
              <a:t>11</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6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F6207A-741E-74E4-8C61-01B995F05D79}"/>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847E2F2-1C47-3FB1-4BC1-A5F4D0AA0FDA}"/>
              </a:ext>
            </a:extLst>
          </p:cNvPr>
          <p:cNvCxnSpPr>
            <a:cxnSpLocks/>
          </p:cNvCxnSpPr>
          <p:nvPr/>
        </p:nvCxnSpPr>
        <p:spPr>
          <a:xfrm flipV="1">
            <a:off x="1859280" y="7667713"/>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31C861D9-4AD9-5517-6759-C6828F317C64}"/>
              </a:ext>
            </a:extLst>
          </p:cNvPr>
          <p:cNvCxnSpPr>
            <a:cxnSpLocks/>
          </p:cNvCxnSpPr>
          <p:nvPr/>
        </p:nvCxnSpPr>
        <p:spPr>
          <a:xfrm flipV="1">
            <a:off x="1853102" y="7086600"/>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E5AC84D2-0026-7F8E-6D13-3D5A529F2486}"/>
              </a:ext>
            </a:extLst>
          </p:cNvPr>
          <p:cNvCxnSpPr>
            <a:cxnSpLocks/>
          </p:cNvCxnSpPr>
          <p:nvPr/>
        </p:nvCxnSpPr>
        <p:spPr>
          <a:xfrm flipV="1">
            <a:off x="26436" y="762280"/>
            <a:ext cx="12252960" cy="28487"/>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itle 2">
            <a:extLst>
              <a:ext uri="{FF2B5EF4-FFF2-40B4-BE49-F238E27FC236}">
                <a16:creationId xmlns:a16="http://schemas.microsoft.com/office/drawing/2014/main" id="{715CFAEC-9871-98B3-644D-D2496CD1CBF2}"/>
              </a:ext>
            </a:extLst>
          </p:cNvPr>
          <p:cNvSpPr txBox="1">
            <a:spLocks/>
          </p:cNvSpPr>
          <p:nvPr/>
        </p:nvSpPr>
        <p:spPr>
          <a:xfrm>
            <a:off x="926311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38" name="TextBox 37">
            <a:extLst>
              <a:ext uri="{FF2B5EF4-FFF2-40B4-BE49-F238E27FC236}">
                <a16:creationId xmlns:a16="http://schemas.microsoft.com/office/drawing/2014/main" id="{432AD4A3-EFEA-B7CA-7516-1C057AF0F895}"/>
              </a:ext>
            </a:extLst>
          </p:cNvPr>
          <p:cNvSpPr txBox="1"/>
          <p:nvPr/>
        </p:nvSpPr>
        <p:spPr>
          <a:xfrm>
            <a:off x="26436" y="38304"/>
            <a:ext cx="4231665"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One Bible, One Story</a:t>
            </a:r>
          </a:p>
        </p:txBody>
      </p:sp>
      <p:sp>
        <p:nvSpPr>
          <p:cNvPr id="39" name="TextBox 38">
            <a:extLst>
              <a:ext uri="{FF2B5EF4-FFF2-40B4-BE49-F238E27FC236}">
                <a16:creationId xmlns:a16="http://schemas.microsoft.com/office/drawing/2014/main" id="{DC9874E7-0CE3-6BE1-E7A3-33385E6E2562}"/>
              </a:ext>
            </a:extLst>
          </p:cNvPr>
          <p:cNvSpPr txBox="1"/>
          <p:nvPr/>
        </p:nvSpPr>
        <p:spPr>
          <a:xfrm>
            <a:off x="2592000" y="1236682"/>
            <a:ext cx="8910633" cy="4785926"/>
          </a:xfrm>
          <a:prstGeom prst="rect">
            <a:avLst/>
          </a:prstGeom>
          <a:noFill/>
        </p:spPr>
        <p:txBody>
          <a:bodyPr wrap="square">
            <a:spAutoFit/>
          </a:bodyPr>
          <a:lstStyle/>
          <a:p>
            <a:pPr marL="0" marR="0">
              <a:lnSpc>
                <a:spcPct val="107000"/>
              </a:lnSpc>
              <a:spcBef>
                <a:spcPts val="0"/>
              </a:spcBef>
              <a:spcAft>
                <a:spcPts val="0"/>
              </a:spcAft>
            </a:pPr>
            <a:r>
              <a:rPr lang="en-US" sz="2400" b="1" i="0" u="sng" cap="small" dirty="0">
                <a:effectLst>
                  <a:outerShdw blurRad="38100" dist="38100" dir="2700000" algn="tl">
                    <a:srgbClr val="000000">
                      <a:alpha val="43137"/>
                    </a:srgbClr>
                  </a:outerShdw>
                </a:effectLst>
                <a:latin typeface="Gotham Book"/>
              </a:rPr>
              <a:t>Psalms: Frank Talk with God</a:t>
            </a:r>
          </a:p>
          <a:p>
            <a:pPr marL="0" marR="0">
              <a:lnSpc>
                <a:spcPct val="107000"/>
              </a:lnSpc>
              <a:spcBef>
                <a:spcPts val="0"/>
              </a:spcBef>
              <a:spcAft>
                <a:spcPts val="0"/>
              </a:spcAft>
            </a:pPr>
            <a:r>
              <a:rPr lang="en-US" sz="2200" b="1" i="0" dirty="0">
                <a:effectLst>
                  <a:outerShdw blurRad="38100" dist="38100" dir="2700000" algn="tl">
                    <a:srgbClr val="000000">
                      <a:alpha val="43137"/>
                    </a:srgbClr>
                  </a:outerShdw>
                </a:effectLst>
                <a:latin typeface="Gotham Book"/>
              </a:rPr>
              <a:t>In the beginning of Genesis, God’s intention is to dwell among His people, spending time with them in conversation. God initially talks with Adam and Eve with nothing standing between them (Gen. 2:15–17; 3:8–9). After the introduction of sin, this relationship is disrupted, but God does not abandon His creation. Throughout the Old Testament, God speaks to people; and people call out to Him in return. Noah, Abraham, Moses, Samuel—all interact with God, listening to His voice. King David and others write beautiful songs to God—humbly calling on Him for help, protection, vindication, peace, and joy. The prayers of the psalmists continue to teach and comfort us. When Jesus speaks, He often has Psalms on His lips, as a model for the kind of honest talk that we can have with God (for example, Matt. 27:46). </a:t>
            </a:r>
          </a:p>
        </p:txBody>
      </p:sp>
      <p:sp>
        <p:nvSpPr>
          <p:cNvPr id="2" name="Oval 1">
            <a:extLst>
              <a:ext uri="{FF2B5EF4-FFF2-40B4-BE49-F238E27FC236}">
                <a16:creationId xmlns:a16="http://schemas.microsoft.com/office/drawing/2014/main" id="{4396536E-23AD-C9E1-E0E1-7E7B59CE6119}"/>
              </a:ext>
            </a:extLst>
          </p:cNvPr>
          <p:cNvSpPr/>
          <p:nvPr/>
        </p:nvSpPr>
        <p:spPr>
          <a:xfrm>
            <a:off x="115499" y="1236682"/>
            <a:ext cx="2476501" cy="4728953"/>
          </a:xfrm>
          <a:prstGeom prst="ellipse">
            <a:avLst/>
          </a:prstGeom>
          <a:blipFill dpi="0" rotWithShape="1">
            <a:blip r:embed="rId3">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A6E010B7-B9D7-A32C-4334-5DE4FFB20AAA}"/>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12</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3346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1198286" y="6858000"/>
            <a:ext cx="9644063" cy="0"/>
          </a:xfrm>
          <a:prstGeom prst="line">
            <a:avLst/>
          </a:prstGeom>
          <a:noFill/>
          <a:ln w="77063">
            <a:solidFill>
              <a:schemeClr val="accent2">
                <a:lumMod val="50000"/>
              </a:schemeClr>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619471" y="647700"/>
            <a:ext cx="9001125"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Line 10">
            <a:extLst>
              <a:ext uri="{FF2B5EF4-FFF2-40B4-BE49-F238E27FC236}">
                <a16:creationId xmlns:a16="http://schemas.microsoft.com/office/drawing/2014/main" id="{B76EBD9C-BAF1-4157-A842-56E34B9E88A1}"/>
              </a:ext>
            </a:extLst>
          </p:cNvPr>
          <p:cNvSpPr>
            <a:spLocks noChangeShapeType="1"/>
          </p:cNvSpPr>
          <p:nvPr/>
        </p:nvSpPr>
        <p:spPr bwMode="auto">
          <a:xfrm>
            <a:off x="1466088" y="6934200"/>
            <a:ext cx="9582912" cy="0"/>
          </a:xfrm>
          <a:prstGeom prst="line">
            <a:avLst/>
          </a:prstGeom>
          <a:noFill/>
          <a:ln w="77063">
            <a:solidFill>
              <a:schemeClr val="accent2">
                <a:lumMod val="50000"/>
              </a:schemeClr>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4" name="TextBox 13">
            <a:extLst>
              <a:ext uri="{FF2B5EF4-FFF2-40B4-BE49-F238E27FC236}">
                <a16:creationId xmlns:a16="http://schemas.microsoft.com/office/drawing/2014/main" id="{EA537800-FF19-445F-878B-B73402FEA682}"/>
              </a:ext>
            </a:extLst>
          </p:cNvPr>
          <p:cNvSpPr txBox="1"/>
          <p:nvPr/>
        </p:nvSpPr>
        <p:spPr>
          <a:xfrm>
            <a:off x="846160" y="2076250"/>
            <a:ext cx="8269594" cy="4431213"/>
          </a:xfrm>
          <a:prstGeom prst="rect">
            <a:avLst/>
          </a:prstGeom>
          <a:solidFill>
            <a:schemeClr val="accent2">
              <a:lumMod val="50000"/>
              <a:alpha val="30000"/>
            </a:schemeClr>
          </a:solidFill>
          <a:ln>
            <a:solidFill>
              <a:schemeClr val="accent2">
                <a:lumMod val="50000"/>
              </a:schemeClr>
            </a:solidFill>
          </a:ln>
        </p:spPr>
        <p:txBody>
          <a:bodyPr wrap="square">
            <a:spAutoFit/>
          </a:bodyPr>
          <a:lstStyle/>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One of the gifts I gave to family and friends last Christmas was a hymn calendar. Each month has a portion of an old hymn—some familiar and some lesser known. I hung mine up, and I made myself a playlist of all of the hymns so I could meditate on the lyrics throughout the year. This month’s hymn is “What a Friend We Have in Jesus,” and I’ve been playing Aretha Franklin’s version on repeat. </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lvl="1">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My favorite part goes like this:</a:t>
            </a:r>
          </a:p>
          <a:p>
            <a:pPr lvl="1">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O what peace we often forfeit,</a:t>
            </a:r>
          </a:p>
          <a:p>
            <a:pPr lvl="1">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O what needless pain we bear,</a:t>
            </a:r>
          </a:p>
          <a:p>
            <a:pPr lvl="1">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all because we do not carry</a:t>
            </a:r>
          </a:p>
          <a:p>
            <a:pPr lvl="1">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everything to God in prayer!</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Abraham had questions for God about the fate of Sodom. Instead of ruminating in his doubts, he humbly approached God and entered into conversation with Him. I think about how often I go through my day trying to “power my way through” in self-sufficiency. What needless pain I bear, when I fail to go to God with my questions and needs. </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Everything—our questions, joys, thanksgiving, complaints, struggles, reliefs, failures, requests—all of it can be brought to Him. Like God did for Abraham, God has invited us into relationship with Him, which is incredibly humbling. The Creator of all things—the source of all wisdom and understanding—allows us to ask for help, mercy, and grace. </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And He listens to us! Because of Christ’s death and resurrection, our relationship with God can be restored. As 1 John 5:14 tells us, we can come before Him with confidence. When our prayers agree with His will, He grants those requests. The real question is, in the words of the hymn, Do I remember what a privilege this is?</a:t>
            </a:r>
          </a:p>
          <a:p>
            <a:pPr>
              <a:lnSpc>
                <a:spcPct val="107000"/>
              </a:lnSpc>
            </a:pPr>
            <a:endParaRPr lang="en-US" sz="1200" b="1" dirty="0">
              <a:solidFill>
                <a:schemeClr val="accent2">
                  <a:lumMod val="50000"/>
                </a:schemeClr>
              </a:solidFill>
              <a:effectLst>
                <a:outerShdw blurRad="38100" dist="38100" dir="2700000" algn="tl">
                  <a:srgbClr val="000000">
                    <a:alpha val="43137"/>
                  </a:srgbClr>
                </a:outerShdw>
              </a:effectLst>
              <a:latin typeface="Gotham Book"/>
              <a:ea typeface="Times New Roman" panose="02020603050405020304" pitchFamily="18" charset="0"/>
            </a:endParaRPr>
          </a:p>
        </p:txBody>
      </p:sp>
      <p:sp>
        <p:nvSpPr>
          <p:cNvPr id="22" name="TextBox 21">
            <a:extLst>
              <a:ext uri="{FF2B5EF4-FFF2-40B4-BE49-F238E27FC236}">
                <a16:creationId xmlns:a16="http://schemas.microsoft.com/office/drawing/2014/main" id="{6471D0BC-E990-4441-A0AB-D494EBC0E423}"/>
              </a:ext>
            </a:extLst>
          </p:cNvPr>
          <p:cNvSpPr txBox="1"/>
          <p:nvPr/>
        </p:nvSpPr>
        <p:spPr>
          <a:xfrm>
            <a:off x="56256" y="-33337"/>
            <a:ext cx="6385488" cy="434252"/>
          </a:xfrm>
          <a:prstGeom prst="rect">
            <a:avLst/>
          </a:prstGeom>
          <a:solidFill>
            <a:schemeClr val="accent2">
              <a:lumMod val="50000"/>
              <a:alpha val="80000"/>
            </a:schemeClr>
          </a:solidFill>
          <a:ln w="508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Book"/>
              </a:rPr>
              <a:t>Apply the Message </a:t>
            </a:r>
            <a:endParaRPr lang="en-US" sz="400" b="1" dirty="0">
              <a:solidFill>
                <a:schemeClr val="bg1"/>
              </a:solidFill>
              <a:effectLst>
                <a:outerShdw blurRad="38100" dist="38100" dir="2700000" algn="tl">
                  <a:srgbClr val="000000">
                    <a:alpha val="43137"/>
                  </a:srgbClr>
                </a:outerShdw>
              </a:effectLst>
              <a:latin typeface="Gotham Book"/>
            </a:endParaRPr>
          </a:p>
        </p:txBody>
      </p:sp>
      <p:sp>
        <p:nvSpPr>
          <p:cNvPr id="23" name="Title 2">
            <a:extLst>
              <a:ext uri="{FF2B5EF4-FFF2-40B4-BE49-F238E27FC236}">
                <a16:creationId xmlns:a16="http://schemas.microsoft.com/office/drawing/2014/main" id="{1AF6D03B-FDF2-4A2B-8C33-887BB31BED2F}"/>
              </a:ext>
            </a:extLst>
          </p:cNvPr>
          <p:cNvSpPr txBox="1">
            <a:spLocks/>
          </p:cNvSpPr>
          <p:nvPr/>
        </p:nvSpPr>
        <p:spPr>
          <a:xfrm>
            <a:off x="9115754" y="-42609"/>
            <a:ext cx="3016280" cy="514350"/>
          </a:xfrm>
          <a:prstGeom prst="rect">
            <a:avLst/>
          </a:prstGeom>
          <a:solidFill>
            <a:schemeClr val="accent2">
              <a:lumMod val="50000"/>
              <a:alpha val="80000"/>
            </a:schemeClr>
          </a:solidFill>
          <a:ln w="50800" cap="rnd">
            <a:solidFill>
              <a:schemeClr val="accent2">
                <a:lumMod val="50000"/>
              </a:schemeClr>
            </a:solid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PRAYER AND HUMILITY</a:t>
            </a:r>
          </a:p>
        </p:txBody>
      </p:sp>
      <p:sp>
        <p:nvSpPr>
          <p:cNvPr id="24" name="TextBox 23">
            <a:extLst>
              <a:ext uri="{FF2B5EF4-FFF2-40B4-BE49-F238E27FC236}">
                <a16:creationId xmlns:a16="http://schemas.microsoft.com/office/drawing/2014/main" id="{0C909907-8C7F-45F7-A044-A7E74773EFA4}"/>
              </a:ext>
            </a:extLst>
          </p:cNvPr>
          <p:cNvSpPr txBox="1"/>
          <p:nvPr/>
        </p:nvSpPr>
        <p:spPr>
          <a:xfrm>
            <a:off x="2628899" y="76961"/>
            <a:ext cx="4618061" cy="510909"/>
          </a:xfrm>
          <a:prstGeom prst="rect">
            <a:avLst/>
          </a:prstGeom>
          <a:noFill/>
          <a:ln cap="rnd">
            <a:noFill/>
            <a:miter lim="800000"/>
          </a:ln>
        </p:spPr>
        <p:txBody>
          <a:bodyPr wrap="square">
            <a:spAutoFit/>
          </a:bodyPr>
          <a:lstStyle/>
          <a:p>
            <a:pPr>
              <a:lnSpc>
                <a:spcPct val="107000"/>
              </a:lnSpc>
            </a:pPr>
            <a:r>
              <a:rPr lang="en-US" sz="1300" b="1" cap="small" dirty="0">
                <a:solidFill>
                  <a:schemeClr val="bg1"/>
                </a:solidFill>
                <a:latin typeface="Gotham Book"/>
                <a:ea typeface="Calibri" panose="020F0502020204030204" pitchFamily="34" charset="0"/>
                <a:cs typeface="Calibri" panose="020F0502020204030204" pitchFamily="34" charset="0"/>
              </a:rPr>
              <a:t>Prayers can have boldness, confidence, and humility. </a:t>
            </a:r>
          </a:p>
          <a:p>
            <a:pPr>
              <a:lnSpc>
                <a:spcPct val="107000"/>
              </a:lnSpc>
            </a:pPr>
            <a:r>
              <a:rPr lang="en-US" sz="1300" b="1" cap="small" dirty="0">
                <a:solidFill>
                  <a:schemeClr val="bg1"/>
                </a:solidFill>
                <a:latin typeface="Gotham Book"/>
                <a:ea typeface="Calibri" panose="020F0502020204030204" pitchFamily="34" charset="0"/>
                <a:cs typeface="Calibri" panose="020F0502020204030204" pitchFamily="34" charset="0"/>
              </a:rPr>
              <a:t> </a:t>
            </a:r>
            <a:endParaRPr lang="en-US" sz="1300" b="1" cap="small" dirty="0">
              <a:solidFill>
                <a:schemeClr val="bg1"/>
              </a:solidFill>
              <a:latin typeface="Gotham Book"/>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846160" y="1476514"/>
            <a:ext cx="8269594" cy="589874"/>
          </a:xfrm>
          <a:prstGeom prst="roundRect">
            <a:avLst/>
          </a:prstGeom>
          <a:solidFill>
            <a:schemeClr val="accent2">
              <a:lumMod val="50000"/>
              <a:alpha val="80000"/>
            </a:schemeClr>
          </a:solidFill>
          <a:ln w="50800" cap="flat">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nSpc>
                <a:spcPct val="107000"/>
              </a:lnSpc>
            </a:pPr>
            <a:r>
              <a:rPr lang="en-US" sz="2800" b="1" dirty="0">
                <a:solidFill>
                  <a:schemeClr val="bg1"/>
                </a:solidFill>
                <a:latin typeface="Gotham Book"/>
                <a:ea typeface="Calibri" panose="020F0502020204030204" pitchFamily="34" charset="0"/>
                <a:cs typeface="Calibri" panose="020F0502020204030204" pitchFamily="34" charset="0"/>
              </a:rPr>
              <a:t>Take It to the Lord in Prayer</a:t>
            </a:r>
          </a:p>
        </p:txBody>
      </p:sp>
      <p:sp>
        <p:nvSpPr>
          <p:cNvPr id="8" name="TextBox 7">
            <a:extLst>
              <a:ext uri="{FF2B5EF4-FFF2-40B4-BE49-F238E27FC236}">
                <a16:creationId xmlns:a16="http://schemas.microsoft.com/office/drawing/2014/main" id="{96B915DF-506B-1416-2AD4-B88D5404A503}"/>
              </a:ext>
            </a:extLst>
          </p:cNvPr>
          <p:cNvSpPr txBox="1"/>
          <p:nvPr/>
        </p:nvSpPr>
        <p:spPr>
          <a:xfrm>
            <a:off x="309818" y="707531"/>
            <a:ext cx="9357043" cy="923330"/>
          </a:xfrm>
          <a:prstGeom prst="rect">
            <a:avLst/>
          </a:prstGeom>
          <a:noFill/>
        </p:spPr>
        <p:txBody>
          <a:bodyPr wrap="square">
            <a:spAutoFit/>
          </a:bodyPr>
          <a:lstStyle/>
          <a:p>
            <a:r>
              <a:rPr lang="en-US" sz="1800" b="1" kern="1200" dirty="0">
                <a:solidFill>
                  <a:schemeClr val="accent2">
                    <a:lumMod val="50000"/>
                  </a:schemeClr>
                </a:solidFill>
                <a:effectLst>
                  <a:outerShdw blurRad="38100" dist="38100" dir="2700000" algn="tl">
                    <a:srgbClr val="000000">
                      <a:alpha val="43137"/>
                    </a:srgbClr>
                  </a:outerShdw>
                </a:effectLst>
                <a:latin typeface="Gotham Book"/>
              </a:rPr>
              <a:t>This application and conclusion to the lesson leads us to contemplate the needless </a:t>
            </a:r>
            <a:r>
              <a:rPr lang="en-US" sz="1800" b="1" kern="1200" dirty="0" err="1">
                <a:solidFill>
                  <a:schemeClr val="accent2">
                    <a:lumMod val="50000"/>
                  </a:schemeClr>
                </a:solidFill>
                <a:effectLst>
                  <a:outerShdw blurRad="38100" dist="38100" dir="2700000" algn="tl">
                    <a:srgbClr val="000000">
                      <a:alpha val="43137"/>
                    </a:srgbClr>
                  </a:outerShdw>
                </a:effectLst>
                <a:latin typeface="Gotham Book"/>
              </a:rPr>
              <a:t>turmoils</a:t>
            </a:r>
            <a:r>
              <a:rPr lang="en-US" sz="1800" b="1" kern="1200" dirty="0">
                <a:solidFill>
                  <a:schemeClr val="accent2">
                    <a:lumMod val="50000"/>
                  </a:schemeClr>
                </a:solidFill>
                <a:effectLst>
                  <a:outerShdw blurRad="38100" dist="38100" dir="2700000" algn="tl">
                    <a:srgbClr val="000000">
                      <a:alpha val="43137"/>
                    </a:srgbClr>
                  </a:outerShdw>
                </a:effectLst>
                <a:latin typeface="Gotham Book"/>
              </a:rPr>
              <a:t> we face, in part because we are sometimes afraid to approach God with our honest and open selves. </a:t>
            </a:r>
          </a:p>
          <a:p>
            <a:r>
              <a:rPr lang="en-US" sz="1800" kern="1200" dirty="0">
                <a:solidFill>
                  <a:schemeClr val="tx1"/>
                </a:solidFill>
                <a:effectLst/>
                <a:latin typeface="+mn-lt"/>
                <a:ea typeface="+mn-ea"/>
                <a:cs typeface="+mn-cs"/>
              </a:rPr>
              <a:t> </a:t>
            </a:r>
          </a:p>
        </p:txBody>
      </p:sp>
      <p:sp>
        <p:nvSpPr>
          <p:cNvPr id="3" name="Oval 2">
            <a:extLst>
              <a:ext uri="{FF2B5EF4-FFF2-40B4-BE49-F238E27FC236}">
                <a16:creationId xmlns:a16="http://schemas.microsoft.com/office/drawing/2014/main" id="{5181C30B-EF3D-16C5-4CE6-CC05C1CB480D}"/>
              </a:ext>
            </a:extLst>
          </p:cNvPr>
          <p:cNvSpPr/>
          <p:nvPr/>
        </p:nvSpPr>
        <p:spPr>
          <a:xfrm>
            <a:off x="9534524" y="1169723"/>
            <a:ext cx="2674619" cy="5074920"/>
          </a:xfrm>
          <a:prstGeom prst="ellipse">
            <a:avLst/>
          </a:prstGeom>
          <a:blipFill dpi="0" rotWithShape="1">
            <a:blip r:embed="rId3">
              <a:alphaModFix amt="42000"/>
              <a:duotone>
                <a:prstClr val="black"/>
                <a:schemeClr val="accent3">
                  <a:tint val="45000"/>
                  <a:satMod val="400000"/>
                </a:schemeClr>
              </a:duotone>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AE7DE8E8-9081-D108-9652-94020A4FBF5D}"/>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13</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749D7-3BF6-9CB9-847A-09154E8901B4}"/>
            </a:ext>
          </a:extLst>
        </p:cNvPr>
        <p:cNvGrpSpPr/>
        <p:nvPr/>
      </p:nvGrpSpPr>
      <p:grpSpPr>
        <a:xfrm>
          <a:off x="0" y="0"/>
          <a:ext cx="0" cy="0"/>
          <a:chOff x="0" y="0"/>
          <a:chExt cx="0" cy="0"/>
        </a:xfrm>
      </p:grpSpPr>
      <p:sp>
        <p:nvSpPr>
          <p:cNvPr id="18" name="Line 10">
            <a:extLst>
              <a:ext uri="{FF2B5EF4-FFF2-40B4-BE49-F238E27FC236}">
                <a16:creationId xmlns:a16="http://schemas.microsoft.com/office/drawing/2014/main" id="{87BD248B-B64C-0FE2-64DC-DDFFCBD2389B}"/>
              </a:ext>
            </a:extLst>
          </p:cNvPr>
          <p:cNvSpPr>
            <a:spLocks noChangeShapeType="1"/>
          </p:cNvSpPr>
          <p:nvPr/>
        </p:nvSpPr>
        <p:spPr bwMode="auto">
          <a:xfrm>
            <a:off x="1198286" y="6858000"/>
            <a:ext cx="9644063" cy="0"/>
          </a:xfrm>
          <a:prstGeom prst="line">
            <a:avLst/>
          </a:prstGeom>
          <a:noFill/>
          <a:ln w="77063">
            <a:solidFill>
              <a:schemeClr val="accent2">
                <a:lumMod val="50000"/>
              </a:schemeClr>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17" name="Straight Connector 16">
            <a:extLst>
              <a:ext uri="{FF2B5EF4-FFF2-40B4-BE49-F238E27FC236}">
                <a16:creationId xmlns:a16="http://schemas.microsoft.com/office/drawing/2014/main" id="{5B806C26-015D-8BAC-F3E0-FD5BC28A3D5F}"/>
              </a:ext>
            </a:extLst>
          </p:cNvPr>
          <p:cNvCxnSpPr/>
          <p:nvPr/>
        </p:nvCxnSpPr>
        <p:spPr>
          <a:xfrm>
            <a:off x="619471" y="647700"/>
            <a:ext cx="9001125"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Line 10">
            <a:extLst>
              <a:ext uri="{FF2B5EF4-FFF2-40B4-BE49-F238E27FC236}">
                <a16:creationId xmlns:a16="http://schemas.microsoft.com/office/drawing/2014/main" id="{DFDA49EE-1424-F8F0-5F35-1FF8F2C9DCC5}"/>
              </a:ext>
            </a:extLst>
          </p:cNvPr>
          <p:cNvSpPr>
            <a:spLocks noChangeShapeType="1"/>
          </p:cNvSpPr>
          <p:nvPr/>
        </p:nvSpPr>
        <p:spPr bwMode="auto">
          <a:xfrm>
            <a:off x="1466088" y="6934200"/>
            <a:ext cx="9582912" cy="0"/>
          </a:xfrm>
          <a:prstGeom prst="line">
            <a:avLst/>
          </a:prstGeom>
          <a:noFill/>
          <a:ln w="77063">
            <a:solidFill>
              <a:schemeClr val="accent2">
                <a:lumMod val="50000"/>
              </a:schemeClr>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4" name="TextBox 13">
            <a:extLst>
              <a:ext uri="{FF2B5EF4-FFF2-40B4-BE49-F238E27FC236}">
                <a16:creationId xmlns:a16="http://schemas.microsoft.com/office/drawing/2014/main" id="{EB40C582-2F39-17BE-DDA1-F02A9816320C}"/>
              </a:ext>
            </a:extLst>
          </p:cNvPr>
          <p:cNvSpPr txBox="1"/>
          <p:nvPr/>
        </p:nvSpPr>
        <p:spPr>
          <a:xfrm>
            <a:off x="3513160" y="2628700"/>
            <a:ext cx="7670043" cy="3339184"/>
          </a:xfrm>
          <a:prstGeom prst="rect">
            <a:avLst/>
          </a:prstGeom>
          <a:solidFill>
            <a:schemeClr val="accent2">
              <a:lumMod val="50000"/>
              <a:alpha val="30000"/>
            </a:schemeClr>
          </a:solidFill>
          <a:ln>
            <a:solidFill>
              <a:schemeClr val="accent2">
                <a:lumMod val="50000"/>
              </a:schemeClr>
            </a:solidFill>
          </a:ln>
        </p:spPr>
        <p:txBody>
          <a:bodyPr wrap="square">
            <a:spAutoFit/>
          </a:bodyPr>
          <a:lstStyle/>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r>
              <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 What kinds of struggles or successes have you had in your daily prayer life?</a:t>
            </a: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r>
              <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 How can we express our confidence before God, through prayer?</a:t>
            </a: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r>
              <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3 How can we express our gratitude before God, through prayer?</a:t>
            </a: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a:lnSpc>
                <a:spcPct val="107000"/>
              </a:lnSpc>
            </a:pPr>
            <a:endParaRPr lang="en-US"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12F348-D2E6-CB02-B0CE-A5E9B0C504E6}"/>
              </a:ext>
            </a:extLst>
          </p:cNvPr>
          <p:cNvSpPr txBox="1"/>
          <p:nvPr/>
        </p:nvSpPr>
        <p:spPr>
          <a:xfrm>
            <a:off x="56256" y="-33337"/>
            <a:ext cx="6385488" cy="434252"/>
          </a:xfrm>
          <a:prstGeom prst="rect">
            <a:avLst/>
          </a:prstGeom>
          <a:solidFill>
            <a:schemeClr val="accent2">
              <a:lumMod val="50000"/>
              <a:alpha val="80000"/>
            </a:schemeClr>
          </a:solidFill>
          <a:ln w="508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Book"/>
              </a:rPr>
              <a:t>Apply the Message </a:t>
            </a:r>
            <a:endParaRPr lang="en-US" sz="400" b="1" dirty="0">
              <a:solidFill>
                <a:schemeClr val="bg1"/>
              </a:solidFill>
              <a:effectLst>
                <a:outerShdw blurRad="38100" dist="38100" dir="2700000" algn="tl">
                  <a:srgbClr val="000000">
                    <a:alpha val="43137"/>
                  </a:srgbClr>
                </a:outerShdw>
              </a:effectLst>
              <a:latin typeface="Gotham Book"/>
            </a:endParaRPr>
          </a:p>
        </p:txBody>
      </p:sp>
      <p:sp>
        <p:nvSpPr>
          <p:cNvPr id="23" name="Title 2">
            <a:extLst>
              <a:ext uri="{FF2B5EF4-FFF2-40B4-BE49-F238E27FC236}">
                <a16:creationId xmlns:a16="http://schemas.microsoft.com/office/drawing/2014/main" id="{5344CB83-E9A2-5FD1-5EFE-3406AC1C8B1E}"/>
              </a:ext>
            </a:extLst>
          </p:cNvPr>
          <p:cNvSpPr txBox="1">
            <a:spLocks/>
          </p:cNvSpPr>
          <p:nvPr/>
        </p:nvSpPr>
        <p:spPr>
          <a:xfrm>
            <a:off x="9115754" y="-42609"/>
            <a:ext cx="3016280" cy="514350"/>
          </a:xfrm>
          <a:prstGeom prst="rect">
            <a:avLst/>
          </a:prstGeom>
          <a:solidFill>
            <a:schemeClr val="accent2">
              <a:lumMod val="50000"/>
              <a:alpha val="80000"/>
            </a:schemeClr>
          </a:solidFill>
          <a:ln w="50800" cap="rnd">
            <a:solidFill>
              <a:schemeClr val="accent2">
                <a:lumMod val="50000"/>
              </a:schemeClr>
            </a:solid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PRAYER AND HUMILITY</a:t>
            </a:r>
          </a:p>
        </p:txBody>
      </p:sp>
      <p:sp>
        <p:nvSpPr>
          <p:cNvPr id="24" name="TextBox 23">
            <a:extLst>
              <a:ext uri="{FF2B5EF4-FFF2-40B4-BE49-F238E27FC236}">
                <a16:creationId xmlns:a16="http://schemas.microsoft.com/office/drawing/2014/main" id="{1DCE6FAD-12A2-B940-4165-4E1D522B9648}"/>
              </a:ext>
            </a:extLst>
          </p:cNvPr>
          <p:cNvSpPr txBox="1"/>
          <p:nvPr/>
        </p:nvSpPr>
        <p:spPr>
          <a:xfrm>
            <a:off x="2628899" y="76961"/>
            <a:ext cx="4618061" cy="510909"/>
          </a:xfrm>
          <a:prstGeom prst="rect">
            <a:avLst/>
          </a:prstGeom>
          <a:noFill/>
          <a:ln cap="rnd">
            <a:noFill/>
            <a:miter lim="800000"/>
          </a:ln>
        </p:spPr>
        <p:txBody>
          <a:bodyPr wrap="square">
            <a:spAutoFit/>
          </a:bodyPr>
          <a:lstStyle/>
          <a:p>
            <a:pPr>
              <a:lnSpc>
                <a:spcPct val="107000"/>
              </a:lnSpc>
            </a:pPr>
            <a:r>
              <a:rPr lang="en-US" sz="1300" b="1" cap="small" dirty="0">
                <a:solidFill>
                  <a:schemeClr val="bg1"/>
                </a:solidFill>
                <a:latin typeface="Gotham Book"/>
                <a:ea typeface="Calibri" panose="020F0502020204030204" pitchFamily="34" charset="0"/>
                <a:cs typeface="Calibri" panose="020F0502020204030204" pitchFamily="34" charset="0"/>
              </a:rPr>
              <a:t>Prayers can have boldness, confidence, and humility. </a:t>
            </a:r>
          </a:p>
          <a:p>
            <a:pPr>
              <a:lnSpc>
                <a:spcPct val="107000"/>
              </a:lnSpc>
            </a:pPr>
            <a:r>
              <a:rPr lang="en-US" sz="1300" b="1" cap="small" dirty="0">
                <a:solidFill>
                  <a:schemeClr val="bg1"/>
                </a:solidFill>
                <a:latin typeface="Gotham Book"/>
                <a:ea typeface="Calibri" panose="020F0502020204030204" pitchFamily="34" charset="0"/>
                <a:cs typeface="Calibri" panose="020F0502020204030204" pitchFamily="34" charset="0"/>
              </a:rPr>
              <a:t> </a:t>
            </a:r>
            <a:endParaRPr lang="en-US" sz="1300" b="1" cap="small" dirty="0">
              <a:solidFill>
                <a:schemeClr val="bg1"/>
              </a:solidFill>
              <a:latin typeface="Gotham Book"/>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984E6A5-3A2E-686D-3491-93299E6F53C2}"/>
              </a:ext>
            </a:extLst>
          </p:cNvPr>
          <p:cNvSpPr/>
          <p:nvPr/>
        </p:nvSpPr>
        <p:spPr>
          <a:xfrm>
            <a:off x="3513160" y="2028964"/>
            <a:ext cx="7670043" cy="589874"/>
          </a:xfrm>
          <a:prstGeom prst="roundRect">
            <a:avLst/>
          </a:prstGeom>
          <a:solidFill>
            <a:schemeClr val="accent2">
              <a:lumMod val="50000"/>
              <a:alpha val="80000"/>
            </a:schemeClr>
          </a:solidFill>
          <a:ln w="50800" cap="flat">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nSpc>
                <a:spcPct val="107000"/>
              </a:lnSpc>
            </a:pPr>
            <a:r>
              <a:rPr lang="en-US" sz="2800" b="1" dirty="0">
                <a:solidFill>
                  <a:schemeClr val="bg1"/>
                </a:solidFill>
                <a:latin typeface="Gotham Book"/>
                <a:ea typeface="Calibri" panose="020F0502020204030204" pitchFamily="34" charset="0"/>
                <a:cs typeface="Calibri" panose="020F0502020204030204" pitchFamily="34" charset="0"/>
              </a:rPr>
              <a:t>Take It to the Lord in Prayer</a:t>
            </a:r>
          </a:p>
        </p:txBody>
      </p:sp>
      <p:sp>
        <p:nvSpPr>
          <p:cNvPr id="8" name="TextBox 7">
            <a:extLst>
              <a:ext uri="{FF2B5EF4-FFF2-40B4-BE49-F238E27FC236}">
                <a16:creationId xmlns:a16="http://schemas.microsoft.com/office/drawing/2014/main" id="{F4794BC1-1983-BE43-6420-F9AB12BC6B87}"/>
              </a:ext>
            </a:extLst>
          </p:cNvPr>
          <p:cNvSpPr txBox="1"/>
          <p:nvPr/>
        </p:nvSpPr>
        <p:spPr>
          <a:xfrm>
            <a:off x="309818" y="707531"/>
            <a:ext cx="9357043" cy="923330"/>
          </a:xfrm>
          <a:prstGeom prst="rect">
            <a:avLst/>
          </a:prstGeom>
          <a:noFill/>
        </p:spPr>
        <p:txBody>
          <a:bodyPr wrap="square">
            <a:spAutoFit/>
          </a:bodyPr>
          <a:lstStyle/>
          <a:p>
            <a:r>
              <a:rPr lang="en-US" sz="1800" b="1" kern="1200" dirty="0">
                <a:solidFill>
                  <a:schemeClr val="accent2">
                    <a:lumMod val="50000"/>
                  </a:schemeClr>
                </a:solidFill>
                <a:effectLst>
                  <a:outerShdw blurRad="38100" dist="38100" dir="2700000" algn="tl">
                    <a:srgbClr val="000000">
                      <a:alpha val="43137"/>
                    </a:srgbClr>
                  </a:outerShdw>
                </a:effectLst>
                <a:latin typeface="Gotham Book"/>
              </a:rPr>
              <a:t>This application and conclusion to the lesson leads us to contemplate the needless </a:t>
            </a:r>
            <a:r>
              <a:rPr lang="en-US" sz="1800" b="1" kern="1200" dirty="0" err="1">
                <a:solidFill>
                  <a:schemeClr val="accent2">
                    <a:lumMod val="50000"/>
                  </a:schemeClr>
                </a:solidFill>
                <a:effectLst>
                  <a:outerShdw blurRad="38100" dist="38100" dir="2700000" algn="tl">
                    <a:srgbClr val="000000">
                      <a:alpha val="43137"/>
                    </a:srgbClr>
                  </a:outerShdw>
                </a:effectLst>
                <a:latin typeface="Gotham Book"/>
              </a:rPr>
              <a:t>turmoils</a:t>
            </a:r>
            <a:r>
              <a:rPr lang="en-US" sz="1800" b="1" kern="1200" dirty="0">
                <a:solidFill>
                  <a:schemeClr val="accent2">
                    <a:lumMod val="50000"/>
                  </a:schemeClr>
                </a:solidFill>
                <a:effectLst>
                  <a:outerShdw blurRad="38100" dist="38100" dir="2700000" algn="tl">
                    <a:srgbClr val="000000">
                      <a:alpha val="43137"/>
                    </a:srgbClr>
                  </a:outerShdw>
                </a:effectLst>
                <a:latin typeface="Gotham Book"/>
              </a:rPr>
              <a:t> we face, in part because we are sometimes afraid to approach God with our honest and open selves. </a:t>
            </a:r>
          </a:p>
          <a:p>
            <a:r>
              <a:rPr lang="en-US" sz="1800" kern="1200" dirty="0">
                <a:solidFill>
                  <a:schemeClr val="tx1"/>
                </a:solidFill>
                <a:effectLst/>
                <a:latin typeface="+mn-lt"/>
                <a:ea typeface="+mn-ea"/>
                <a:cs typeface="+mn-cs"/>
              </a:rPr>
              <a:t> </a:t>
            </a:r>
          </a:p>
        </p:txBody>
      </p:sp>
      <p:sp>
        <p:nvSpPr>
          <p:cNvPr id="3" name="Oval 2">
            <a:extLst>
              <a:ext uri="{FF2B5EF4-FFF2-40B4-BE49-F238E27FC236}">
                <a16:creationId xmlns:a16="http://schemas.microsoft.com/office/drawing/2014/main" id="{787F5052-11A1-5E7C-1236-C073AAAB3D8D}"/>
              </a:ext>
            </a:extLst>
          </p:cNvPr>
          <p:cNvSpPr/>
          <p:nvPr/>
        </p:nvSpPr>
        <p:spPr>
          <a:xfrm>
            <a:off x="367310" y="1441413"/>
            <a:ext cx="3063240" cy="5074920"/>
          </a:xfrm>
          <a:prstGeom prst="ellipse">
            <a:avLst/>
          </a:prstGeom>
          <a:blipFill dpi="0" rotWithShape="1">
            <a:blip r:embed="rId3">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6074F84-B9C2-5D4C-CB75-DD993B3F5B46}"/>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14</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1777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3595116" y="13272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Book"/>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491319" y="1164377"/>
            <a:ext cx="8884693" cy="5569568"/>
          </a:xfrm>
          <a:prstGeom prst="rect">
            <a:avLst/>
          </a:prstGeom>
          <a:solidFill>
            <a:schemeClr val="accent1">
              <a:lumMod val="20000"/>
              <a:lumOff val="8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accent2">
                    <a:lumMod val="50000"/>
                  </a:schemeClr>
                </a:solidFill>
                <a:latin typeface="Gotham Book"/>
                <a:ea typeface="Calibri" panose="020F0502020204030204" pitchFamily="34" charset="0"/>
                <a:cs typeface="Calibri" panose="020F0502020204030204" pitchFamily="34" charset="0"/>
              </a:rPr>
              <a:t>These three passages of today’s lesson address prayer from distinct angles. In Genesis, Abraham makes his request in terms of appealing to God’s character; Abraham does so while acknowledg­ing his own subordinate status. In the Gospel of Luke, the publican acknowledges his status as a sin­ner as he seeks God’s mercy. In 1 John, Christians are encouraged to pray with confidence because of their relationship with God, conformity to God’s will, and God’s disposition to listen to His children. </a:t>
            </a:r>
            <a:endParaRPr lang="en-US" sz="500" b="1" dirty="0">
              <a:solidFill>
                <a:schemeClr val="accent2">
                  <a:lumMod val="50000"/>
                </a:schemeClr>
              </a:solidFill>
              <a:latin typeface="Gotham Book"/>
              <a:ea typeface="Calibri" panose="020F0502020204030204" pitchFamily="34" charset="0"/>
              <a:cs typeface="Calibri" panose="020F0502020204030204" pitchFamily="34" charset="0"/>
            </a:endParaRPr>
          </a:p>
          <a:p>
            <a:pPr>
              <a:lnSpc>
                <a:spcPct val="107000"/>
              </a:lnSpc>
            </a:pPr>
            <a:r>
              <a:rPr lang="en-US" sz="500" b="1" dirty="0">
                <a:solidFill>
                  <a:schemeClr val="accent2">
                    <a:lumMod val="50000"/>
                  </a:schemeClr>
                </a:solidFill>
                <a:latin typeface="Gotham Book"/>
                <a:ea typeface="Calibri" panose="020F0502020204030204" pitchFamily="34" charset="0"/>
                <a:cs typeface="Calibri" panose="020F0502020204030204" pitchFamily="34" charset="0"/>
              </a:rPr>
              <a:t> </a:t>
            </a:r>
          </a:p>
          <a:p>
            <a:pPr>
              <a:lnSpc>
                <a:spcPct val="107000"/>
              </a:lnSpc>
            </a:pPr>
            <a:r>
              <a:rPr lang="en-US" sz="1600" b="1" dirty="0">
                <a:solidFill>
                  <a:schemeClr val="accent2">
                    <a:lumMod val="50000"/>
                  </a:schemeClr>
                </a:solidFill>
                <a:latin typeface="Gotham Book"/>
                <a:ea typeface="Calibri" panose="020F0502020204030204" pitchFamily="34" charset="0"/>
                <a:cs typeface="Calibri" panose="020F0502020204030204" pitchFamily="34" charset="0"/>
              </a:rPr>
              <a:t>God’s character is the constant in these three passages. It must serve as the foundation for prayer today. Abraham’s rhetorical question, “Shall not the Judge of all the earth do right?” has never lost its validity. Abraham’s bold appeal is consistent both with the Lord’s character and with Abra­ham’s desire to do what was right. </a:t>
            </a:r>
            <a:endParaRPr lang="en-US" sz="500" b="1" dirty="0">
              <a:solidFill>
                <a:schemeClr val="accent2">
                  <a:lumMod val="50000"/>
                </a:schemeClr>
              </a:solidFill>
              <a:latin typeface="Gotham Book"/>
              <a:ea typeface="Calibri" panose="020F0502020204030204" pitchFamily="34" charset="0"/>
              <a:cs typeface="Calibri" panose="020F0502020204030204" pitchFamily="34" charset="0"/>
            </a:endParaRPr>
          </a:p>
          <a:p>
            <a:pPr>
              <a:lnSpc>
                <a:spcPct val="107000"/>
              </a:lnSpc>
            </a:pPr>
            <a:r>
              <a:rPr lang="en-US" sz="500" b="1" dirty="0">
                <a:solidFill>
                  <a:schemeClr val="accent2">
                    <a:lumMod val="50000"/>
                  </a:schemeClr>
                </a:solidFill>
                <a:latin typeface="Gotham Book"/>
                <a:ea typeface="Calibri" panose="020F0502020204030204" pitchFamily="34" charset="0"/>
                <a:cs typeface="Calibri" panose="020F0502020204030204" pitchFamily="34" charset="0"/>
              </a:rPr>
              <a:t> </a:t>
            </a:r>
          </a:p>
          <a:p>
            <a:pPr>
              <a:lnSpc>
                <a:spcPct val="107000"/>
              </a:lnSpc>
            </a:pPr>
            <a:r>
              <a:rPr lang="en-US" sz="1600" b="1" dirty="0">
                <a:solidFill>
                  <a:schemeClr val="accent2">
                    <a:lumMod val="50000"/>
                  </a:schemeClr>
                </a:solidFill>
                <a:latin typeface="Gotham Book"/>
                <a:ea typeface="Calibri" panose="020F0502020204030204" pitchFamily="34" charset="0"/>
                <a:cs typeface="Calibri" panose="020F0502020204030204" pitchFamily="34" charset="0"/>
              </a:rPr>
              <a:t>Christians can pray confidently because God delights in our prayers and wants to grant our requests (but see the cautions cited in the Lesson Context at the beginning of this lesson). Chris­tians can pray boldly by aligning their requests with what God has revealed about His desires. Christians also are to pray humbly because we know that God is God, and we are not. </a:t>
            </a:r>
            <a:endParaRPr lang="en-US" sz="500" b="1" dirty="0">
              <a:solidFill>
                <a:schemeClr val="accent2">
                  <a:lumMod val="50000"/>
                </a:schemeClr>
              </a:solidFill>
              <a:latin typeface="Gotham Book"/>
              <a:ea typeface="Calibri" panose="020F0502020204030204" pitchFamily="34" charset="0"/>
              <a:cs typeface="Calibri" panose="020F0502020204030204" pitchFamily="34" charset="0"/>
            </a:endParaRPr>
          </a:p>
          <a:p>
            <a:pPr>
              <a:lnSpc>
                <a:spcPct val="107000"/>
              </a:lnSpc>
            </a:pPr>
            <a:r>
              <a:rPr lang="en-US" sz="500" b="1" dirty="0">
                <a:solidFill>
                  <a:schemeClr val="accent2">
                    <a:lumMod val="50000"/>
                  </a:schemeClr>
                </a:solidFill>
                <a:latin typeface="Gotham Book"/>
                <a:ea typeface="Calibri" panose="020F0502020204030204" pitchFamily="34" charset="0"/>
                <a:cs typeface="Calibri" panose="020F0502020204030204" pitchFamily="34" charset="0"/>
              </a:rPr>
              <a:t> </a:t>
            </a:r>
          </a:p>
          <a:p>
            <a:pPr>
              <a:lnSpc>
                <a:spcPct val="107000"/>
              </a:lnSpc>
            </a:pPr>
            <a:r>
              <a:rPr lang="en-US" sz="1600" b="1" dirty="0">
                <a:solidFill>
                  <a:schemeClr val="accent2">
                    <a:lumMod val="50000"/>
                  </a:schemeClr>
                </a:solidFill>
                <a:latin typeface="Gotham Book"/>
                <a:ea typeface="Calibri" panose="020F0502020204030204" pitchFamily="34" charset="0"/>
                <a:cs typeface="Calibri" panose="020F0502020204030204" pitchFamily="34" charset="0"/>
              </a:rPr>
              <a:t>As we pray today, we will do well to follow the examples in this lesson. More important than the physical posture one assumes in prayer is one’s heart posture. Additionally, prayer is an important means by which the human will is conformed to the divine will. The better we know God, the more we seek God, the more our prayers will be answered because they will align with who God is and what God wants to do in the world. Certain circumstances may call for more boldness or more humility depending on the context. Yet humble, confident boldness that is grounded in God’s character should undergird all our prayers. </a:t>
            </a:r>
          </a:p>
        </p:txBody>
      </p:sp>
      <p:sp>
        <p:nvSpPr>
          <p:cNvPr id="37" name="Rectangle 36">
            <a:extLst>
              <a:ext uri="{FF2B5EF4-FFF2-40B4-BE49-F238E27FC236}">
                <a16:creationId xmlns:a16="http://schemas.microsoft.com/office/drawing/2014/main" id="{B7EBB468-20BA-4B18-8229-1029ADCE524A}"/>
              </a:ext>
            </a:extLst>
          </p:cNvPr>
          <p:cNvSpPr/>
          <p:nvPr/>
        </p:nvSpPr>
        <p:spPr>
          <a:xfrm>
            <a:off x="181907" y="636165"/>
            <a:ext cx="4130786" cy="505490"/>
          </a:xfrm>
          <a:prstGeom prst="rect">
            <a:avLst/>
          </a:prstGeom>
          <a:solidFill>
            <a:schemeClr val="accent2">
              <a:lumMod val="5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u="sng"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Foundation of Prayer</a:t>
            </a:r>
          </a:p>
        </p:txBody>
      </p:sp>
      <p:sp>
        <p:nvSpPr>
          <p:cNvPr id="12" name="TextBox 11">
            <a:extLst>
              <a:ext uri="{FF2B5EF4-FFF2-40B4-BE49-F238E27FC236}">
                <a16:creationId xmlns:a16="http://schemas.microsoft.com/office/drawing/2014/main" id="{97C0E09D-5AAA-4144-8FFC-8F9E1D00986E}"/>
              </a:ext>
            </a:extLst>
          </p:cNvPr>
          <p:cNvSpPr txBox="1"/>
          <p:nvPr/>
        </p:nvSpPr>
        <p:spPr>
          <a:xfrm>
            <a:off x="19050" y="2410"/>
            <a:ext cx="3133725" cy="588140"/>
          </a:xfrm>
          <a:prstGeom prst="rect">
            <a:avLst/>
          </a:prstGeom>
          <a:solidFill>
            <a:schemeClr val="accent2">
              <a:lumMod val="50000"/>
            </a:schemeClr>
          </a:solidFill>
        </p:spPr>
        <p:txBody>
          <a:bodyPr wrap="square" lIns="64291" tIns="32146" rIns="64291" bIns="32146" rtlCol="0">
            <a:spAutoFit/>
          </a:bodyPr>
          <a:lstStyle/>
          <a:p>
            <a:pPr algn="l"/>
            <a:r>
              <a:rPr lang="en-US" sz="3400" b="1" dirty="0">
                <a:solidFill>
                  <a:schemeClr val="bg1"/>
                </a:solidFill>
                <a:latin typeface="Gotham Book"/>
              </a:rPr>
              <a:t>CONCLUSION</a:t>
            </a:r>
            <a:endParaRPr lang="en-US" sz="2500" b="1" dirty="0">
              <a:solidFill>
                <a:schemeClr val="bg1"/>
              </a:solidFill>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676399" y="613357"/>
            <a:ext cx="90011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9080469" y="48590"/>
            <a:ext cx="3016280" cy="51435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3" name="Oval 2">
            <a:extLst>
              <a:ext uri="{FF2B5EF4-FFF2-40B4-BE49-F238E27FC236}">
                <a16:creationId xmlns:a16="http://schemas.microsoft.com/office/drawing/2014/main" id="{F3C3C864-A5A1-EC05-A675-013104F4F09E}"/>
              </a:ext>
            </a:extLst>
          </p:cNvPr>
          <p:cNvSpPr/>
          <p:nvPr/>
        </p:nvSpPr>
        <p:spPr>
          <a:xfrm>
            <a:off x="9534524" y="1169723"/>
            <a:ext cx="2674619" cy="5074920"/>
          </a:xfrm>
          <a:prstGeom prst="ellipse">
            <a:avLst/>
          </a:prstGeom>
          <a:blipFill dpi="0" rotWithShape="1">
            <a:blip r:embed="rId3">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6FC1F05E-EF7D-CB10-6C63-B56531F1600B}"/>
              </a:ext>
            </a:extLst>
          </p:cNvPr>
          <p:cNvSpPr txBox="1">
            <a:spLocks/>
          </p:cNvSpPr>
          <p:nvPr/>
        </p:nvSpPr>
        <p:spPr>
          <a:xfrm>
            <a:off x="11229088" y="633985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solidFill>
                  <a:schemeClr val="bg1"/>
                </a:solidFill>
                <a:latin typeface="Arial Black" panose="020B0A04020102020204" pitchFamily="34" charset="0"/>
              </a:rPr>
              <a:pPr/>
              <a:t>15</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726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4632179" y="13272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Book"/>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3654617" y="3755569"/>
            <a:ext cx="7767895" cy="1696905"/>
          </a:xfrm>
          <a:prstGeom prst="rect">
            <a:avLst/>
          </a:prstGeom>
          <a:solidFill>
            <a:schemeClr val="accent2">
              <a:lumMod val="50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000" b="1" dirty="0">
                <a:solidFill>
                  <a:schemeClr val="accent2">
                    <a:lumMod val="50000"/>
                  </a:schemeClr>
                </a:solidFill>
                <a:latin typeface="Gotham Book"/>
                <a:ea typeface="Calibri" panose="020F0502020204030204" pitchFamily="34" charset="0"/>
                <a:cs typeface="Calibri" panose="020F0502020204030204" pitchFamily="34" charset="0"/>
              </a:rPr>
              <a:t>The invitation for the class is to pick one of the characteristics of prayer that we have seen in the various texts for today. It can be hard to imagine how boldness, confidence, and humility can go hand-in-hand, but we can trust God to understand that we want all of these to come through in our prayers. </a:t>
            </a:r>
          </a:p>
        </p:txBody>
      </p:sp>
      <p:sp>
        <p:nvSpPr>
          <p:cNvPr id="37" name="Rectangle 36">
            <a:extLst>
              <a:ext uri="{FF2B5EF4-FFF2-40B4-BE49-F238E27FC236}">
                <a16:creationId xmlns:a16="http://schemas.microsoft.com/office/drawing/2014/main" id="{B7EBB468-20BA-4B18-8229-1029ADCE524A}"/>
              </a:ext>
            </a:extLst>
          </p:cNvPr>
          <p:cNvSpPr/>
          <p:nvPr/>
        </p:nvSpPr>
        <p:spPr>
          <a:xfrm>
            <a:off x="3654615" y="3251895"/>
            <a:ext cx="7767897" cy="442587"/>
          </a:xfrm>
          <a:prstGeom prst="rect">
            <a:avLst/>
          </a:prstGeom>
          <a:solidFill>
            <a:schemeClr val="accent2">
              <a:lumMod val="5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400" b="1" cap="small" dirty="0">
                <a:solidFill>
                  <a:schemeClr val="bg1"/>
                </a:solidFill>
                <a:latin typeface="Gotham Book"/>
                <a:ea typeface="Calibri" panose="020F0502020204030204" pitchFamily="34" charset="0"/>
                <a:cs typeface="Calibri" panose="020F0502020204030204" pitchFamily="34" charset="0"/>
              </a:rPr>
              <a:t>Contemplate a new goal for prayer. </a:t>
            </a:r>
          </a:p>
        </p:txBody>
      </p:sp>
      <p:sp>
        <p:nvSpPr>
          <p:cNvPr id="16" name="TextBox 15">
            <a:extLst>
              <a:ext uri="{FF2B5EF4-FFF2-40B4-BE49-F238E27FC236}">
                <a16:creationId xmlns:a16="http://schemas.microsoft.com/office/drawing/2014/main" id="{603EA4E3-414D-4A56-8DD5-A9D429758B9C}"/>
              </a:ext>
            </a:extLst>
          </p:cNvPr>
          <p:cNvSpPr txBox="1"/>
          <p:nvPr/>
        </p:nvSpPr>
        <p:spPr>
          <a:xfrm>
            <a:off x="3629025" y="1375090"/>
            <a:ext cx="7743825" cy="1394997"/>
          </a:xfrm>
          <a:prstGeom prst="rect">
            <a:avLst/>
          </a:prstGeom>
          <a:solidFill>
            <a:schemeClr val="accent2">
              <a:lumMod val="50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2000" b="1" u="sng"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CONVERSATIONS WITH GOD</a:t>
            </a:r>
          </a:p>
          <a:p>
            <a:pPr>
              <a:lnSpc>
                <a:spcPct val="107000"/>
              </a:lnSpc>
            </a:pPr>
            <a:r>
              <a:rPr lang="en-US" sz="2000" b="1" dirty="0">
                <a:solidFill>
                  <a:schemeClr val="accent2">
                    <a:lumMod val="50000"/>
                  </a:schemeClr>
                </a:solidFill>
                <a:latin typeface="Gotham Book"/>
                <a:ea typeface="Calibri" panose="020F0502020204030204" pitchFamily="34" charset="0"/>
                <a:cs typeface="Calibri" panose="020F0502020204030204" pitchFamily="34" charset="0"/>
              </a:rPr>
              <a:t>God invites us into conversation with Him, the God who hears our prayers. It is easy to struggle with displaying boldness, confidence, and humility, even though these are all appropriate to prayer.</a:t>
            </a:r>
          </a:p>
        </p:txBody>
      </p:sp>
      <p:sp>
        <p:nvSpPr>
          <p:cNvPr id="20" name="Rectangle: Rounded Corners 4">
            <a:extLst>
              <a:ext uri="{FF2B5EF4-FFF2-40B4-BE49-F238E27FC236}">
                <a16:creationId xmlns:a16="http://schemas.microsoft.com/office/drawing/2014/main" id="{52E2589C-AFAF-4495-8A00-D7655900ACF9}"/>
              </a:ext>
            </a:extLst>
          </p:cNvPr>
          <p:cNvSpPr txBox="1"/>
          <p:nvPr/>
        </p:nvSpPr>
        <p:spPr>
          <a:xfrm>
            <a:off x="3631871" y="934417"/>
            <a:ext cx="7767895" cy="432221"/>
          </a:xfrm>
          <a:prstGeom prst="rect">
            <a:avLst/>
          </a:prstGeom>
          <a:solidFill>
            <a:schemeClr val="accent2">
              <a:lumMod val="50000"/>
              <a:alpha val="70000"/>
            </a:schemeClr>
          </a:solid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r>
              <a:rPr lang="en-US" sz="2800" b="1" cap="small" dirty="0">
                <a:solidFill>
                  <a:schemeClr val="bg1"/>
                </a:solidFill>
                <a:latin typeface="Gotham Book"/>
                <a:ea typeface="+mn-lt"/>
                <a:cs typeface="Arial" panose="020B0604020202020204" pitchFamily="34" charset="0"/>
              </a:rPr>
              <a:t>Live It Out : </a:t>
            </a:r>
            <a:r>
              <a:rPr lang="en-US" sz="2000" b="1" u="sng" cap="small" dirty="0">
                <a:solidFill>
                  <a:schemeClr val="bg1"/>
                </a:solidFill>
                <a:effectLst>
                  <a:outerShdw blurRad="38100" dist="38100" dir="2700000" algn="tl">
                    <a:srgbClr val="000000">
                      <a:alpha val="43137"/>
                    </a:srgbClr>
                  </a:outerShdw>
                </a:effectLst>
                <a:latin typeface="Gotham Book"/>
              </a:rPr>
              <a:t>Contemplate a new goal for prayer.</a:t>
            </a:r>
          </a:p>
        </p:txBody>
      </p:sp>
      <p:sp>
        <p:nvSpPr>
          <p:cNvPr id="15" name="TextBox 14">
            <a:extLst>
              <a:ext uri="{FF2B5EF4-FFF2-40B4-BE49-F238E27FC236}">
                <a16:creationId xmlns:a16="http://schemas.microsoft.com/office/drawing/2014/main" id="{1D926310-F3B9-443D-B94C-79BAD0146EBE}"/>
              </a:ext>
            </a:extLst>
          </p:cNvPr>
          <p:cNvSpPr txBox="1"/>
          <p:nvPr/>
        </p:nvSpPr>
        <p:spPr>
          <a:xfrm>
            <a:off x="19050" y="2410"/>
            <a:ext cx="3133725" cy="588140"/>
          </a:xfrm>
          <a:prstGeom prst="rect">
            <a:avLst/>
          </a:prstGeom>
          <a:solidFill>
            <a:schemeClr val="accent2">
              <a:lumMod val="50000"/>
            </a:schemeClr>
          </a:solidFill>
        </p:spPr>
        <p:txBody>
          <a:bodyPr wrap="square" lIns="64291" tIns="32146" rIns="64291" bIns="32146" rtlCol="0">
            <a:spAutoFit/>
          </a:bodyPr>
          <a:lstStyle/>
          <a:p>
            <a:pPr algn="l"/>
            <a:r>
              <a:rPr lang="en-US" sz="3400" b="1" dirty="0">
                <a:solidFill>
                  <a:schemeClr val="bg1"/>
                </a:solidFill>
                <a:latin typeface="Gotham Book"/>
              </a:rPr>
              <a:t>CONCLUSION</a:t>
            </a:r>
            <a:endParaRPr lang="en-US" sz="2500" b="1" dirty="0">
              <a:solidFill>
                <a:schemeClr val="bg1"/>
              </a:solidFill>
              <a:latin typeface="Gotham Book"/>
            </a:endParaRPr>
          </a:p>
        </p:txBody>
      </p:sp>
      <p:cxnSp>
        <p:nvCxnSpPr>
          <p:cNvPr id="17" name="Straight Connector 16">
            <a:extLst>
              <a:ext uri="{FF2B5EF4-FFF2-40B4-BE49-F238E27FC236}">
                <a16:creationId xmlns:a16="http://schemas.microsoft.com/office/drawing/2014/main" id="{0FB2A01E-6723-40F1-9680-FC729CA7BAF3}"/>
              </a:ext>
            </a:extLst>
          </p:cNvPr>
          <p:cNvCxnSpPr/>
          <p:nvPr/>
        </p:nvCxnSpPr>
        <p:spPr>
          <a:xfrm>
            <a:off x="1676399" y="724867"/>
            <a:ext cx="900112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D1BC6461-2733-43F0-BA32-109B726DCB65}"/>
              </a:ext>
            </a:extLst>
          </p:cNvPr>
          <p:cNvSpPr txBox="1">
            <a:spLocks/>
          </p:cNvSpPr>
          <p:nvPr/>
        </p:nvSpPr>
        <p:spPr>
          <a:xfrm>
            <a:off x="9080469" y="48590"/>
            <a:ext cx="3016280" cy="51435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pic>
        <p:nvPicPr>
          <p:cNvPr id="2" name="Picture 1" descr="A painting of a person in a white robe with his arms out&#10;&#10;Description automatically generated">
            <a:extLst>
              <a:ext uri="{FF2B5EF4-FFF2-40B4-BE49-F238E27FC236}">
                <a16:creationId xmlns:a16="http://schemas.microsoft.com/office/drawing/2014/main" id="{8B786849-7D1A-EB52-00F2-8E7FA40C10A4}"/>
              </a:ext>
            </a:extLst>
          </p:cNvPr>
          <p:cNvPicPr>
            <a:picLocks noChangeAspect="1"/>
          </p:cNvPicPr>
          <p:nvPr/>
        </p:nvPicPr>
        <p:blipFill>
          <a:blip r:embed="rId3">
            <a:duotone>
              <a:prstClr val="black"/>
              <a:schemeClr val="accent2">
                <a:tint val="45000"/>
                <a:satMod val="400000"/>
              </a:schemeClr>
            </a:duotone>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323035" y="865542"/>
            <a:ext cx="3136090" cy="5126916"/>
          </a:xfrm>
          <a:prstGeom prst="ellipse">
            <a:avLst/>
          </a:prstGeom>
          <a:blipFill dpi="0" rotWithShape="1">
            <a:blip r:embed="rId5"/>
            <a:srcRect/>
            <a:stretch>
              <a:fillRect/>
            </a:stretch>
          </a:blipFill>
          <a:ln>
            <a:solidFill>
              <a:srgbClr val="7030A0"/>
            </a:solidFill>
          </a:ln>
          <a:effectLst>
            <a:outerShdw blurRad="44450" dist="27940" dir="5400000" algn="ctr">
              <a:srgbClr val="000000">
                <a:alpha val="32000"/>
              </a:srgbClr>
            </a:outerShdw>
            <a:softEdge rad="1270000"/>
          </a:effectLst>
          <a:scene3d>
            <a:camera prst="orthographicFront">
              <a:rot lat="0" lon="0" rev="0"/>
            </a:camera>
            <a:lightRig rig="balanced" dir="t">
              <a:rot lat="0" lon="0" rev="8700000"/>
            </a:lightRig>
          </a:scene3d>
          <a:sp3d>
            <a:bevelT w="1123950" h="742950"/>
            <a:bevelB w="133350"/>
          </a:sp3d>
        </p:spPr>
      </p:pic>
      <p:sp>
        <p:nvSpPr>
          <p:cNvPr id="3" name="Oval 2">
            <a:extLst>
              <a:ext uri="{FF2B5EF4-FFF2-40B4-BE49-F238E27FC236}">
                <a16:creationId xmlns:a16="http://schemas.microsoft.com/office/drawing/2014/main" id="{492BBAD3-B6E6-52DB-BF81-C2D852F144BF}"/>
              </a:ext>
            </a:extLst>
          </p:cNvPr>
          <p:cNvSpPr/>
          <p:nvPr/>
        </p:nvSpPr>
        <p:spPr>
          <a:xfrm>
            <a:off x="367310" y="888963"/>
            <a:ext cx="3063240" cy="5074920"/>
          </a:xfrm>
          <a:prstGeom prst="ellipse">
            <a:avLst/>
          </a:prstGeom>
          <a:blipFill dpi="0" rotWithShape="1">
            <a:blip r:embed="rId5">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5DF5D50-7E13-1885-F360-2B15C812C7FE}"/>
              </a:ext>
            </a:extLst>
          </p:cNvPr>
          <p:cNvSpPr txBox="1">
            <a:spLocks/>
          </p:cNvSpPr>
          <p:nvPr/>
        </p:nvSpPr>
        <p:spPr>
          <a:xfrm>
            <a:off x="11229088" y="633985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solidFill>
                  <a:schemeClr val="bg1"/>
                </a:solidFill>
                <a:latin typeface="Arial Black" panose="020B0A04020102020204" pitchFamily="34" charset="0"/>
              </a:rPr>
              <a:pPr/>
              <a:t>16</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12053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tile tx="0" ty="0" sx="100000" sy="100000" flip="none" algn="tl"/>
        </a:blipFill>
        <a:effectLst/>
      </p:bgPr>
    </p:bg>
    <p:spTree>
      <p:nvGrpSpPr>
        <p:cNvPr id="1" name="">
          <a:extLst>
            <a:ext uri="{FF2B5EF4-FFF2-40B4-BE49-F238E27FC236}">
              <a16:creationId xmlns:a16="http://schemas.microsoft.com/office/drawing/2014/main" id="{8C3B4023-CAA7-70DF-1953-E4234B875E7A}"/>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C85A8145-7BC1-D2A8-A329-CC1693ECB59F}"/>
              </a:ext>
            </a:extLst>
          </p:cNvPr>
          <p:cNvGrpSpPr/>
          <p:nvPr/>
        </p:nvGrpSpPr>
        <p:grpSpPr>
          <a:xfrm>
            <a:off x="1499020" y="5829300"/>
            <a:ext cx="4309663" cy="980604"/>
            <a:chOff x="2506018" y="5649894"/>
            <a:chExt cx="5048626" cy="812353"/>
          </a:xfrm>
        </p:grpSpPr>
        <p:grpSp>
          <p:nvGrpSpPr>
            <p:cNvPr id="32" name="Group 11">
              <a:extLst>
                <a:ext uri="{FF2B5EF4-FFF2-40B4-BE49-F238E27FC236}">
                  <a16:creationId xmlns:a16="http://schemas.microsoft.com/office/drawing/2014/main" id="{B913D4A5-6E15-D955-7B72-8F1681013678}"/>
                </a:ext>
              </a:extLst>
            </p:cNvPr>
            <p:cNvGrpSpPr/>
            <p:nvPr/>
          </p:nvGrpSpPr>
          <p:grpSpPr>
            <a:xfrm>
              <a:off x="3200400" y="5649894"/>
              <a:ext cx="3659864" cy="452610"/>
              <a:chOff x="3142974" y="6271325"/>
              <a:chExt cx="6718852" cy="1014475"/>
            </a:xfrm>
          </p:grpSpPr>
          <p:sp>
            <p:nvSpPr>
              <p:cNvPr id="35" name="Rectangle: Rounded Corners 34">
                <a:extLst>
                  <a:ext uri="{FF2B5EF4-FFF2-40B4-BE49-F238E27FC236}">
                    <a16:creationId xmlns:a16="http://schemas.microsoft.com/office/drawing/2014/main" id="{1B4396FB-F0DA-2F13-01F4-C64A8850B960}"/>
                  </a:ext>
                </a:extLst>
              </p:cNvPr>
              <p:cNvSpPr/>
              <p:nvPr/>
            </p:nvSpPr>
            <p:spPr>
              <a:xfrm>
                <a:off x="3142974" y="6343197"/>
                <a:ext cx="6718852" cy="870738"/>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38" name="Group 13">
                <a:extLst>
                  <a:ext uri="{FF2B5EF4-FFF2-40B4-BE49-F238E27FC236}">
                    <a16:creationId xmlns:a16="http://schemas.microsoft.com/office/drawing/2014/main" id="{402D9BA0-EF99-3896-1177-EDD2A7A798B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39" name="Picture 38" descr="A picture containing drawing, room&#10;&#10;Description automatically generated">
                  <a:extLst>
                    <a:ext uri="{FF2B5EF4-FFF2-40B4-BE49-F238E27FC236}">
                      <a16:creationId xmlns:a16="http://schemas.microsoft.com/office/drawing/2014/main" id="{2892A9D3-E5D1-C591-B6D3-80A6FE7D7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40" name="Picture 39" descr="A close up of a logo&#10;&#10;Description automatically generated">
                  <a:extLst>
                    <a:ext uri="{FF2B5EF4-FFF2-40B4-BE49-F238E27FC236}">
                      <a16:creationId xmlns:a16="http://schemas.microsoft.com/office/drawing/2014/main" id="{E85974BE-08BE-E2DF-B2C9-346FD9FF50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41" name="Picture 40">
                  <a:extLst>
                    <a:ext uri="{FF2B5EF4-FFF2-40B4-BE49-F238E27FC236}">
                      <a16:creationId xmlns:a16="http://schemas.microsoft.com/office/drawing/2014/main" id="{12A000F0-A4A9-59DB-A13F-B84BC55914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33" name="Rectangle 32">
              <a:extLst>
                <a:ext uri="{FF2B5EF4-FFF2-40B4-BE49-F238E27FC236}">
                  <a16:creationId xmlns:a16="http://schemas.microsoft.com/office/drawing/2014/main" id="{8219645C-54E8-C033-D71C-591ECBBB92AF}"/>
                </a:ext>
              </a:extLst>
            </p:cNvPr>
            <p:cNvSpPr/>
            <p:nvPr/>
          </p:nvSpPr>
          <p:spPr>
            <a:xfrm>
              <a:off x="2506018" y="6102504"/>
              <a:ext cx="5048626" cy="359743"/>
            </a:xfrm>
            <a:prstGeom prst="rect">
              <a:avLst/>
            </a:prstGeom>
            <a:solidFill>
              <a:schemeClr val="accent2"/>
            </a:solidFill>
          </p:spPr>
          <p:txBody>
            <a:bodyPr wrap="square" lIns="64291" tIns="32146" rIns="64291" bIns="32146">
              <a:spAutoFit/>
            </a:bodyPr>
            <a:lstStyle/>
            <a:p>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2025-25 quarter with permission, © David C Cook, https://davidccook.org. May not be further reproduced. All rights reserved.</a:t>
              </a:r>
            </a:p>
          </p:txBody>
        </p:sp>
      </p:grpSp>
      <p:pic>
        <p:nvPicPr>
          <p:cNvPr id="4" name="Picture 3">
            <a:extLst>
              <a:ext uri="{FF2B5EF4-FFF2-40B4-BE49-F238E27FC236}">
                <a16:creationId xmlns:a16="http://schemas.microsoft.com/office/drawing/2014/main" id="{A5D6B0AC-6FD0-1B2C-2288-60860FA2B137}"/>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l="17107" r="17107"/>
          <a:stretch/>
        </p:blipFill>
        <p:spPr>
          <a:xfrm>
            <a:off x="2153780" y="3329810"/>
            <a:ext cx="3654903" cy="26115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2" name="Content Placeholder 1">
            <a:extLst>
              <a:ext uri="{FF2B5EF4-FFF2-40B4-BE49-F238E27FC236}">
                <a16:creationId xmlns:a16="http://schemas.microsoft.com/office/drawing/2014/main" id="{37C478AC-0967-74AA-FB37-3D953E493663}"/>
              </a:ext>
            </a:extLst>
          </p:cNvPr>
          <p:cNvSpPr txBox="1">
            <a:spLocks/>
          </p:cNvSpPr>
          <p:nvPr/>
        </p:nvSpPr>
        <p:spPr>
          <a:xfrm>
            <a:off x="0" y="-33024"/>
            <a:ext cx="11915775" cy="6842928"/>
          </a:xfrm>
          <a:prstGeom prst="rect">
            <a:avLst/>
          </a:prstGeom>
          <a:solidFill>
            <a:schemeClr val="accent2">
              <a:alpha val="1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endPar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spTree>
    <p:extLst>
      <p:ext uri="{BB962C8B-B14F-4D97-AF65-F5344CB8AC3E}">
        <p14:creationId xmlns:p14="http://schemas.microsoft.com/office/powerpoint/2010/main" val="450653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Line 8"/>
          <p:cNvSpPr>
            <a:spLocks noChangeShapeType="1"/>
          </p:cNvSpPr>
          <p:nvPr/>
        </p:nvSpPr>
        <p:spPr bwMode="auto">
          <a:xfrm flipV="1">
            <a:off x="3339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1350031"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021" y="9910780"/>
            <a:ext cx="412552" cy="541139"/>
          </a:xfrm>
          <a:prstGeom prst="rect">
            <a:avLst/>
          </a:prstGeom>
          <a:solidFill>
            <a:schemeClr val="accent2"/>
          </a:solidFill>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1666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9936" y="-31407"/>
            <a:ext cx="4179082" cy="58429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C173528E-EDC8-4FBE-9BE9-878B206B957E}"/>
              </a:ext>
            </a:extLst>
          </p:cNvPr>
          <p:cNvSpPr/>
          <p:nvPr/>
        </p:nvSpPr>
        <p:spPr>
          <a:xfrm>
            <a:off x="230827" y="1468756"/>
            <a:ext cx="8132124" cy="3996894"/>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chemeClr val="bg1"/>
              </a:solidFill>
              <a:latin typeface="Gotham Book"/>
              <a:ea typeface="Calibri" panose="020F0502020204030204" pitchFamily="34" charset="0"/>
              <a:cs typeface="Calibri" panose="020F0502020204030204" pitchFamily="34" charset="0"/>
            </a:endParaRP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1 Why do you think that Abraham is comfortable speaking to God this way?</a:t>
            </a: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2 Why do you think that God is willing to spare Sodom for fifty (later, ten) righteous people?</a:t>
            </a: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 </a:t>
            </a:r>
            <a:endParaRPr lang="en-US" sz="1600" b="1" dirty="0">
              <a:solidFill>
                <a:schemeClr val="bg1"/>
              </a:solidFill>
              <a:latin typeface="Gotham Book"/>
              <a:ea typeface="Calibri" panose="020F0502020204030204" pitchFamily="34" charset="0"/>
              <a:cs typeface="Times New Roman" panose="02020603050405020304" pitchFamily="18" charset="0"/>
            </a:endParaRPr>
          </a:p>
          <a:p>
            <a:pPr>
              <a:lnSpc>
                <a:spcPct val="107000"/>
              </a:lnSpc>
            </a:pPr>
            <a:endParaRPr lang="en-US" sz="1050" b="1" u="sng" dirty="0">
              <a:solidFill>
                <a:schemeClr val="bg1"/>
              </a:solidFill>
              <a:effectLst>
                <a:outerShdw blurRad="38100" dist="38100" dir="2700000" algn="tl">
                  <a:srgbClr val="000000">
                    <a:alpha val="43137"/>
                  </a:srgbClr>
                </a:outerShdw>
              </a:effectLst>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050" b="1" dirty="0">
              <a:solidFill>
                <a:schemeClr val="bg1"/>
              </a:solidFill>
              <a:latin typeface="Gotham Book"/>
              <a:cs typeface="Calibri" panose="020F0502020204030204" pitchFamily="34" charset="0"/>
              <a:sym typeface="Helvetica Neue"/>
            </a:endParaRPr>
          </a:p>
          <a:p>
            <a:pPr>
              <a:lnSpc>
                <a:spcPct val="107000"/>
              </a:lnSpc>
            </a:pPr>
            <a:endParaRPr lang="en-US" sz="1050" b="1" dirty="0">
              <a:solidFill>
                <a:schemeClr val="bg1"/>
              </a:solidFill>
              <a:latin typeface="Gotham Book"/>
              <a:cs typeface="Calibri" panose="020F0502020204030204" pitchFamily="34" charset="0"/>
              <a:sym typeface="Helvetica Neue"/>
            </a:endParaRPr>
          </a:p>
          <a:p>
            <a:pPr>
              <a:lnSpc>
                <a:spcPct val="107000"/>
              </a:lnSpc>
            </a:pPr>
            <a:r>
              <a:rPr lang="en-US" sz="1600" b="1" dirty="0">
                <a:solidFill>
                  <a:schemeClr val="bg1"/>
                </a:solidFill>
                <a:latin typeface="Gotham Book"/>
                <a:cs typeface="Calibri" panose="020F0502020204030204" pitchFamily="34" charset="0"/>
                <a:sym typeface="Helvetica Neue"/>
              </a:rPr>
              <a:t>3 Have you ever had a prayer that felt like a back-and-forth conversation with God? When?</a:t>
            </a: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416170" y="2046230"/>
            <a:ext cx="7803527" cy="649054"/>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Abraham has a previous relationship with God. He has been speaking with God in intimate conversations since God called him out of his homeland in Genesis 12. God even suggests a sense of special openness with Abraham, before the printed text in Genesis 18:17–19. God wants Abraham to ask difficult questions and to learn the ways of God.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148276" y="725633"/>
            <a:ext cx="3383280" cy="557784"/>
          </a:xfrm>
          <a:prstGeom prst="rect">
            <a:avLst/>
          </a:prstGeom>
          <a:solidFill>
            <a:schemeClr val="accent2"/>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107000"/>
              </a:lnSpc>
              <a:defRPr/>
            </a:pPr>
            <a:r>
              <a:rPr lang="en-US" sz="2800" b="1" dirty="0">
                <a:solidFill>
                  <a:schemeClr val="bg1"/>
                </a:solidFill>
                <a:latin typeface="Gotham Book"/>
                <a:ea typeface="Calibri" panose="020F0502020204030204" pitchFamily="34" charset="0"/>
                <a:cs typeface="Calibri" panose="020F0502020204030204" pitchFamily="34" charset="0"/>
              </a:rPr>
              <a:t>A Humble Negotiator </a:t>
            </a:r>
          </a:p>
        </p:txBody>
      </p:sp>
      <p:sp>
        <p:nvSpPr>
          <p:cNvPr id="24" name="Title 2">
            <a:extLst>
              <a:ext uri="{FF2B5EF4-FFF2-40B4-BE49-F238E27FC236}">
                <a16:creationId xmlns:a16="http://schemas.microsoft.com/office/drawing/2014/main" id="{73CA73ED-E258-491C-A8C5-3B7FA0697A1D}"/>
              </a:ext>
            </a:extLst>
          </p:cNvPr>
          <p:cNvSpPr txBox="1">
            <a:spLocks/>
          </p:cNvSpPr>
          <p:nvPr/>
        </p:nvSpPr>
        <p:spPr>
          <a:xfrm>
            <a:off x="9207794" y="-31868"/>
            <a:ext cx="2984196" cy="497089"/>
          </a:xfrm>
          <a:prstGeom prst="rect">
            <a:avLst/>
          </a:prstGeom>
          <a:solidFill>
            <a:schemeClr val="accent2"/>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PRAYER AND HUMILITY</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009371" y="653716"/>
            <a:ext cx="13716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A4F5A00-CB20-43C5-B7B2-8140B6A0C760}"/>
              </a:ext>
            </a:extLst>
          </p:cNvPr>
          <p:cNvSpPr/>
          <p:nvPr/>
        </p:nvSpPr>
        <p:spPr>
          <a:xfrm>
            <a:off x="390525" y="3145470"/>
            <a:ext cx="7803527" cy="61891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God’s mercy goes beyond what humans would expect. For God, the preservation of the righteous is more important than the immediate punishment of the wicked. God does not act out of vindictive retribution, for God holds all future judgment in His hand. </a:t>
            </a:r>
          </a:p>
        </p:txBody>
      </p:sp>
      <p:sp>
        <p:nvSpPr>
          <p:cNvPr id="14" name="Rectangle 13">
            <a:extLst>
              <a:ext uri="{FF2B5EF4-FFF2-40B4-BE49-F238E27FC236}">
                <a16:creationId xmlns:a16="http://schemas.microsoft.com/office/drawing/2014/main" id="{0A4A17F4-7866-4C65-9ED5-91A9C623FB9D}"/>
              </a:ext>
            </a:extLst>
          </p:cNvPr>
          <p:cNvSpPr/>
          <p:nvPr/>
        </p:nvSpPr>
        <p:spPr>
          <a:xfrm>
            <a:off x="390525" y="4214574"/>
            <a:ext cx="7803527" cy="61891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This kind of prayer might happen when wrestling with a critical decision, when enduring suffering from others, or when struggling with sinful desires. Because we have the Spirit of God in us, our prayers are not simply one-way communications. Through prayer and the study of God’s Word, we can learn to hear His messages.</a:t>
            </a:r>
          </a:p>
        </p:txBody>
      </p:sp>
      <p:pic>
        <p:nvPicPr>
          <p:cNvPr id="2" name="Picture 1">
            <a:extLst>
              <a:ext uri="{FF2B5EF4-FFF2-40B4-BE49-F238E27FC236}">
                <a16:creationId xmlns:a16="http://schemas.microsoft.com/office/drawing/2014/main" id="{6AA73AF7-47EC-EFEB-0EB2-FE29F2A4BB8D}"/>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l="16653" r="16653"/>
          <a:stretch/>
        </p:blipFill>
        <p:spPr>
          <a:xfrm>
            <a:off x="8219697" y="2018980"/>
            <a:ext cx="4181475" cy="2734764"/>
          </a:xfrm>
          <a:prstGeom prst="roundRect">
            <a:avLst>
              <a:gd name="adj" fmla="val 16369"/>
            </a:avLst>
          </a:prstGeom>
          <a:ln>
            <a:noFill/>
          </a:ln>
          <a:effectLst>
            <a:outerShdw blurRad="152400" dist="12000" dir="900000" sy="98000" kx="110000" ky="200000" algn="tl" rotWithShape="0">
              <a:srgbClr val="000000">
                <a:alpha val="30000"/>
              </a:srgbClr>
            </a:outerShdw>
          </a:effectLst>
          <a:scene3d>
            <a:camera prst="perspectiveContrastingRightFacing"/>
            <a:lightRig rig="threePt" dir="t"/>
          </a:scene3d>
          <a:sp3d contourW="6350" prstMaterial="matte">
            <a:bevelT w="101600" h="101600"/>
            <a:contourClr>
              <a:srgbClr val="969696"/>
            </a:contourClr>
          </a:sp3d>
        </p:spPr>
      </p:pic>
      <p:sp>
        <p:nvSpPr>
          <p:cNvPr id="7" name="Slide Number Placeholder 2">
            <a:extLst>
              <a:ext uri="{FF2B5EF4-FFF2-40B4-BE49-F238E27FC236}">
                <a16:creationId xmlns:a16="http://schemas.microsoft.com/office/drawing/2014/main" id="{C3E89FB8-E661-117F-18F6-4D8C941A6D0F}"/>
              </a:ext>
            </a:extLst>
          </p:cNvPr>
          <p:cNvSpPr txBox="1">
            <a:spLocks/>
          </p:cNvSpPr>
          <p:nvPr/>
        </p:nvSpPr>
        <p:spPr>
          <a:xfrm>
            <a:off x="11229088" y="633985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solidFill>
                  <a:schemeClr val="bg1"/>
                </a:solidFill>
                <a:latin typeface="Arial Black" panose="020B0A04020102020204" pitchFamily="34" charset="0"/>
              </a:rPr>
              <a:pPr/>
              <a:t>18</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A0B5-7049-AE5E-A162-8467A342E4F1}"/>
            </a:ext>
          </a:extLst>
        </p:cNvPr>
        <p:cNvGrpSpPr/>
        <p:nvPr/>
      </p:nvGrpSpPr>
      <p:grpSpPr>
        <a:xfrm>
          <a:off x="0" y="0"/>
          <a:ext cx="0" cy="0"/>
          <a:chOff x="0" y="0"/>
          <a:chExt cx="0" cy="0"/>
        </a:xfrm>
      </p:grpSpPr>
      <p:sp>
        <p:nvSpPr>
          <p:cNvPr id="36869" name="Line 8">
            <a:extLst>
              <a:ext uri="{FF2B5EF4-FFF2-40B4-BE49-F238E27FC236}">
                <a16:creationId xmlns:a16="http://schemas.microsoft.com/office/drawing/2014/main" id="{84E43068-74D8-9EF3-FBEB-81629D418E77}"/>
              </a:ext>
            </a:extLst>
          </p:cNvPr>
          <p:cNvSpPr>
            <a:spLocks noChangeShapeType="1"/>
          </p:cNvSpPr>
          <p:nvPr/>
        </p:nvSpPr>
        <p:spPr bwMode="auto">
          <a:xfrm flipV="1">
            <a:off x="3339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529F6CDA-E42A-97B4-81DB-6C52F71B2C15}"/>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22" name="Line 13">
            <a:extLst>
              <a:ext uri="{FF2B5EF4-FFF2-40B4-BE49-F238E27FC236}">
                <a16:creationId xmlns:a16="http://schemas.microsoft.com/office/drawing/2014/main" id="{885DE1C5-A243-3FB5-25A1-18AF4F7D148E}"/>
              </a:ext>
            </a:extLst>
          </p:cNvPr>
          <p:cNvSpPr>
            <a:spLocks noChangeShapeType="1"/>
          </p:cNvSpPr>
          <p:nvPr/>
        </p:nvSpPr>
        <p:spPr bwMode="auto">
          <a:xfrm>
            <a:off x="1350031"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A22520D4-E587-D8B0-E295-025C720980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021" y="9910780"/>
            <a:ext cx="412552" cy="541139"/>
          </a:xfrm>
          <a:prstGeom prst="rect">
            <a:avLst/>
          </a:prstGeom>
          <a:solidFill>
            <a:schemeClr val="accent2"/>
          </a:solidFill>
        </p:spPr>
      </p:pic>
      <p:sp>
        <p:nvSpPr>
          <p:cNvPr id="26" name="Line 13">
            <a:extLst>
              <a:ext uri="{FF2B5EF4-FFF2-40B4-BE49-F238E27FC236}">
                <a16:creationId xmlns:a16="http://schemas.microsoft.com/office/drawing/2014/main" id="{84DDAD43-0B26-7612-D8BC-0FF3412D61AB}"/>
              </a:ext>
            </a:extLst>
          </p:cNvPr>
          <p:cNvSpPr>
            <a:spLocks noChangeShapeType="1"/>
          </p:cNvSpPr>
          <p:nvPr/>
        </p:nvSpPr>
        <p:spPr bwMode="auto">
          <a:xfrm>
            <a:off x="1666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440A0A53-54DE-4D18-D970-98CC0CC3B133}"/>
              </a:ext>
            </a:extLst>
          </p:cNvPr>
          <p:cNvSpPr txBox="1"/>
          <p:nvPr/>
        </p:nvSpPr>
        <p:spPr>
          <a:xfrm>
            <a:off x="19936" y="-31407"/>
            <a:ext cx="4179082" cy="58429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A682CAE4-3B7C-9AC4-E185-E825A78CAC3D}"/>
              </a:ext>
            </a:extLst>
          </p:cNvPr>
          <p:cNvSpPr/>
          <p:nvPr/>
        </p:nvSpPr>
        <p:spPr>
          <a:xfrm>
            <a:off x="3783652" y="1447486"/>
            <a:ext cx="8094024" cy="4260364"/>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chemeClr val="bg1"/>
              </a:solidFill>
              <a:latin typeface="Gotham Book"/>
              <a:ea typeface="Calibri" panose="020F0502020204030204" pitchFamily="34" charset="0"/>
              <a:cs typeface="Calibri" panose="020F0502020204030204" pitchFamily="34" charset="0"/>
            </a:endParaRP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1 What kinds of struggles or successes have you had in your daily prayer life?</a:t>
            </a: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600" b="1" u="sng" dirty="0">
              <a:solidFill>
                <a:schemeClr val="bg1"/>
              </a:solidFill>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600" b="1" dirty="0">
              <a:solidFill>
                <a:schemeClr val="bg1"/>
              </a:solidFill>
              <a:latin typeface="Gotham Book"/>
              <a:ea typeface="Calibri" panose="020F0502020204030204" pitchFamily="34" charset="0"/>
              <a:cs typeface="Calibri" panose="020F0502020204030204" pitchFamily="34" charset="0"/>
            </a:endParaRP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2 How can we express our confidence before God, through prayer? </a:t>
            </a:r>
          </a:p>
          <a:p>
            <a:pPr>
              <a:lnSpc>
                <a:spcPct val="107000"/>
              </a:lnSpc>
            </a:pPr>
            <a:r>
              <a:rPr lang="en-US" sz="1600" b="1" dirty="0">
                <a:solidFill>
                  <a:schemeClr val="bg1"/>
                </a:solidFill>
                <a:latin typeface="Gotham Book"/>
                <a:ea typeface="Calibri" panose="020F0502020204030204" pitchFamily="34" charset="0"/>
                <a:cs typeface="Calibri" panose="020F0502020204030204" pitchFamily="34" charset="0"/>
              </a:rPr>
              <a:t> </a:t>
            </a:r>
            <a:endParaRPr lang="en-US" sz="1600" b="1" dirty="0">
              <a:solidFill>
                <a:schemeClr val="bg1"/>
              </a:solidFill>
              <a:latin typeface="Gotham Book"/>
              <a:ea typeface="Calibri" panose="020F0502020204030204" pitchFamily="34" charset="0"/>
              <a:cs typeface="Times New Roman" panose="02020603050405020304" pitchFamily="18" charset="0"/>
            </a:endParaRPr>
          </a:p>
          <a:p>
            <a:pPr>
              <a:lnSpc>
                <a:spcPct val="107000"/>
              </a:lnSpc>
            </a:pPr>
            <a:endParaRPr lang="en-US" sz="1050" b="1" u="sng" dirty="0">
              <a:solidFill>
                <a:schemeClr val="bg1"/>
              </a:solidFill>
              <a:effectLst>
                <a:outerShdw blurRad="38100" dist="38100" dir="2700000" algn="tl">
                  <a:srgbClr val="000000">
                    <a:alpha val="43137"/>
                  </a:srgbClr>
                </a:outerShdw>
              </a:effectLst>
              <a:highlight>
                <a:srgbClr val="FF00FF"/>
              </a:highlight>
              <a:uFill>
                <a:solidFill>
                  <a:srgbClr val="002060"/>
                </a:solidFill>
              </a:uFill>
              <a:latin typeface="Gotham Book"/>
              <a:cs typeface="Times New Roman" panose="02020603050405020304" pitchFamily="18" charset="0"/>
              <a:sym typeface="Helvetica Neue"/>
            </a:endParaRPr>
          </a:p>
          <a:p>
            <a:pPr>
              <a:lnSpc>
                <a:spcPct val="107000"/>
              </a:lnSpc>
            </a:pPr>
            <a:endParaRPr lang="en-US" sz="1050" b="1" dirty="0">
              <a:solidFill>
                <a:schemeClr val="bg1"/>
              </a:solidFill>
              <a:latin typeface="Gotham Book"/>
              <a:cs typeface="Calibri" panose="020F0502020204030204" pitchFamily="34" charset="0"/>
              <a:sym typeface="Helvetica Neue"/>
            </a:endParaRPr>
          </a:p>
          <a:p>
            <a:pPr>
              <a:lnSpc>
                <a:spcPct val="107000"/>
              </a:lnSpc>
            </a:pPr>
            <a:endParaRPr lang="en-US" sz="1050" b="1" dirty="0">
              <a:solidFill>
                <a:schemeClr val="bg1"/>
              </a:solidFill>
              <a:latin typeface="Gotham Book"/>
              <a:cs typeface="Calibri" panose="020F0502020204030204" pitchFamily="34" charset="0"/>
              <a:sym typeface="Helvetica Neue"/>
            </a:endParaRPr>
          </a:p>
          <a:p>
            <a:pPr>
              <a:lnSpc>
                <a:spcPct val="107000"/>
              </a:lnSpc>
            </a:pPr>
            <a:r>
              <a:rPr lang="en-US" sz="1600" b="1" dirty="0">
                <a:solidFill>
                  <a:schemeClr val="bg1"/>
                </a:solidFill>
                <a:latin typeface="Gotham Book"/>
                <a:cs typeface="Calibri" panose="020F0502020204030204" pitchFamily="34" charset="0"/>
                <a:sym typeface="Helvetica Neue"/>
              </a:rPr>
              <a:t>3 How can we express our gratitude before God, through prayer?</a:t>
            </a: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a:p>
            <a:pPr>
              <a:lnSpc>
                <a:spcPct val="107000"/>
              </a:lnSpc>
            </a:pPr>
            <a:endParaRPr lang="en-US" sz="1600" b="1" dirty="0">
              <a:solidFill>
                <a:schemeClr val="bg1"/>
              </a:solidFill>
              <a:latin typeface="Gotham Book"/>
              <a:cs typeface="Calibri" panose="020F0502020204030204" pitchFamily="34" charset="0"/>
              <a:sym typeface="Helvetica Neue"/>
            </a:endParaRPr>
          </a:p>
        </p:txBody>
      </p:sp>
      <p:sp>
        <p:nvSpPr>
          <p:cNvPr id="21" name="Rectangle 20">
            <a:extLst>
              <a:ext uri="{FF2B5EF4-FFF2-40B4-BE49-F238E27FC236}">
                <a16:creationId xmlns:a16="http://schemas.microsoft.com/office/drawing/2014/main" id="{7A1E50D1-3EBB-3B40-0E3E-FCF72BE6A4ED}"/>
              </a:ext>
            </a:extLst>
          </p:cNvPr>
          <p:cNvSpPr/>
          <p:nvPr/>
        </p:nvSpPr>
        <p:spPr>
          <a:xfrm>
            <a:off x="4101658" y="2024960"/>
            <a:ext cx="7543800" cy="846672"/>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Have you been diligent to pray at a regular time or for a habitual set of needs? That might be a success to count! Or perhaps one way to grow our prayer muscles might be to mix prewritten prayers with spontaneous prayers—if one or the other is more comfortable for us. There is nothing inherently wrong with either strategy, and if we have not tried “praying the Psalms,” that might be a good approach to begin. </a:t>
            </a:r>
          </a:p>
        </p:txBody>
      </p:sp>
      <p:sp>
        <p:nvSpPr>
          <p:cNvPr id="23" name="Title 2">
            <a:extLst>
              <a:ext uri="{FF2B5EF4-FFF2-40B4-BE49-F238E27FC236}">
                <a16:creationId xmlns:a16="http://schemas.microsoft.com/office/drawing/2014/main" id="{6D87D543-0698-7843-40B6-D508EE7C2723}"/>
              </a:ext>
            </a:extLst>
          </p:cNvPr>
          <p:cNvSpPr txBox="1">
            <a:spLocks/>
          </p:cNvSpPr>
          <p:nvPr/>
        </p:nvSpPr>
        <p:spPr>
          <a:xfrm>
            <a:off x="148275" y="725633"/>
            <a:ext cx="3754761" cy="557784"/>
          </a:xfrm>
          <a:prstGeom prst="rect">
            <a:avLst/>
          </a:prstGeom>
          <a:solidFill>
            <a:schemeClr val="accent2"/>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107000"/>
              </a:lnSpc>
              <a:defRPr/>
            </a:pPr>
            <a:r>
              <a:rPr lang="en-US" sz="2800" b="1" dirty="0">
                <a:solidFill>
                  <a:schemeClr val="bg1"/>
                </a:solidFill>
                <a:latin typeface="Gotham Book"/>
                <a:ea typeface="Calibri" panose="020F0502020204030204" pitchFamily="34" charset="0"/>
                <a:cs typeface="Calibri" panose="020F0502020204030204" pitchFamily="34" charset="0"/>
              </a:rPr>
              <a:t>Making Humble Prayers</a:t>
            </a:r>
          </a:p>
        </p:txBody>
      </p:sp>
      <p:sp>
        <p:nvSpPr>
          <p:cNvPr id="24" name="Title 2">
            <a:extLst>
              <a:ext uri="{FF2B5EF4-FFF2-40B4-BE49-F238E27FC236}">
                <a16:creationId xmlns:a16="http://schemas.microsoft.com/office/drawing/2014/main" id="{1A693383-A931-33F0-5CF6-5C6724BBAA57}"/>
              </a:ext>
            </a:extLst>
          </p:cNvPr>
          <p:cNvSpPr txBox="1">
            <a:spLocks/>
          </p:cNvSpPr>
          <p:nvPr/>
        </p:nvSpPr>
        <p:spPr>
          <a:xfrm>
            <a:off x="9207794" y="-31868"/>
            <a:ext cx="2984196" cy="497089"/>
          </a:xfrm>
          <a:prstGeom prst="rect">
            <a:avLst/>
          </a:prstGeom>
          <a:solidFill>
            <a:schemeClr val="accent2"/>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PRAYER AND HUMILITY</a:t>
            </a:r>
          </a:p>
        </p:txBody>
      </p:sp>
      <p:cxnSp>
        <p:nvCxnSpPr>
          <p:cNvPr id="19" name="Straight Connector 18">
            <a:extLst>
              <a:ext uri="{FF2B5EF4-FFF2-40B4-BE49-F238E27FC236}">
                <a16:creationId xmlns:a16="http://schemas.microsoft.com/office/drawing/2014/main" id="{9DBF3F97-A627-5FE1-0C29-55C9ED288299}"/>
              </a:ext>
            </a:extLst>
          </p:cNvPr>
          <p:cNvCxnSpPr/>
          <p:nvPr/>
        </p:nvCxnSpPr>
        <p:spPr>
          <a:xfrm>
            <a:off x="-1009371" y="653716"/>
            <a:ext cx="13716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4E80BF0-D98F-7AD2-14A1-35CE7C816034}"/>
              </a:ext>
            </a:extLst>
          </p:cNvPr>
          <p:cNvSpPr/>
          <p:nvPr/>
        </p:nvSpPr>
        <p:spPr>
          <a:xfrm>
            <a:off x="4101658" y="3341352"/>
            <a:ext cx="7543800" cy="61891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One way to express confidence is by giving God the opportunity to answer prayers in big ways. Perhaps we have feared to even ask for healing, insight into a relationship, relief from pain, or other needs that are close to our heart. Failure to ask can suggest a lack of confidence. </a:t>
            </a:r>
          </a:p>
        </p:txBody>
      </p:sp>
      <p:sp>
        <p:nvSpPr>
          <p:cNvPr id="14" name="Rectangle 13">
            <a:extLst>
              <a:ext uri="{FF2B5EF4-FFF2-40B4-BE49-F238E27FC236}">
                <a16:creationId xmlns:a16="http://schemas.microsoft.com/office/drawing/2014/main" id="{D6630C43-340E-331F-7205-53D8EAA0D6CB}"/>
              </a:ext>
            </a:extLst>
          </p:cNvPr>
          <p:cNvSpPr/>
          <p:nvPr/>
        </p:nvSpPr>
        <p:spPr>
          <a:xfrm>
            <a:off x="4101658" y="4429990"/>
            <a:ext cx="7543800" cy="61891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
            <a:r>
              <a:rPr lang="en-US" sz="1200" b="1" dirty="0">
                <a:solidFill>
                  <a:schemeClr val="accent2">
                    <a:lumMod val="50000"/>
                  </a:schemeClr>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For every respondent to this question, the answer may be a bit different. We might write prayers of gratitude, begin a time of prayer with specific thanks, or fill our lives with gratitude by giving credit to God at every opportunity. </a:t>
            </a:r>
          </a:p>
        </p:txBody>
      </p:sp>
      <p:pic>
        <p:nvPicPr>
          <p:cNvPr id="4" name="Picture 3">
            <a:extLst>
              <a:ext uri="{FF2B5EF4-FFF2-40B4-BE49-F238E27FC236}">
                <a16:creationId xmlns:a16="http://schemas.microsoft.com/office/drawing/2014/main" id="{A69569C9-DFB4-9B6E-CB0B-D4CEE0E624DD}"/>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l="16653" r="16653"/>
          <a:stretch/>
        </p:blipFill>
        <p:spPr>
          <a:xfrm>
            <a:off x="148275" y="3118790"/>
            <a:ext cx="4181475" cy="2734764"/>
          </a:xfrm>
          <a:prstGeom prst="roundRect">
            <a:avLst>
              <a:gd name="adj" fmla="val 16369"/>
            </a:avLst>
          </a:prstGeom>
          <a:ln>
            <a:noFill/>
          </a:ln>
          <a:effectLst>
            <a:outerShdw blurRad="152400" dist="12000" dir="900000" sy="98000" kx="110000" ky="200000" algn="tl" rotWithShape="0">
              <a:srgbClr val="000000">
                <a:alpha val="30000"/>
              </a:srgbClr>
            </a:outerShdw>
          </a:effectLst>
          <a:scene3d>
            <a:camera prst="perspectiveContrastingRightFacing"/>
            <a:lightRig rig="threePt" dir="t"/>
          </a:scene3d>
          <a:sp3d contourW="6350" prstMaterial="matte">
            <a:bevelT w="101600" h="101600"/>
            <a:contourClr>
              <a:srgbClr val="969696"/>
            </a:contourClr>
          </a:sp3d>
        </p:spPr>
      </p:pic>
      <p:sp>
        <p:nvSpPr>
          <p:cNvPr id="6" name="Slide Number Placeholder 2">
            <a:extLst>
              <a:ext uri="{FF2B5EF4-FFF2-40B4-BE49-F238E27FC236}">
                <a16:creationId xmlns:a16="http://schemas.microsoft.com/office/drawing/2014/main" id="{12CFF96C-5019-3BD1-5BDD-9261496E55F0}"/>
              </a:ext>
            </a:extLst>
          </p:cNvPr>
          <p:cNvSpPr txBox="1">
            <a:spLocks/>
          </p:cNvSpPr>
          <p:nvPr/>
        </p:nvSpPr>
        <p:spPr>
          <a:xfrm>
            <a:off x="11229088" y="633985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solidFill>
                  <a:schemeClr val="bg1"/>
                </a:solidFill>
                <a:latin typeface="Arial Black" panose="020B0A04020102020204" pitchFamily="34" charset="0"/>
              </a:rPr>
              <a:pPr/>
              <a:t>19</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68822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EFFB31-3F6A-4D70-8ADB-81958DC91AC9}"/>
              </a:ext>
            </a:extLst>
          </p:cNvPr>
          <p:cNvSpPr txBox="1"/>
          <p:nvPr/>
        </p:nvSpPr>
        <p:spPr>
          <a:xfrm>
            <a:off x="3332877" y="4867051"/>
            <a:ext cx="5526245" cy="731226"/>
          </a:xfrm>
          <a:prstGeom prst="rect">
            <a:avLst/>
          </a:prstGeom>
          <a:solidFill>
            <a:schemeClr val="accent2">
              <a:lumMod val="60000"/>
              <a:lumOff val="40000"/>
              <a:alpha val="75000"/>
            </a:schemeClr>
          </a:solidFill>
          <a:ln w="38100" cap="rnd" cmpd="thickThin">
            <a:solidFill>
              <a:schemeClr val="accent2">
                <a:lumMod val="60000"/>
                <a:lumOff val="40000"/>
                <a:alpha val="70000"/>
              </a:schemeClr>
            </a:solidFill>
          </a:ln>
        </p:spPr>
        <p:txBody>
          <a:bodyPr wrap="square">
            <a:spAutoFit/>
          </a:bodyPr>
          <a:lstStyle/>
          <a:p>
            <a:pPr marL="0" marR="0">
              <a:lnSpc>
                <a:spcPct val="107000"/>
              </a:lnSpc>
              <a:spcBef>
                <a:spcPts val="0"/>
              </a:spcBef>
              <a:spcAft>
                <a:spcPts val="0"/>
              </a:spcAft>
            </a:pPr>
            <a:r>
              <a:rPr lang="en-US" sz="1800" b="1" u="sng" kern="100" cap="small" dirty="0">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Thought to Remember</a:t>
            </a:r>
            <a:endParaRPr lang="en-US" sz="1800" b="1" u="sng" kern="100" cap="small"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Gotham Book"/>
                <a:ea typeface="Calibri" panose="020F0502020204030204" pitchFamily="34" charset="0"/>
                <a:cs typeface="Calibri" panose="020F0502020204030204" pitchFamily="34" charset="0"/>
              </a:rPr>
              <a:t>Pray humbly and boldly with confidence.</a:t>
            </a:r>
            <a:endParaRPr lang="en-US" sz="300" b="1" i="1" dirty="0">
              <a:solidFill>
                <a:srgbClr val="002060"/>
              </a:solidFill>
              <a:latin typeface="Gotham Book"/>
            </a:endParaRPr>
          </a:p>
          <a:p>
            <a:endParaRPr lang="en-US" sz="300" b="1" i="1" dirty="0">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3332877" y="2036488"/>
            <a:ext cx="5526245" cy="2785023"/>
          </a:xfrm>
          <a:prstGeom prst="rect">
            <a:avLst/>
          </a:prstGeom>
          <a:solidFill>
            <a:schemeClr val="bg1">
              <a:alpha val="45000"/>
            </a:schemeClr>
          </a:solidFill>
          <a:ln w="57150">
            <a:solidFill>
              <a:schemeClr val="accent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u="sng" cap="small"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Prayer: </a:t>
            </a:r>
          </a:p>
          <a:p>
            <a:pPr lvl="1">
              <a:lnSpc>
                <a:spcPct val="107000"/>
              </a:lnSpc>
            </a:pPr>
            <a:r>
              <a:rPr lang="en-US" sz="2400" b="1" i="1" dirty="0">
                <a:solidFill>
                  <a:srgbClr val="333333"/>
                </a:solidFill>
                <a:latin typeface="Gotham Book"/>
              </a:rPr>
              <a:t>Lord, You are worthy of all praise. We come to You seeking your mercy and knowing that You care to hear and answer our petitions. Conform our wills to Yours. In Jesus’ name. Amen. </a:t>
            </a:r>
          </a:p>
          <a:p>
            <a:pPr marL="914400" lvl="1">
              <a:lnSpc>
                <a:spcPct val="107000"/>
              </a:lnSpc>
            </a:pPr>
            <a:endParaRPr lang="en-US" b="1" i="1" u="heavy" cap="small" dirty="0">
              <a:solidFill>
                <a:srgbClr val="002060"/>
              </a:solidFill>
              <a:latin typeface="Gotham Book"/>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tile tx="0" ty="0" sx="100000" sy="100000" flip="none" algn="tl"/>
        </a:blipFill>
        <a:effectLst/>
      </p:bgPr>
    </p:bg>
    <p:spTree>
      <p:nvGrpSpPr>
        <p:cNvPr id="1" name="">
          <a:extLst>
            <a:ext uri="{FF2B5EF4-FFF2-40B4-BE49-F238E27FC236}">
              <a16:creationId xmlns:a16="http://schemas.microsoft.com/office/drawing/2014/main" id="{5F6465A1-4448-47B1-5363-C662265E4EC1}"/>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6A949054-0C52-EBC9-CE5F-53A4FCD53753}"/>
              </a:ext>
            </a:extLst>
          </p:cNvPr>
          <p:cNvGrpSpPr/>
          <p:nvPr/>
        </p:nvGrpSpPr>
        <p:grpSpPr>
          <a:xfrm>
            <a:off x="1499020" y="5829300"/>
            <a:ext cx="4309663" cy="980604"/>
            <a:chOff x="2506018" y="5649894"/>
            <a:chExt cx="5048626" cy="812353"/>
          </a:xfrm>
        </p:grpSpPr>
        <p:grpSp>
          <p:nvGrpSpPr>
            <p:cNvPr id="32" name="Group 11">
              <a:extLst>
                <a:ext uri="{FF2B5EF4-FFF2-40B4-BE49-F238E27FC236}">
                  <a16:creationId xmlns:a16="http://schemas.microsoft.com/office/drawing/2014/main" id="{46B5914F-A3ED-45D7-3ECF-D6873513AED5}"/>
                </a:ext>
              </a:extLst>
            </p:cNvPr>
            <p:cNvGrpSpPr/>
            <p:nvPr/>
          </p:nvGrpSpPr>
          <p:grpSpPr>
            <a:xfrm>
              <a:off x="3200400" y="5649894"/>
              <a:ext cx="3659864" cy="452610"/>
              <a:chOff x="3142974" y="6271325"/>
              <a:chExt cx="6718852" cy="1014475"/>
            </a:xfrm>
          </p:grpSpPr>
          <p:sp>
            <p:nvSpPr>
              <p:cNvPr id="35" name="Rectangle: Rounded Corners 34">
                <a:extLst>
                  <a:ext uri="{FF2B5EF4-FFF2-40B4-BE49-F238E27FC236}">
                    <a16:creationId xmlns:a16="http://schemas.microsoft.com/office/drawing/2014/main" id="{93CACC42-447D-E143-1F49-00C7F9EBDEAA}"/>
                  </a:ext>
                </a:extLst>
              </p:cNvPr>
              <p:cNvSpPr/>
              <p:nvPr/>
            </p:nvSpPr>
            <p:spPr>
              <a:xfrm>
                <a:off x="3142974" y="6343197"/>
                <a:ext cx="6718852" cy="870738"/>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38" name="Group 13">
                <a:extLst>
                  <a:ext uri="{FF2B5EF4-FFF2-40B4-BE49-F238E27FC236}">
                    <a16:creationId xmlns:a16="http://schemas.microsoft.com/office/drawing/2014/main" id="{DAC511A6-7AE0-4F08-891B-853FA7BD0C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39" name="Picture 38" descr="A picture containing drawing, room&#10;&#10;Description automatically generated">
                  <a:extLst>
                    <a:ext uri="{FF2B5EF4-FFF2-40B4-BE49-F238E27FC236}">
                      <a16:creationId xmlns:a16="http://schemas.microsoft.com/office/drawing/2014/main" id="{1CDD8663-B395-73EB-DF89-CFCD5B8C84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40" name="Picture 39" descr="A close up of a logo&#10;&#10;Description automatically generated">
                  <a:extLst>
                    <a:ext uri="{FF2B5EF4-FFF2-40B4-BE49-F238E27FC236}">
                      <a16:creationId xmlns:a16="http://schemas.microsoft.com/office/drawing/2014/main" id="{1191814C-C422-331C-5C35-2C8FA06D09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41" name="Picture 40">
                  <a:extLst>
                    <a:ext uri="{FF2B5EF4-FFF2-40B4-BE49-F238E27FC236}">
                      <a16:creationId xmlns:a16="http://schemas.microsoft.com/office/drawing/2014/main" id="{FFD8E92F-5D20-D762-71B4-777431B930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33" name="Rectangle 32">
              <a:extLst>
                <a:ext uri="{FF2B5EF4-FFF2-40B4-BE49-F238E27FC236}">
                  <a16:creationId xmlns:a16="http://schemas.microsoft.com/office/drawing/2014/main" id="{7610B626-A157-115E-FC58-60F4CC603A38}"/>
                </a:ext>
              </a:extLst>
            </p:cNvPr>
            <p:cNvSpPr/>
            <p:nvPr/>
          </p:nvSpPr>
          <p:spPr>
            <a:xfrm>
              <a:off x="2506018" y="6102504"/>
              <a:ext cx="5048626" cy="359743"/>
            </a:xfrm>
            <a:prstGeom prst="rect">
              <a:avLst/>
            </a:prstGeom>
            <a:solidFill>
              <a:schemeClr val="accent2"/>
            </a:solidFill>
          </p:spPr>
          <p:txBody>
            <a:bodyPr wrap="square" lIns="64291" tIns="32146" rIns="64291" bIns="32146">
              <a:spAutoFit/>
            </a:bodyPr>
            <a:lstStyle/>
            <a:p>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2025-25 quarter with permission, © David C Cook, https://davidccook.org. May not be further reproduced. All rights reserved.</a:t>
              </a:r>
            </a:p>
          </p:txBody>
        </p:sp>
      </p:grpSp>
      <p:pic>
        <p:nvPicPr>
          <p:cNvPr id="4" name="Picture 3">
            <a:extLst>
              <a:ext uri="{FF2B5EF4-FFF2-40B4-BE49-F238E27FC236}">
                <a16:creationId xmlns:a16="http://schemas.microsoft.com/office/drawing/2014/main" id="{B2FE5F76-F6D4-B154-E4CE-139E84939629}"/>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l="17107" r="17107"/>
          <a:stretch/>
        </p:blipFill>
        <p:spPr>
          <a:xfrm>
            <a:off x="2153780" y="3329810"/>
            <a:ext cx="3654903" cy="26115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2" name="Content Placeholder 1">
            <a:extLst>
              <a:ext uri="{FF2B5EF4-FFF2-40B4-BE49-F238E27FC236}">
                <a16:creationId xmlns:a16="http://schemas.microsoft.com/office/drawing/2014/main" id="{80BF493F-18AD-55D1-0263-C4C7560BE72D}"/>
              </a:ext>
            </a:extLst>
          </p:cNvPr>
          <p:cNvSpPr txBox="1">
            <a:spLocks/>
          </p:cNvSpPr>
          <p:nvPr/>
        </p:nvSpPr>
        <p:spPr>
          <a:xfrm>
            <a:off x="0" y="-33024"/>
            <a:ext cx="11915775" cy="6842928"/>
          </a:xfrm>
          <a:prstGeom prst="rect">
            <a:avLst/>
          </a:prstGeom>
          <a:solidFill>
            <a:schemeClr val="accent2">
              <a:alpha val="1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9"/>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32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endPar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32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spTree>
    <p:extLst>
      <p:ext uri="{BB962C8B-B14F-4D97-AF65-F5344CB8AC3E}">
        <p14:creationId xmlns:p14="http://schemas.microsoft.com/office/powerpoint/2010/main" val="985486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EED1A4-C68D-3677-EAEF-B55632FC42D2}"/>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506551" y="1078825"/>
            <a:ext cx="9007640" cy="5319653"/>
          </a:xfrm>
          <a:prstGeom prst="rect">
            <a:avLst/>
          </a:prstGeom>
        </p:spPr>
      </p:pic>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506551" y="3608886"/>
            <a:ext cx="9007640" cy="66031"/>
          </a:xfrm>
          <a:prstGeom prst="line">
            <a:avLst/>
          </a:prstGeom>
          <a:noFill/>
          <a:ln w="77063">
            <a:solidFill>
              <a:schemeClr val="accent2">
                <a:lumMod val="50000"/>
              </a:schemeClr>
            </a:solidFill>
            <a:round/>
            <a:headEnd/>
            <a:tailEnd/>
          </a:ln>
        </p:spPr>
        <p:txBody>
          <a:bodyPr lIns="64291" tIns="32146" rIns="64291" bIns="32146"/>
          <a:lstStyle/>
          <a:p>
            <a:endParaRPr lang="en-US" sz="1400" dirty="0">
              <a:effectLst>
                <a:outerShdw blurRad="38100" dist="38100" dir="2700000" algn="tl">
                  <a:srgbClr val="000000">
                    <a:alpha val="43137"/>
                  </a:srgbClr>
                </a:outerShdw>
              </a:effectLst>
              <a:latin typeface="Gotham Book"/>
            </a:endParaRPr>
          </a:p>
        </p:txBody>
      </p:sp>
      <p:sp>
        <p:nvSpPr>
          <p:cNvPr id="17" name="Rectangle 16">
            <a:extLst>
              <a:ext uri="{FF2B5EF4-FFF2-40B4-BE49-F238E27FC236}">
                <a16:creationId xmlns:a16="http://schemas.microsoft.com/office/drawing/2014/main" id="{6F5EEDA2-7AE0-43EF-AF75-D8672D8B6481}"/>
              </a:ext>
            </a:extLst>
          </p:cNvPr>
          <p:cNvSpPr/>
          <p:nvPr/>
        </p:nvSpPr>
        <p:spPr>
          <a:xfrm>
            <a:off x="506551" y="3782609"/>
            <a:ext cx="9007640" cy="2833627"/>
          </a:xfrm>
          <a:prstGeom prst="rect">
            <a:avLst/>
          </a:prstGeom>
          <a:solidFill>
            <a:schemeClr val="accent2">
              <a:lumMod val="40000"/>
              <a:lumOff val="60000"/>
              <a:alpha val="4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ea typeface="Times New Roman" panose="02020603050405020304" pitchFamily="18" charset="0"/>
                <a:cs typeface="Times New Roman" panose="02020603050405020304" pitchFamily="18" charset="0"/>
              </a:rPr>
              <a:t>Introduction</a:t>
            </a: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ea typeface="Times New Roman" panose="02020603050405020304" pitchFamily="18" charset="0"/>
                <a:cs typeface="Times New Roman" panose="02020603050405020304" pitchFamily="18" charset="0"/>
              </a:rPr>
              <a:t>Lesson Context</a:t>
            </a:r>
            <a:endParaRPr lang="en-US" sz="2000" b="1" cap="small" spc="50" dirty="0">
              <a:ln w="0"/>
              <a:effectLst>
                <a:outerShdw blurRad="38100" dist="38100" dir="2700000" algn="tl">
                  <a:srgbClr val="000000">
                    <a:alpha val="43137"/>
                  </a:srgbClr>
                </a:outerShdw>
              </a:effectLst>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ea typeface="Times New Roman" panose="02020603050405020304" pitchFamily="18" charset="0"/>
                <a:cs typeface="Times New Roman" panose="02020603050405020304" pitchFamily="18" charset="0"/>
              </a:rPr>
              <a:t>Overview</a:t>
            </a:r>
            <a:endParaRPr lang="en-US" sz="2000" b="1" cap="small" spc="50" dirty="0">
              <a:ln w="0"/>
              <a:effectLst>
                <a:outerShdw blurRad="38100" dist="38100" dir="2700000" algn="tl">
                  <a:srgbClr val="000000">
                    <a:alpha val="43137"/>
                  </a:srgbClr>
                </a:outerShdw>
              </a:effectLst>
              <a:latin typeface="Gotham Book"/>
              <a:ea typeface="Times New Roman" panose="02020603050405020304" pitchFamily="18" charset="0"/>
            </a:endParaRPr>
          </a:p>
          <a:p>
            <a:pPr marL="742950" lvl="1" indent="-285750">
              <a:lnSpc>
                <a:spcPct val="107000"/>
              </a:lnSpc>
              <a:buFont typeface="Wingdings" panose="05000000000000000000" pitchFamily="2" charset="2"/>
              <a:buChar char="v"/>
            </a:pPr>
            <a:r>
              <a:rPr lang="en-US" b="1" dirty="0">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 Humble Negotiator  - Genesis 18:25–27 KJV</a:t>
            </a:r>
          </a:p>
          <a:p>
            <a:pPr marL="742950" lvl="1" indent="-285750">
              <a:lnSpc>
                <a:spcPct val="107000"/>
              </a:lnSpc>
              <a:buFont typeface="Wingdings" panose="05000000000000000000" pitchFamily="2" charset="2"/>
              <a:buChar char="v"/>
            </a:pPr>
            <a:r>
              <a:rPr lang="en-US" b="1" dirty="0">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Making Humble Prayers - Luke 18:9–14; 1 John 5:14–15 KJV</a:t>
            </a:r>
          </a:p>
          <a:p>
            <a:pPr marL="664357" lvl="1" indent="-342900" hangingPunct="0">
              <a:lnSpc>
                <a:spcPct val="107000"/>
              </a:lnSpc>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cs typeface="Times New Roman" panose="02020603050405020304" pitchFamily="18" charset="0"/>
              </a:rPr>
              <a:t>Bible Application</a:t>
            </a: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cs typeface="Times New Roman" panose="02020603050405020304" pitchFamily="18" charset="0"/>
              </a:rPr>
              <a:t>Conclusion</a:t>
            </a: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Book"/>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Book"/>
              <a:cs typeface="Times New Roman" panose="02020603050405020304" pitchFamily="18" charset="0"/>
            </a:endParaRPr>
          </a:p>
        </p:txBody>
      </p:sp>
      <p:sp>
        <p:nvSpPr>
          <p:cNvPr id="23" name="Rectangle 22">
            <a:extLst>
              <a:ext uri="{FF2B5EF4-FFF2-40B4-BE49-F238E27FC236}">
                <a16:creationId xmlns:a16="http://schemas.microsoft.com/office/drawing/2014/main" id="{053F7D8E-C164-4279-B3C8-C0ABBD107279}"/>
              </a:ext>
            </a:extLst>
          </p:cNvPr>
          <p:cNvSpPr/>
          <p:nvPr/>
        </p:nvSpPr>
        <p:spPr>
          <a:xfrm>
            <a:off x="506551" y="940636"/>
            <a:ext cx="9007640" cy="2703784"/>
          </a:xfrm>
          <a:prstGeom prst="rect">
            <a:avLst/>
          </a:prstGeom>
          <a:solidFill>
            <a:schemeClr val="accent2">
              <a:lumMod val="40000"/>
              <a:lumOff val="60000"/>
              <a:alpha val="4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628650" lvl="1" indent="-171450" defTabSz="562578">
              <a:lnSpc>
                <a:spcPct val="90000"/>
              </a:lnSpc>
              <a:spcBef>
                <a:spcPct val="0"/>
              </a:spcBef>
              <a:spcAft>
                <a:spcPct val="15000"/>
              </a:spcAft>
              <a:buFont typeface="Wingdings" panose="05000000000000000000" pitchFamily="2" charset="2"/>
              <a:buChar char="q"/>
            </a:pPr>
            <a:endParaRPr lang="en-US" sz="600" b="1" spc="50" dirty="0">
              <a:ln w="0"/>
              <a:effectLst>
                <a:outerShdw blurRad="38100" dist="38100" dir="2700000" algn="tl">
                  <a:srgbClr val="000000">
                    <a:alpha val="43137"/>
                  </a:srgbClr>
                </a:outerShdw>
              </a:effectLst>
              <a:latin typeface="Gotham Book"/>
            </a:endParaRPr>
          </a:p>
          <a:p>
            <a:pPr marL="800100" lvl="1" indent="-342900" defTabSz="562578">
              <a:lnSpc>
                <a:spcPct val="90000"/>
              </a:lnSpc>
              <a:spcBef>
                <a:spcPct val="0"/>
              </a:spcBef>
              <a:spcAft>
                <a:spcPct val="15000"/>
              </a:spcAft>
              <a:buFont typeface="Wingdings" panose="05000000000000000000" pitchFamily="2" charset="2"/>
              <a:buChar char="q"/>
            </a:pPr>
            <a:r>
              <a:rPr lang="en-US" sz="2400" b="1" spc="50" dirty="0">
                <a:ln w="0"/>
                <a:effectLst>
                  <a:outerShdw blurRad="38100" dist="38100" dir="2700000" algn="tl">
                    <a:srgbClr val="000000">
                      <a:alpha val="43137"/>
                    </a:srgbClr>
                  </a:outerShdw>
                </a:effectLst>
                <a:latin typeface="Gotham Book"/>
              </a:rPr>
              <a:t>Lesson Scripture: </a:t>
            </a:r>
            <a:r>
              <a:rPr lang="en-US" sz="2000" b="1" dirty="0">
                <a:effectLst>
                  <a:outerShdw blurRad="38100" dist="38100" dir="2700000" algn="tl">
                    <a:srgbClr val="000000">
                      <a:alpha val="43137"/>
                    </a:srgbClr>
                  </a:outerShdw>
                </a:effectLst>
                <a:latin typeface="Gotham Book"/>
                <a:ea typeface="Times New Roman" panose="02020603050405020304" pitchFamily="18" charset="0"/>
                <a:cs typeface="Calibri" panose="020F0502020204030204" pitchFamily="34" charset="0"/>
              </a:rPr>
              <a:t>Genesis 18:25–27; Luke 18:9–14; 1 John 5:14–15</a:t>
            </a:r>
            <a:endParaRPr lang="en-US" sz="20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808990" marR="8890" lvl="1" indent="-342900">
              <a:lnSpc>
                <a:spcPct val="107000"/>
              </a:lnSpc>
              <a:buFont typeface="Wingdings" panose="05000000000000000000" pitchFamily="2" charset="2"/>
              <a:buChar char="q"/>
            </a:pPr>
            <a:r>
              <a:rPr lang="en-US" sz="2400" b="1" spc="50" dirty="0">
                <a:ln w="0"/>
                <a:effectLst>
                  <a:outerShdw blurRad="38100" dist="38100" dir="2700000" algn="tl">
                    <a:srgbClr val="000000">
                      <a:alpha val="43137"/>
                    </a:srgbClr>
                  </a:outerShdw>
                </a:effectLst>
                <a:latin typeface="Gotham Book"/>
              </a:rPr>
              <a:t>Lesson Focus: </a:t>
            </a:r>
            <a:r>
              <a:rPr lang="en-US" sz="2000" b="1" dirty="0">
                <a:effectLst>
                  <a:outerShdw blurRad="38100" dist="38100" dir="2700000" algn="tl">
                    <a:srgbClr val="000000">
                      <a:alpha val="43137"/>
                    </a:srgbClr>
                  </a:outerShdw>
                </a:effectLst>
                <a:latin typeface="Gotham Book"/>
                <a:ea typeface="Times New Roman" panose="02020603050405020304" pitchFamily="18" charset="0"/>
                <a:cs typeface="Calibri" panose="020F0502020204030204" pitchFamily="34" charset="0"/>
              </a:rPr>
              <a:t>Prayer shapes us to submit to God’s design and purposes. .</a:t>
            </a:r>
            <a:endParaRPr lang="en-US" sz="24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800100" lvl="1" indent="-342900" defTabSz="562578">
              <a:lnSpc>
                <a:spcPct val="90000"/>
              </a:lnSpc>
              <a:spcBef>
                <a:spcPct val="0"/>
              </a:spcBef>
              <a:spcAft>
                <a:spcPct val="15000"/>
              </a:spcAft>
              <a:buFont typeface="Wingdings" panose="05000000000000000000" pitchFamily="2" charset="2"/>
              <a:buChar char="q"/>
            </a:pPr>
            <a:r>
              <a:rPr lang="en-US" sz="2400" b="1" spc="50" dirty="0">
                <a:ln w="0"/>
                <a:effectLst>
                  <a:outerShdw blurRad="38100" dist="38100" dir="2700000" algn="tl">
                    <a:srgbClr val="000000">
                      <a:alpha val="43137"/>
                    </a:srgbClr>
                  </a:outerShdw>
                </a:effectLst>
                <a:latin typeface="Gotham Book"/>
              </a:rPr>
              <a:t>Apply the Message </a:t>
            </a:r>
            <a:r>
              <a:rPr lang="en-US"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Prayers can have boldness, confidence, and humility. </a:t>
            </a:r>
          </a:p>
          <a:p>
            <a:pPr marL="800100" lvl="1" indent="-342900" defTabSz="562578">
              <a:lnSpc>
                <a:spcPct val="90000"/>
              </a:lnSpc>
              <a:spcBef>
                <a:spcPct val="0"/>
              </a:spcBef>
              <a:spcAft>
                <a:spcPct val="15000"/>
              </a:spcAft>
              <a:buFont typeface="Wingdings" panose="05000000000000000000" pitchFamily="2" charset="2"/>
              <a:buChar char="q"/>
            </a:pPr>
            <a:r>
              <a:rPr lang="en-US" sz="2400" b="1" spc="50" dirty="0">
                <a:ln w="0"/>
                <a:effectLst>
                  <a:outerShdw blurRad="38100" dist="38100" dir="2700000" algn="tl">
                    <a:srgbClr val="000000">
                      <a:alpha val="43137"/>
                    </a:srgbClr>
                  </a:outerShdw>
                </a:effectLst>
                <a:latin typeface="Gotham Book"/>
              </a:rPr>
              <a:t>Live It Out </a:t>
            </a:r>
            <a:r>
              <a:rPr lang="en-US"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Contemplate a new goal for prayer. </a:t>
            </a:r>
          </a:p>
          <a:p>
            <a:pPr marL="800100" lvl="1" indent="-342900" defTabSz="562578">
              <a:lnSpc>
                <a:spcPct val="90000"/>
              </a:lnSpc>
              <a:spcBef>
                <a:spcPct val="0"/>
              </a:spcBef>
              <a:spcAft>
                <a:spcPct val="15000"/>
              </a:spcAft>
              <a:buFont typeface="Wingdings" panose="05000000000000000000" pitchFamily="2" charset="2"/>
              <a:buChar char="q"/>
            </a:pPr>
            <a:endParaRPr lang="en-US"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628650" lvl="1" indent="-171450" defTabSz="562578">
              <a:lnSpc>
                <a:spcPct val="90000"/>
              </a:lnSpc>
              <a:spcBef>
                <a:spcPct val="0"/>
              </a:spcBef>
              <a:spcAft>
                <a:spcPct val="15000"/>
              </a:spcAft>
              <a:buFont typeface="Wingdings" panose="05000000000000000000" pitchFamily="2" charset="2"/>
              <a:buChar char="q"/>
            </a:pPr>
            <a:endParaRPr lang="en-US" sz="800" b="1" dirty="0">
              <a:effectLst>
                <a:outerShdw blurRad="38100" dist="38100" dir="2700000" algn="tl">
                  <a:srgbClr val="000000">
                    <a:alpha val="43137"/>
                  </a:srgbClr>
                </a:outerShdw>
              </a:effectLst>
              <a:latin typeface="Gotham Book"/>
            </a:endParaRPr>
          </a:p>
        </p:txBody>
      </p:sp>
      <p:cxnSp>
        <p:nvCxnSpPr>
          <p:cNvPr id="11" name="Straight Connector 10">
            <a:extLst>
              <a:ext uri="{FF2B5EF4-FFF2-40B4-BE49-F238E27FC236}">
                <a16:creationId xmlns:a16="http://schemas.microsoft.com/office/drawing/2014/main" id="{5A0832F7-5EB8-4EA3-9638-669F754AA85D}"/>
              </a:ext>
            </a:extLst>
          </p:cNvPr>
          <p:cNvCxnSpPr>
            <a:cxnSpLocks/>
          </p:cNvCxnSpPr>
          <p:nvPr/>
        </p:nvCxnSpPr>
        <p:spPr>
          <a:xfrm flipV="1">
            <a:off x="-704850" y="906351"/>
            <a:ext cx="13441680" cy="28487"/>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C91DF810-10E7-4DC6-8088-6BBFAF28287F}"/>
              </a:ext>
            </a:extLst>
          </p:cNvPr>
          <p:cNvSpPr txBox="1">
            <a:spLocks/>
          </p:cNvSpPr>
          <p:nvPr/>
        </p:nvSpPr>
        <p:spPr>
          <a:xfrm>
            <a:off x="9092009" y="102692"/>
            <a:ext cx="3016280" cy="514350"/>
          </a:xfrm>
          <a:prstGeom prst="rect">
            <a:avLst/>
          </a:prstGeom>
          <a:solidFill>
            <a:schemeClr val="accent2">
              <a:lumMod val="50000"/>
            </a:schemeClr>
          </a:solidFill>
          <a:ln w="76200">
            <a:solidFill>
              <a:schemeClr val="accent6">
                <a:lumMod val="40000"/>
                <a:lumOff val="6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3" name="TextBox 12">
            <a:extLst>
              <a:ext uri="{FF2B5EF4-FFF2-40B4-BE49-F238E27FC236}">
                <a16:creationId xmlns:a16="http://schemas.microsoft.com/office/drawing/2014/main" id="{EEC2EBCD-28A1-49D5-AE09-90783BAE4C25}"/>
              </a:ext>
            </a:extLst>
          </p:cNvPr>
          <p:cNvSpPr txBox="1"/>
          <p:nvPr/>
        </p:nvSpPr>
        <p:spPr>
          <a:xfrm>
            <a:off x="50241" y="124985"/>
            <a:ext cx="3657600" cy="588140"/>
          </a:xfrm>
          <a:prstGeom prst="rect">
            <a:avLst/>
          </a:prstGeom>
          <a:solidFill>
            <a:schemeClr val="accent2">
              <a:lumMod val="50000"/>
            </a:schemeClr>
          </a:solidFill>
          <a:ln w="76200">
            <a:solidFill>
              <a:schemeClr val="accent6">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OVERVIEW</a:t>
            </a:r>
          </a:p>
        </p:txBody>
      </p:sp>
      <p:sp>
        <p:nvSpPr>
          <p:cNvPr id="3" name="Slide Number Placeholder 2">
            <a:extLst>
              <a:ext uri="{FF2B5EF4-FFF2-40B4-BE49-F238E27FC236}">
                <a16:creationId xmlns:a16="http://schemas.microsoft.com/office/drawing/2014/main" id="{3659342F-2980-0CB6-4521-2E2A463C86AC}"/>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3</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endCondLst>
                                    <p:cond evt="onNext" delay="0">
                                      <p:tgtEl>
                                        <p:sldTgt/>
                                      </p:tgtEl>
                                    </p:cond>
                                  </p:endCondLst>
                                  <p:childTnLst>
                                    <p:animClr clrSpc="hsl" dir="cw">
                                      <p:cBhvr override="childStyle">
                                        <p:cTn id="6" dur="1000" fill="hold"/>
                                        <p:tgtEl>
                                          <p:spTgt spid="23">
                                            <p:txEl>
                                              <p:pRg st="8" end="8"/>
                                            </p:txEl>
                                          </p:spTgt>
                                        </p:tgtEl>
                                        <p:attrNameLst>
                                          <p:attrName>style.color</p:attrName>
                                        </p:attrNameLst>
                                      </p:cBhvr>
                                      <p:by>
                                        <p:hsl h="7200000" s="0" l="0"/>
                                      </p:by>
                                    </p:animClr>
                                    <p:animClr clrSpc="hsl" dir="cw">
                                      <p:cBhvr>
                                        <p:cTn id="7" dur="1000" fill="hold"/>
                                        <p:tgtEl>
                                          <p:spTgt spid="23">
                                            <p:txEl>
                                              <p:pRg st="8" end="8"/>
                                            </p:txEl>
                                          </p:spTgt>
                                        </p:tgtEl>
                                        <p:attrNameLst>
                                          <p:attrName>fillcolor</p:attrName>
                                        </p:attrNameLst>
                                      </p:cBhvr>
                                      <p:by>
                                        <p:hsl h="7200000" s="0" l="0"/>
                                      </p:by>
                                    </p:animClr>
                                    <p:animClr clrSpc="hsl" dir="cw">
                                      <p:cBhvr>
                                        <p:cTn id="8" dur="1000" fill="hold"/>
                                        <p:tgtEl>
                                          <p:spTgt spid="23">
                                            <p:txEl>
                                              <p:pRg st="8" end="8"/>
                                            </p:txEl>
                                          </p:spTgt>
                                        </p:tgtEl>
                                        <p:attrNameLst>
                                          <p:attrName>stroke.color</p:attrName>
                                        </p:attrNameLst>
                                      </p:cBhvr>
                                      <p:by>
                                        <p:hsl h="7200000" s="0" l="0"/>
                                      </p:by>
                                    </p:animClr>
                                    <p:set>
                                      <p:cBhvr>
                                        <p:cTn id="9" dur="1000" fill="hold"/>
                                        <p:tgtEl>
                                          <p:spTgt spid="2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C9916AF-8723-47EC-B8F6-F35F56BD9884}"/>
              </a:ext>
            </a:extLst>
          </p:cNvPr>
          <p:cNvSpPr txBox="1"/>
          <p:nvPr/>
        </p:nvSpPr>
        <p:spPr>
          <a:xfrm>
            <a:off x="384309" y="1270507"/>
            <a:ext cx="5888154" cy="5201424"/>
          </a:xfrm>
          <a:prstGeom prst="rect">
            <a:avLst/>
          </a:prstGeom>
          <a:noFill/>
        </p:spPr>
        <p:txBody>
          <a:bodyPr wrap="square">
            <a:spAutoFit/>
          </a:bodyPr>
          <a:lstStyle/>
          <a:p>
            <a:pPr marL="57150">
              <a:lnSpc>
                <a:spcPct val="104000"/>
              </a:lnSpc>
            </a:pPr>
            <a:r>
              <a:rPr lang="en-US" sz="2000" b="1" dirty="0">
                <a:effectLst>
                  <a:outerShdw blurRad="38100" dist="38100" dir="2700000" algn="tl">
                    <a:srgbClr val="000000">
                      <a:alpha val="43137"/>
                    </a:srgbClr>
                  </a:outerShdw>
                </a:effectLst>
                <a:latin typeface="Gotham Book"/>
              </a:rPr>
              <a:t>I knew, maybe for the first time in my life, that I really needed help. As a logistics analyst in a large textile firm, my role was to purchase all the necessary components of the clothing we pro­duced and make sure they arrived at the produc­tion facility on time. Things were not going well. As I struggled to keep track of everything, I was terrified that I would fail. Who could help? I was not sure anyone could. </a:t>
            </a:r>
          </a:p>
          <a:p>
            <a:pPr marL="57150">
              <a:lnSpc>
                <a:spcPct val="104000"/>
              </a:lnSpc>
            </a:pPr>
            <a:r>
              <a:rPr lang="en-US" sz="2000" b="1" dirty="0">
                <a:effectLst>
                  <a:outerShdw blurRad="38100" dist="38100" dir="2700000" algn="tl">
                    <a:srgbClr val="000000">
                      <a:alpha val="43137"/>
                    </a:srgbClr>
                  </a:outerShdw>
                </a:effectLst>
                <a:latin typeface="Gotham Book"/>
              </a:rPr>
              <a:t> </a:t>
            </a:r>
          </a:p>
          <a:p>
            <a:pPr marL="57150">
              <a:lnSpc>
                <a:spcPct val="104000"/>
              </a:lnSpc>
            </a:pPr>
            <a:r>
              <a:rPr lang="en-US" sz="2000" b="1" dirty="0">
                <a:effectLst>
                  <a:outerShdw blurRad="38100" dist="38100" dir="2700000" algn="tl">
                    <a:srgbClr val="000000">
                      <a:alpha val="43137"/>
                    </a:srgbClr>
                  </a:outerShdw>
                </a:effectLst>
                <a:latin typeface="Gotham Book"/>
              </a:rPr>
              <a:t>On the way to work one day, I began to pray. For the first time, these prayers came from a place of desperation. Within a couple of months, something had changed. The job was still difficult and fast-paced. But my experience of the job was different. Fear had been replaced with peace. I realized that God cares to listen to the prayers of His children. </a:t>
            </a:r>
          </a:p>
        </p:txBody>
      </p:sp>
      <p:sp>
        <p:nvSpPr>
          <p:cNvPr id="14" name="TextBox 13">
            <a:extLst>
              <a:ext uri="{FF2B5EF4-FFF2-40B4-BE49-F238E27FC236}">
                <a16:creationId xmlns:a16="http://schemas.microsoft.com/office/drawing/2014/main" id="{B00AC16A-7E7F-4080-AFE4-1387BD587A5C}"/>
              </a:ext>
            </a:extLst>
          </p:cNvPr>
          <p:cNvSpPr txBox="1"/>
          <p:nvPr/>
        </p:nvSpPr>
        <p:spPr>
          <a:xfrm>
            <a:off x="384309" y="800507"/>
            <a:ext cx="7086600" cy="470000"/>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accent2">
                    <a:lumMod val="50000"/>
                  </a:schemeClr>
                </a:solidFill>
                <a:effectLst>
                  <a:outerShdw blurRad="38100" dist="38100" dir="2700000" algn="tl">
                    <a:srgbClr val="000000">
                      <a:alpha val="43137"/>
                    </a:srgbClr>
                  </a:outerShdw>
                </a:effectLst>
                <a:latin typeface="Gotham Book"/>
                <a:cs typeface="Calibri" panose="020F0502020204030204" pitchFamily="34" charset="0"/>
              </a:rPr>
              <a:t>God, I Need You! </a:t>
            </a:r>
          </a:p>
        </p:txBody>
      </p:sp>
      <p:sp>
        <p:nvSpPr>
          <p:cNvPr id="18" name="Title 2">
            <a:extLst>
              <a:ext uri="{FF2B5EF4-FFF2-40B4-BE49-F238E27FC236}">
                <a16:creationId xmlns:a16="http://schemas.microsoft.com/office/drawing/2014/main" id="{7D25E7B2-3AF0-40E6-ACBA-88FDC3716223}"/>
              </a:ext>
            </a:extLst>
          </p:cNvPr>
          <p:cNvSpPr txBox="1">
            <a:spLocks/>
          </p:cNvSpPr>
          <p:nvPr/>
        </p:nvSpPr>
        <p:spPr>
          <a:xfrm>
            <a:off x="910418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C6EDB8E9-CA14-4FAA-BBAE-76160A1AA8EB}"/>
              </a:ext>
            </a:extLst>
          </p:cNvPr>
          <p:cNvSpPr txBox="1"/>
          <p:nvPr/>
        </p:nvSpPr>
        <p:spPr>
          <a:xfrm>
            <a:off x="86308" y="-16825"/>
            <a:ext cx="4536711"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0" name="Line 10">
            <a:extLst>
              <a:ext uri="{FF2B5EF4-FFF2-40B4-BE49-F238E27FC236}">
                <a16:creationId xmlns:a16="http://schemas.microsoft.com/office/drawing/2014/main" id="{2A926127-556C-470D-80CB-A2CE10AC6B93}"/>
              </a:ext>
            </a:extLst>
          </p:cNvPr>
          <p:cNvSpPr>
            <a:spLocks noChangeShapeType="1"/>
          </p:cNvSpPr>
          <p:nvPr/>
        </p:nvSpPr>
        <p:spPr bwMode="auto">
          <a:xfrm>
            <a:off x="-72311" y="766076"/>
            <a:ext cx="12344400" cy="0"/>
          </a:xfrm>
          <a:prstGeom prst="line">
            <a:avLst/>
          </a:prstGeom>
          <a:noFill/>
          <a:ln w="88900">
            <a:solidFill>
              <a:schemeClr val="accent2">
                <a:lumMod val="50000"/>
              </a:schemeClr>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4" name="Parallelogram 3">
            <a:extLst>
              <a:ext uri="{FF2B5EF4-FFF2-40B4-BE49-F238E27FC236}">
                <a16:creationId xmlns:a16="http://schemas.microsoft.com/office/drawing/2014/main" id="{0C4809CA-5E7D-B422-8514-130B8D33060B}"/>
              </a:ext>
            </a:extLst>
          </p:cNvPr>
          <p:cNvSpPr/>
          <p:nvPr/>
        </p:nvSpPr>
        <p:spPr>
          <a:xfrm>
            <a:off x="5694947" y="766076"/>
            <a:ext cx="5149516" cy="6053618"/>
          </a:xfrm>
          <a:prstGeom prst="parallelogram">
            <a:avLst>
              <a:gd name="adj" fmla="val 22508"/>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65DE7C3-2443-C5FF-7E89-77FC371C5238}"/>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4</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8820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EAC6-D7F6-87D1-4704-6BE9D8903B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433357E-33BC-9703-5125-FB2754C4E54F}"/>
              </a:ext>
            </a:extLst>
          </p:cNvPr>
          <p:cNvSpPr txBox="1"/>
          <p:nvPr/>
        </p:nvSpPr>
        <p:spPr>
          <a:xfrm>
            <a:off x="4916204" y="1759258"/>
            <a:ext cx="6970996" cy="3699474"/>
          </a:xfrm>
          <a:prstGeom prst="rect">
            <a:avLst/>
          </a:prstGeom>
          <a:noFill/>
        </p:spPr>
        <p:txBody>
          <a:bodyPr wrap="square">
            <a:spAutoFit/>
          </a:bodyPr>
          <a:lstStyle/>
          <a:p>
            <a:pPr marL="57150">
              <a:lnSpc>
                <a:spcPct val="200000"/>
              </a:lnSpc>
            </a:pPr>
            <a:r>
              <a:rPr lang="en-US" sz="2000" b="1" dirty="0">
                <a:effectLst>
                  <a:outerShdw blurRad="38100" dist="38100" dir="2700000" algn="tl">
                    <a:srgbClr val="000000">
                      <a:alpha val="43137"/>
                    </a:srgbClr>
                  </a:outerShdw>
                </a:effectLst>
                <a:latin typeface="Gotham Book"/>
              </a:rPr>
              <a:t>Mon. Matthew 4:18–22—Grow by Following Jesus. </a:t>
            </a:r>
          </a:p>
          <a:p>
            <a:pPr marL="57150">
              <a:lnSpc>
                <a:spcPct val="200000"/>
              </a:lnSpc>
            </a:pPr>
            <a:r>
              <a:rPr lang="en-US" sz="2000" b="1" dirty="0">
                <a:effectLst>
                  <a:outerShdw blurRad="38100" dist="38100" dir="2700000" algn="tl">
                    <a:srgbClr val="000000">
                      <a:alpha val="43137"/>
                    </a:srgbClr>
                  </a:outerShdw>
                </a:effectLst>
                <a:latin typeface="Gotham Book"/>
              </a:rPr>
              <a:t>Tue. Deuteronomy 7:7–11—Grow in Love for God. </a:t>
            </a:r>
          </a:p>
          <a:p>
            <a:pPr marL="57150">
              <a:lnSpc>
                <a:spcPct val="200000"/>
              </a:lnSpc>
            </a:pPr>
            <a:r>
              <a:rPr lang="en-US" sz="2000" b="1" dirty="0">
                <a:effectLst>
                  <a:outerShdw blurRad="38100" dist="38100" dir="2700000" algn="tl">
                    <a:srgbClr val="000000">
                      <a:alpha val="43137"/>
                    </a:srgbClr>
                  </a:outerShdw>
                </a:effectLst>
                <a:latin typeface="Gotham Book"/>
              </a:rPr>
              <a:t>Wed. Colossians 1:3–6, 11–12—Grow in Spiritual Wisdom. </a:t>
            </a:r>
          </a:p>
          <a:p>
            <a:pPr marL="57150">
              <a:lnSpc>
                <a:spcPct val="200000"/>
              </a:lnSpc>
            </a:pPr>
            <a:r>
              <a:rPr lang="en-US" sz="2000" b="1" dirty="0">
                <a:effectLst>
                  <a:outerShdw blurRad="38100" dist="38100" dir="2700000" algn="tl">
                    <a:srgbClr val="000000">
                      <a:alpha val="43137"/>
                    </a:srgbClr>
                  </a:outerShdw>
                </a:effectLst>
                <a:latin typeface="Gotham Book"/>
              </a:rPr>
              <a:t>Thu. Proverbs 1:2–7—Grow in the Fear of the Lord. </a:t>
            </a:r>
          </a:p>
          <a:p>
            <a:pPr marL="57150">
              <a:lnSpc>
                <a:spcPct val="200000"/>
              </a:lnSpc>
            </a:pPr>
            <a:r>
              <a:rPr lang="en-US" sz="2000" b="1" dirty="0">
                <a:effectLst>
                  <a:outerShdw blurRad="38100" dist="38100" dir="2700000" algn="tl">
                    <a:srgbClr val="000000">
                      <a:alpha val="43137"/>
                    </a:srgbClr>
                  </a:outerShdw>
                </a:effectLst>
                <a:latin typeface="Gotham Book"/>
              </a:rPr>
              <a:t>Fri. Proverbs 1:8–12—Grow in Discerning Good from Evil. </a:t>
            </a:r>
          </a:p>
          <a:p>
            <a:pPr marL="57150">
              <a:lnSpc>
                <a:spcPct val="200000"/>
              </a:lnSpc>
            </a:pPr>
            <a:r>
              <a:rPr lang="en-US" sz="2000" b="1" dirty="0">
                <a:effectLst>
                  <a:outerShdw blurRad="38100" dist="38100" dir="2700000" algn="tl">
                    <a:srgbClr val="000000">
                      <a:alpha val="43137"/>
                    </a:srgbClr>
                  </a:outerShdw>
                </a:effectLst>
                <a:latin typeface="Gotham Book"/>
              </a:rPr>
              <a:t>Sat. Philippians 3:10–16—Keep on Growing. </a:t>
            </a:r>
          </a:p>
        </p:txBody>
      </p:sp>
      <p:sp>
        <p:nvSpPr>
          <p:cNvPr id="14" name="TextBox 13">
            <a:extLst>
              <a:ext uri="{FF2B5EF4-FFF2-40B4-BE49-F238E27FC236}">
                <a16:creationId xmlns:a16="http://schemas.microsoft.com/office/drawing/2014/main" id="{2D30D5CC-0944-64AD-FE16-7B57C37585E0}"/>
              </a:ext>
            </a:extLst>
          </p:cNvPr>
          <p:cNvSpPr txBox="1"/>
          <p:nvPr/>
        </p:nvSpPr>
        <p:spPr>
          <a:xfrm>
            <a:off x="4916204" y="818557"/>
            <a:ext cx="7976937"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accent2">
                    <a:lumMod val="50000"/>
                  </a:schemeClr>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accent2">
                    <a:lumMod val="50000"/>
                  </a:schemeClr>
                </a:solidFill>
                <a:effectLst>
                  <a:outerShdw blurRad="38100" dist="38100" dir="2700000" algn="tl">
                    <a:srgbClr val="000000">
                      <a:alpha val="43137"/>
                    </a:srgbClr>
                  </a:outerShdw>
                </a:effectLst>
                <a:latin typeface="Gotham Book"/>
                <a:cs typeface="Calibri" panose="020F0502020204030204" pitchFamily="34" charset="0"/>
              </a:rPr>
              <a:t>January 19 through January 24</a:t>
            </a:r>
          </a:p>
        </p:txBody>
      </p:sp>
      <p:sp>
        <p:nvSpPr>
          <p:cNvPr id="18" name="Title 2">
            <a:extLst>
              <a:ext uri="{FF2B5EF4-FFF2-40B4-BE49-F238E27FC236}">
                <a16:creationId xmlns:a16="http://schemas.microsoft.com/office/drawing/2014/main" id="{5DC019E8-6176-0E20-D2B0-5219C28A1BD2}"/>
              </a:ext>
            </a:extLst>
          </p:cNvPr>
          <p:cNvSpPr txBox="1">
            <a:spLocks/>
          </p:cNvSpPr>
          <p:nvPr/>
        </p:nvSpPr>
        <p:spPr>
          <a:xfrm>
            <a:off x="910418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C5E07420-110A-ECE0-2AC2-E48BF693B0E7}"/>
              </a:ext>
            </a:extLst>
          </p:cNvPr>
          <p:cNvSpPr txBox="1"/>
          <p:nvPr/>
        </p:nvSpPr>
        <p:spPr>
          <a:xfrm>
            <a:off x="86308" y="-16825"/>
            <a:ext cx="4536711"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0" name="Line 10">
            <a:extLst>
              <a:ext uri="{FF2B5EF4-FFF2-40B4-BE49-F238E27FC236}">
                <a16:creationId xmlns:a16="http://schemas.microsoft.com/office/drawing/2014/main" id="{916EB7E3-7683-A8BD-7606-4BF5AFDE5DFC}"/>
              </a:ext>
            </a:extLst>
          </p:cNvPr>
          <p:cNvSpPr>
            <a:spLocks noChangeShapeType="1"/>
          </p:cNvSpPr>
          <p:nvPr/>
        </p:nvSpPr>
        <p:spPr bwMode="auto">
          <a:xfrm>
            <a:off x="-72311" y="766076"/>
            <a:ext cx="12344400" cy="0"/>
          </a:xfrm>
          <a:prstGeom prst="line">
            <a:avLst/>
          </a:prstGeom>
          <a:noFill/>
          <a:ln w="88900">
            <a:solidFill>
              <a:schemeClr val="accent2">
                <a:lumMod val="50000"/>
              </a:schemeClr>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4" name="Parallelogram 3">
            <a:extLst>
              <a:ext uri="{FF2B5EF4-FFF2-40B4-BE49-F238E27FC236}">
                <a16:creationId xmlns:a16="http://schemas.microsoft.com/office/drawing/2014/main" id="{9380C28B-7035-1425-73FF-EC009CDC6557}"/>
              </a:ext>
            </a:extLst>
          </p:cNvPr>
          <p:cNvSpPr/>
          <p:nvPr/>
        </p:nvSpPr>
        <p:spPr>
          <a:xfrm rot="241236" flipH="1">
            <a:off x="-666896" y="843930"/>
            <a:ext cx="6015790" cy="6443379"/>
          </a:xfrm>
          <a:prstGeom prst="parallelogram">
            <a:avLst>
              <a:gd name="adj" fmla="val 22508"/>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648D0D2-B106-93A6-5DDB-95C87B649978}"/>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5</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61986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66BE848B-430D-104C-595A-63A99366143E}"/>
              </a:ext>
            </a:extLst>
          </p:cNvPr>
          <p:cNvSpPr/>
          <p:nvPr/>
        </p:nvSpPr>
        <p:spPr>
          <a:xfrm>
            <a:off x="6713621" y="869514"/>
            <a:ext cx="5799222" cy="6120833"/>
          </a:xfrm>
          <a:prstGeom prst="parallelogram">
            <a:avLst>
              <a:gd name="adj" fmla="val 16970"/>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6441" y="762280"/>
            <a:ext cx="1225296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CF689194-D727-4501-95E4-59E69F4D4CBF}"/>
              </a:ext>
            </a:extLst>
          </p:cNvPr>
          <p:cNvSpPr txBox="1">
            <a:spLocks/>
          </p:cNvSpPr>
          <p:nvPr/>
        </p:nvSpPr>
        <p:spPr>
          <a:xfrm>
            <a:off x="9141508" y="38304"/>
            <a:ext cx="3016280" cy="514350"/>
          </a:xfrm>
          <a:prstGeom prst="rect">
            <a:avLst/>
          </a:prstGeom>
          <a:solidFill>
            <a:schemeClr val="accent2">
              <a:lumMod val="50000"/>
            </a:schemeClr>
          </a:solidFill>
          <a:ln w="76200">
            <a:solidFill>
              <a:schemeClr val="accent6">
                <a:lumMod val="40000"/>
                <a:lumOff val="6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9" name="TextBox 8">
            <a:extLst>
              <a:ext uri="{FF2B5EF4-FFF2-40B4-BE49-F238E27FC236}">
                <a16:creationId xmlns:a16="http://schemas.microsoft.com/office/drawing/2014/main" id="{834ED7B8-F9DB-48F2-A2DE-C36721F0D0C0}"/>
              </a:ext>
            </a:extLst>
          </p:cNvPr>
          <p:cNvSpPr txBox="1"/>
          <p:nvPr/>
        </p:nvSpPr>
        <p:spPr>
          <a:xfrm>
            <a:off x="106830" y="38304"/>
            <a:ext cx="4536711" cy="588140"/>
          </a:xfrm>
          <a:prstGeom prst="rect">
            <a:avLst/>
          </a:prstGeom>
          <a:solidFill>
            <a:schemeClr val="accent2">
              <a:lumMod val="50000"/>
            </a:schemeClr>
          </a:solidFill>
          <a:ln w="76200">
            <a:solidFill>
              <a:schemeClr val="accent6">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graphicFrame>
        <p:nvGraphicFramePr>
          <p:cNvPr id="5" name="Diagram 4">
            <a:extLst>
              <a:ext uri="{FF2B5EF4-FFF2-40B4-BE49-F238E27FC236}">
                <a16:creationId xmlns:a16="http://schemas.microsoft.com/office/drawing/2014/main" id="{C48158C6-F1A0-43DC-9031-5900947AC1C7}"/>
              </a:ext>
            </a:extLst>
          </p:cNvPr>
          <p:cNvGraphicFramePr/>
          <p:nvPr>
            <p:extLst>
              <p:ext uri="{D42A27DB-BD31-4B8C-83A1-F6EECF244321}">
                <p14:modId xmlns:p14="http://schemas.microsoft.com/office/powerpoint/2010/main" val="3733702813"/>
              </p:ext>
            </p:extLst>
          </p:nvPr>
        </p:nvGraphicFramePr>
        <p:xfrm>
          <a:off x="0" y="869514"/>
          <a:ext cx="7150969" cy="5686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2">
            <a:extLst>
              <a:ext uri="{FF2B5EF4-FFF2-40B4-BE49-F238E27FC236}">
                <a16:creationId xmlns:a16="http://schemas.microsoft.com/office/drawing/2014/main" id="{2FCDE0B9-E18B-827D-EA0F-1AB5CEECE28A}"/>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6</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1455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8158C6-F1A0-43DC-9031-5900947AC1C7}"/>
              </a:ext>
            </a:extLst>
          </p:cNvPr>
          <p:cNvGraphicFramePr/>
          <p:nvPr>
            <p:extLst>
              <p:ext uri="{D42A27DB-BD31-4B8C-83A1-F6EECF244321}">
                <p14:modId xmlns:p14="http://schemas.microsoft.com/office/powerpoint/2010/main" val="1026878990"/>
              </p:ext>
            </p:extLst>
          </p:nvPr>
        </p:nvGraphicFramePr>
        <p:xfrm>
          <a:off x="26437" y="969795"/>
          <a:ext cx="8251290" cy="56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6436" y="762280"/>
            <a:ext cx="12252960" cy="28487"/>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65E801-7A83-4BBF-B979-9B3F02E289C8}"/>
              </a:ext>
            </a:extLst>
          </p:cNvPr>
          <p:cNvCxnSpPr>
            <a:cxnSpLocks/>
          </p:cNvCxnSpPr>
          <p:nvPr/>
        </p:nvCxnSpPr>
        <p:spPr>
          <a:xfrm flipV="1">
            <a:off x="1859280" y="7667713"/>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A455B113-D4DF-4D27-BD08-DF97A7AFC6EB}"/>
              </a:ext>
            </a:extLst>
          </p:cNvPr>
          <p:cNvCxnSpPr>
            <a:cxnSpLocks/>
          </p:cNvCxnSpPr>
          <p:nvPr/>
        </p:nvCxnSpPr>
        <p:spPr>
          <a:xfrm flipV="1">
            <a:off x="1853102" y="7086600"/>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sp>
        <p:nvSpPr>
          <p:cNvPr id="8" name="Title 2">
            <a:extLst>
              <a:ext uri="{FF2B5EF4-FFF2-40B4-BE49-F238E27FC236}">
                <a16:creationId xmlns:a16="http://schemas.microsoft.com/office/drawing/2014/main" id="{055D40D9-B6BB-431E-9FC5-CC2DE518B90B}"/>
              </a:ext>
            </a:extLst>
          </p:cNvPr>
          <p:cNvSpPr txBox="1">
            <a:spLocks/>
          </p:cNvSpPr>
          <p:nvPr/>
        </p:nvSpPr>
        <p:spPr>
          <a:xfrm>
            <a:off x="926311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9" name="TextBox 8">
            <a:extLst>
              <a:ext uri="{FF2B5EF4-FFF2-40B4-BE49-F238E27FC236}">
                <a16:creationId xmlns:a16="http://schemas.microsoft.com/office/drawing/2014/main" id="{57203F40-2896-4E39-86BC-EF86671B9CB9}"/>
              </a:ext>
            </a:extLst>
          </p:cNvPr>
          <p:cNvSpPr txBox="1"/>
          <p:nvPr/>
        </p:nvSpPr>
        <p:spPr>
          <a:xfrm>
            <a:off x="26436" y="38304"/>
            <a:ext cx="4536711"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pic>
        <p:nvPicPr>
          <p:cNvPr id="3" name="Picture 2">
            <a:extLst>
              <a:ext uri="{FF2B5EF4-FFF2-40B4-BE49-F238E27FC236}">
                <a16:creationId xmlns:a16="http://schemas.microsoft.com/office/drawing/2014/main" id="{AE14DE6A-B75D-5928-00EB-2D911DBB4061}"/>
              </a:ext>
            </a:extLst>
          </p:cNvPr>
          <p:cNvPicPr>
            <a:picLocks noChangeAspect="1"/>
          </p:cNvPicPr>
          <p:nvPr/>
        </p:nvPicPr>
        <p:blipFill>
          <a:blip r:embed="rId8">
            <a:alphaModFix amt="35000"/>
            <a:extLst>
              <a:ext uri="{28A0092B-C50C-407E-A947-70E740481C1C}">
                <a14:useLocalDpi xmlns:a14="http://schemas.microsoft.com/office/drawing/2010/main" val="0"/>
              </a:ext>
            </a:extLst>
          </a:blip>
          <a:srcRect l="18529" r="18529"/>
          <a:stretch/>
        </p:blipFill>
        <p:spPr>
          <a:xfrm>
            <a:off x="7988969" y="1346512"/>
            <a:ext cx="3985240" cy="47492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Slide Number Placeholder 2">
            <a:extLst>
              <a:ext uri="{FF2B5EF4-FFF2-40B4-BE49-F238E27FC236}">
                <a16:creationId xmlns:a16="http://schemas.microsoft.com/office/drawing/2014/main" id="{8E15B873-81B5-B4C8-E21D-A90934E2427A}"/>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7</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25123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08805-20AC-0E12-7A25-20B8DB0F8C07}"/>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D8D0182-1216-3930-512A-7615C1A1BC27}"/>
              </a:ext>
            </a:extLst>
          </p:cNvPr>
          <p:cNvGraphicFramePr/>
          <p:nvPr>
            <p:extLst>
              <p:ext uri="{D42A27DB-BD31-4B8C-83A1-F6EECF244321}">
                <p14:modId xmlns:p14="http://schemas.microsoft.com/office/powerpoint/2010/main" val="2204926029"/>
              </p:ext>
            </p:extLst>
          </p:nvPr>
        </p:nvGraphicFramePr>
        <p:xfrm>
          <a:off x="26437" y="969795"/>
          <a:ext cx="8251290" cy="56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A39C4044-F0B4-0005-AB26-7552C4B10321}"/>
              </a:ext>
            </a:extLst>
          </p:cNvPr>
          <p:cNvCxnSpPr>
            <a:cxnSpLocks/>
          </p:cNvCxnSpPr>
          <p:nvPr/>
        </p:nvCxnSpPr>
        <p:spPr>
          <a:xfrm flipV="1">
            <a:off x="26436" y="762280"/>
            <a:ext cx="12252960" cy="28487"/>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37362A5-C1C6-3220-BAFB-16A17F46E8AA}"/>
              </a:ext>
            </a:extLst>
          </p:cNvPr>
          <p:cNvCxnSpPr>
            <a:cxnSpLocks/>
          </p:cNvCxnSpPr>
          <p:nvPr/>
        </p:nvCxnSpPr>
        <p:spPr>
          <a:xfrm flipV="1">
            <a:off x="1859280" y="7667713"/>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60DD0DA-C63B-904C-94AE-0BDB2F0BDC9A}"/>
              </a:ext>
            </a:extLst>
          </p:cNvPr>
          <p:cNvCxnSpPr>
            <a:cxnSpLocks/>
          </p:cNvCxnSpPr>
          <p:nvPr/>
        </p:nvCxnSpPr>
        <p:spPr>
          <a:xfrm flipV="1">
            <a:off x="1853102" y="7086600"/>
            <a:ext cx="8503920" cy="28487"/>
          </a:xfrm>
          <a:prstGeom prst="line">
            <a:avLst/>
          </a:prstGeom>
          <a:ln w="44450">
            <a:solidFill>
              <a:srgbClr val="002060"/>
            </a:solidFill>
          </a:ln>
        </p:spPr>
        <p:style>
          <a:lnRef idx="3">
            <a:schemeClr val="dk1"/>
          </a:lnRef>
          <a:fillRef idx="0">
            <a:schemeClr val="dk1"/>
          </a:fillRef>
          <a:effectRef idx="2">
            <a:schemeClr val="dk1"/>
          </a:effectRef>
          <a:fontRef idx="minor">
            <a:schemeClr val="tx1"/>
          </a:fontRef>
        </p:style>
      </p:cxnSp>
      <p:sp>
        <p:nvSpPr>
          <p:cNvPr id="8" name="Title 2">
            <a:extLst>
              <a:ext uri="{FF2B5EF4-FFF2-40B4-BE49-F238E27FC236}">
                <a16:creationId xmlns:a16="http://schemas.microsoft.com/office/drawing/2014/main" id="{8F826C65-85CC-E115-5DF9-B9CF5C5DBEC3}"/>
              </a:ext>
            </a:extLst>
          </p:cNvPr>
          <p:cNvSpPr txBox="1">
            <a:spLocks/>
          </p:cNvSpPr>
          <p:nvPr/>
        </p:nvSpPr>
        <p:spPr>
          <a:xfrm>
            <a:off x="926311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9" name="TextBox 8">
            <a:extLst>
              <a:ext uri="{FF2B5EF4-FFF2-40B4-BE49-F238E27FC236}">
                <a16:creationId xmlns:a16="http://schemas.microsoft.com/office/drawing/2014/main" id="{05AAAF0B-5222-58AE-2D64-E447145F9280}"/>
              </a:ext>
            </a:extLst>
          </p:cNvPr>
          <p:cNvSpPr txBox="1"/>
          <p:nvPr/>
        </p:nvSpPr>
        <p:spPr>
          <a:xfrm>
            <a:off x="26436" y="38304"/>
            <a:ext cx="4536711"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 name="Oval 1">
            <a:extLst>
              <a:ext uri="{FF2B5EF4-FFF2-40B4-BE49-F238E27FC236}">
                <a16:creationId xmlns:a16="http://schemas.microsoft.com/office/drawing/2014/main" id="{763E27C6-FD2C-C93C-DC9F-0369E59D531E}"/>
              </a:ext>
            </a:extLst>
          </p:cNvPr>
          <p:cNvSpPr/>
          <p:nvPr/>
        </p:nvSpPr>
        <p:spPr>
          <a:xfrm>
            <a:off x="8201026" y="1169723"/>
            <a:ext cx="4008118" cy="5074920"/>
          </a:xfrm>
          <a:prstGeom prst="ellipse">
            <a:avLst/>
          </a:prstGeom>
          <a:blipFill dpi="0" rotWithShape="1">
            <a:blip r:embed="rId8">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181316C6-522C-FCA3-5CAC-711D2C847B9F}"/>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8</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0395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32EA7603-19CC-4D68-B7B7-19C08B7767D9}"/>
              </a:ext>
            </a:extLst>
          </p:cNvPr>
          <p:cNvCxnSpPr>
            <a:cxnSpLocks/>
          </p:cNvCxnSpPr>
          <p:nvPr/>
        </p:nvCxnSpPr>
        <p:spPr>
          <a:xfrm flipV="1">
            <a:off x="26436" y="762280"/>
            <a:ext cx="12252960" cy="28487"/>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itle 2">
            <a:extLst>
              <a:ext uri="{FF2B5EF4-FFF2-40B4-BE49-F238E27FC236}">
                <a16:creationId xmlns:a16="http://schemas.microsoft.com/office/drawing/2014/main" id="{6A694EAB-F6BF-4B29-8840-2C38DF8867EC}"/>
              </a:ext>
            </a:extLst>
          </p:cNvPr>
          <p:cNvSpPr txBox="1">
            <a:spLocks/>
          </p:cNvSpPr>
          <p:nvPr/>
        </p:nvSpPr>
        <p:spPr>
          <a:xfrm>
            <a:off x="9263116" y="38304"/>
            <a:ext cx="3016280" cy="514350"/>
          </a:xfrm>
          <a:prstGeom prst="rect">
            <a:avLst/>
          </a:prstGeom>
          <a:solidFill>
            <a:schemeClr val="accent2">
              <a:lumMod val="50000"/>
            </a:schemeClr>
          </a:solidFill>
          <a:ln w="76200">
            <a:solidFill>
              <a:schemeClr val="accent2">
                <a:lumMod val="50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38" name="TextBox 37">
            <a:extLst>
              <a:ext uri="{FF2B5EF4-FFF2-40B4-BE49-F238E27FC236}">
                <a16:creationId xmlns:a16="http://schemas.microsoft.com/office/drawing/2014/main" id="{082677CA-E7FB-4D28-8DC9-C3F19428242E}"/>
              </a:ext>
            </a:extLst>
          </p:cNvPr>
          <p:cNvSpPr txBox="1"/>
          <p:nvPr/>
        </p:nvSpPr>
        <p:spPr>
          <a:xfrm>
            <a:off x="26436" y="38304"/>
            <a:ext cx="3149901" cy="588140"/>
          </a:xfrm>
          <a:prstGeom prst="rect">
            <a:avLst/>
          </a:prstGeom>
          <a:solidFill>
            <a:schemeClr val="accent2">
              <a:lumMod val="50000"/>
            </a:schemeClr>
          </a:solidFill>
          <a:ln w="7620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Context</a:t>
            </a:r>
          </a:p>
        </p:txBody>
      </p:sp>
      <p:sp>
        <p:nvSpPr>
          <p:cNvPr id="39" name="TextBox 38">
            <a:extLst>
              <a:ext uri="{FF2B5EF4-FFF2-40B4-BE49-F238E27FC236}">
                <a16:creationId xmlns:a16="http://schemas.microsoft.com/office/drawing/2014/main" id="{111A24AE-5479-4A9C-A40D-D7E348A0EDB4}"/>
              </a:ext>
            </a:extLst>
          </p:cNvPr>
          <p:cNvSpPr txBox="1"/>
          <p:nvPr/>
        </p:nvSpPr>
        <p:spPr>
          <a:xfrm>
            <a:off x="3065142" y="1000393"/>
            <a:ext cx="9126857" cy="5988050"/>
          </a:xfrm>
          <a:prstGeom prst="rect">
            <a:avLst/>
          </a:prstGeom>
          <a:solidFill>
            <a:schemeClr val="bg1">
              <a:alpha val="40000"/>
            </a:schemeClr>
          </a:solidFill>
        </p:spPr>
        <p:txBody>
          <a:bodyPr wrap="square">
            <a:spAutoFit/>
          </a:bodyPr>
          <a:lstStyle/>
          <a:p>
            <a:pPr marL="0" marR="0">
              <a:lnSpc>
                <a:spcPct val="107000"/>
              </a:lnSpc>
              <a:spcBef>
                <a:spcPts val="0"/>
              </a:spcBef>
              <a:spcAft>
                <a:spcPts val="0"/>
              </a:spcAft>
            </a:pPr>
            <a:r>
              <a:rPr lang="en-US" sz="2200" b="1" i="0" dirty="0">
                <a:solidFill>
                  <a:schemeClr val="accent1">
                    <a:lumMod val="50000"/>
                  </a:schemeClr>
                </a:solidFill>
                <a:effectLst>
                  <a:outerShdw blurRad="38100" dist="38100" dir="2700000" algn="tl">
                    <a:srgbClr val="000000">
                      <a:alpha val="43137"/>
                    </a:srgbClr>
                  </a:outerShdw>
                </a:effectLst>
                <a:latin typeface="Gotham Book"/>
              </a:rPr>
              <a:t>By Genesis 18, God has made several agreements with Abraham, promising to bless the whole world through his offspring (Gen. 12:3). God was faithful to each of His promises, granting Abraham a homeland (Gen. 13:14–18), making unbreakable covenants with him (Gen. 15:9–21), and predicting that Abraham’s wife—Sarah—would be the bearer of Abraham’s heir (Gen. 18:1–15). On the basis of this shared history, Abraham feels able to inquire with God about the intentions for Sodom.</a:t>
            </a:r>
            <a:r>
              <a:rPr lang="en-US" sz="400" b="1" i="0" dirty="0">
                <a:solidFill>
                  <a:schemeClr val="accent1">
                    <a:lumMod val="50000"/>
                  </a:schemeClr>
                </a:solidFill>
                <a:effectLst>
                  <a:outerShdw blurRad="38100" dist="38100" dir="2700000" algn="tl">
                    <a:srgbClr val="000000">
                      <a:alpha val="43137"/>
                    </a:srgbClr>
                  </a:outerShdw>
                </a:effectLst>
                <a:latin typeface="Gotham Book"/>
              </a:rPr>
              <a:t> </a:t>
            </a:r>
          </a:p>
          <a:p>
            <a:pPr marL="0" marR="0">
              <a:lnSpc>
                <a:spcPct val="107000"/>
              </a:lnSpc>
              <a:spcBef>
                <a:spcPts val="0"/>
              </a:spcBef>
              <a:spcAft>
                <a:spcPts val="0"/>
              </a:spcAft>
            </a:pPr>
            <a:endParaRPr lang="en-US" sz="400" b="1" i="0" dirty="0">
              <a:solidFill>
                <a:schemeClr val="accent1">
                  <a:lumMod val="50000"/>
                </a:schemeClr>
              </a:solidFill>
              <a:effectLst>
                <a:outerShdw blurRad="38100" dist="38100" dir="2700000" algn="tl">
                  <a:srgbClr val="000000">
                    <a:alpha val="43137"/>
                  </a:srgbClr>
                </a:outerShdw>
              </a:effectLst>
              <a:latin typeface="Gotham Book"/>
            </a:endParaRPr>
          </a:p>
          <a:p>
            <a:pPr marL="0" marR="0">
              <a:lnSpc>
                <a:spcPct val="107000"/>
              </a:lnSpc>
              <a:spcBef>
                <a:spcPts val="0"/>
              </a:spcBef>
              <a:spcAft>
                <a:spcPts val="0"/>
              </a:spcAft>
            </a:pPr>
            <a:r>
              <a:rPr lang="en-US" sz="2200" b="1" i="0" dirty="0">
                <a:solidFill>
                  <a:schemeClr val="accent1">
                    <a:lumMod val="50000"/>
                  </a:schemeClr>
                </a:solidFill>
                <a:effectLst>
                  <a:outerShdw blurRad="38100" dist="38100" dir="2700000" algn="tl">
                    <a:srgbClr val="000000">
                      <a:alpha val="43137"/>
                    </a:srgbClr>
                  </a:outerShdw>
                </a:effectLst>
                <a:latin typeface="Gotham Book"/>
              </a:rPr>
              <a:t>The word pray occurs in 348 verses in the Bible in 74 different forms. Today’s lesson takes us into three of those instances. We take care, however, to remember that these three textual segments occur within the broader context of the Bible as a whole. While there are times when prayer is at best a waste of time (Jeremiah 7:16; 11:14; 14:11; 1 John 5:16b; etc. ) and at worst an improper sub­stitute for action that God is expecting us to take (see Exodus 14:15), in the many circumstances where prayer is an appropriate action, there are various postures we might take, which the pas­sages below depict. </a:t>
            </a:r>
          </a:p>
        </p:txBody>
      </p:sp>
      <p:sp>
        <p:nvSpPr>
          <p:cNvPr id="2" name="Oval 1">
            <a:extLst>
              <a:ext uri="{FF2B5EF4-FFF2-40B4-BE49-F238E27FC236}">
                <a16:creationId xmlns:a16="http://schemas.microsoft.com/office/drawing/2014/main" id="{D38D9833-A196-8269-BB11-6FBC584065CA}"/>
              </a:ext>
            </a:extLst>
          </p:cNvPr>
          <p:cNvSpPr/>
          <p:nvPr/>
        </p:nvSpPr>
        <p:spPr>
          <a:xfrm>
            <a:off x="390524" y="1343393"/>
            <a:ext cx="2674619" cy="5074920"/>
          </a:xfrm>
          <a:prstGeom prst="ellipse">
            <a:avLst/>
          </a:prstGeom>
          <a:blipFill dpi="0" rotWithShape="1">
            <a:blip r:embed="rId3">
              <a:alphaModFix amt="42000"/>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2">
            <a:extLst>
              <a:ext uri="{FF2B5EF4-FFF2-40B4-BE49-F238E27FC236}">
                <a16:creationId xmlns:a16="http://schemas.microsoft.com/office/drawing/2014/main" id="{63274DB1-595E-A4C5-3FAA-71978D6AFD77}"/>
              </a:ext>
            </a:extLst>
          </p:cNvPr>
          <p:cNvSpPr>
            <a:spLocks noGrp="1"/>
          </p:cNvSpPr>
          <p:nvPr>
            <p:ph type="sldNum" sz="quarter" idx="2"/>
          </p:nvPr>
        </p:nvSpPr>
        <p:spPr>
          <a:xfrm>
            <a:off x="11400538" y="6492875"/>
            <a:ext cx="683339" cy="365125"/>
          </a:xfrm>
        </p:spPr>
        <p:txBody>
          <a:bodyPr/>
          <a:lstStyle/>
          <a:p>
            <a:fld id="{86CB4B4D-7CA3-9044-876B-883B54F8677D}" type="slidenum">
              <a:rPr lang="en-US" sz="1800" smtClean="0">
                <a:solidFill>
                  <a:schemeClr val="bg1"/>
                </a:solidFill>
                <a:latin typeface="Arial Black" panose="020B0A04020102020204" pitchFamily="34" charset="0"/>
              </a:rPr>
              <a:pPr/>
              <a:t>9</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68741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10644</Words>
  <Application>Microsoft Office PowerPoint</Application>
  <PresentationFormat>Widescreen</PresentationFormat>
  <Paragraphs>593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Chalkduster</vt:lpstr>
      <vt:lpstr>Gotham Book</vt:lpstr>
      <vt:lpstr>Arial</vt:lpstr>
      <vt:lpstr>Arial Black</vt:lpstr>
      <vt:lpstr>Calibri</vt:lpstr>
      <vt:lpstr>Trebuchet MS</vt:lpstr>
      <vt:lpstr>Wingdings</vt:lpstr>
      <vt:lpstr>Wingdings 3</vt:lpstr>
      <vt:lpstr>Facet</vt:lpstr>
      <vt:lpstr>PRAYER AND HUMILITY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7</cp:revision>
  <dcterms:created xsi:type="dcterms:W3CDTF">2023-08-31T11:48:58Z</dcterms:created>
  <dcterms:modified xsi:type="dcterms:W3CDTF">2026-01-12T02:16:10Z</dcterms:modified>
</cp:coreProperties>
</file>