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469" r:id="rId2"/>
    <p:sldId id="272" r:id="rId3"/>
    <p:sldId id="376" r:id="rId4"/>
    <p:sldId id="443" r:id="rId5"/>
    <p:sldId id="498" r:id="rId6"/>
    <p:sldId id="444" r:id="rId7"/>
    <p:sldId id="470" r:id="rId8"/>
    <p:sldId id="471" r:id="rId9"/>
    <p:sldId id="257" r:id="rId10"/>
    <p:sldId id="452" r:id="rId11"/>
    <p:sldId id="500" r:id="rId12"/>
    <p:sldId id="499" r:id="rId13"/>
    <p:sldId id="465" r:id="rId14"/>
    <p:sldId id="501" r:id="rId15"/>
    <p:sldId id="439" r:id="rId16"/>
    <p:sldId id="421" r:id="rId17"/>
    <p:sldId id="480" r:id="rId18"/>
    <p:sldId id="393" r:id="rId19"/>
    <p:sldId id="440" r:id="rId20"/>
    <p:sldId id="479" r:id="rId21"/>
    <p:sldId id="50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A48C6F-71E9-4448-A3FA-995DB8C4B800}" v="8" dt="2026-01-19T02:35:20.9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12" autoAdjust="0"/>
    <p:restoredTop sz="73994" autoAdjust="0"/>
  </p:normalViewPr>
  <p:slideViewPr>
    <p:cSldViewPr>
      <p:cViewPr varScale="1">
        <p:scale>
          <a:sx n="62" d="100"/>
          <a:sy n="62" d="100"/>
        </p:scale>
        <p:origin x="1824" y="451"/>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anford Bowman" userId="6ede3e4e1afbea80" providerId="LiveId" clId="{5E8558FB-9D60-4710-A493-61EB11744BF7}"/>
    <pc:docChg chg="custSel modSld">
      <pc:chgData name="Stanford Bowman" userId="6ede3e4e1afbea80" providerId="LiveId" clId="{5E8558FB-9D60-4710-A493-61EB11744BF7}" dt="2026-01-19T02:35:20.903" v="68"/>
      <pc:docMkLst>
        <pc:docMk/>
      </pc:docMkLst>
      <pc:sldChg chg="modSp mod">
        <pc:chgData name="Stanford Bowman" userId="6ede3e4e1afbea80" providerId="LiveId" clId="{5E8558FB-9D60-4710-A493-61EB11744BF7}" dt="2026-01-19T02:03:12.820" v="18" actId="207"/>
        <pc:sldMkLst>
          <pc:docMk/>
          <pc:sldMk cId="2963808027" sldId="257"/>
        </pc:sldMkLst>
        <pc:spChg chg="mod">
          <ac:chgData name="Stanford Bowman" userId="6ede3e4e1afbea80" providerId="LiveId" clId="{5E8558FB-9D60-4710-A493-61EB11744BF7}" dt="2026-01-19T02:03:12.820" v="18" actId="207"/>
          <ac:spMkLst>
            <pc:docMk/>
            <pc:sldMk cId="2963808027" sldId="257"/>
            <ac:spMk id="6" creationId="{7E9D968D-8596-5818-F425-C8B165F39C74}"/>
          </ac:spMkLst>
        </pc:spChg>
        <pc:spChg chg="mod">
          <ac:chgData name="Stanford Bowman" userId="6ede3e4e1afbea80" providerId="LiveId" clId="{5E8558FB-9D60-4710-A493-61EB11744BF7}" dt="2026-01-19T02:03:12.820" v="18" actId="207"/>
          <ac:spMkLst>
            <pc:docMk/>
            <pc:sldMk cId="2963808027" sldId="257"/>
            <ac:spMk id="7" creationId="{B748A4EA-10A3-9134-BD3D-CF3A75BFDB65}"/>
          </ac:spMkLst>
        </pc:spChg>
      </pc:sldChg>
      <pc:sldChg chg="addSp delSp modSp mod">
        <pc:chgData name="Stanford Bowman" userId="6ede3e4e1afbea80" providerId="LiveId" clId="{5E8558FB-9D60-4710-A493-61EB11744BF7}" dt="2026-01-19T02:01:42.765" v="13" actId="478"/>
        <pc:sldMkLst>
          <pc:docMk/>
          <pc:sldMk cId="2484662368" sldId="376"/>
        </pc:sldMkLst>
        <pc:spChg chg="add del mod">
          <ac:chgData name="Stanford Bowman" userId="6ede3e4e1afbea80" providerId="LiveId" clId="{5E8558FB-9D60-4710-A493-61EB11744BF7}" dt="2026-01-19T02:01:42.765" v="13" actId="478"/>
          <ac:spMkLst>
            <pc:docMk/>
            <pc:sldMk cId="2484662368" sldId="376"/>
            <ac:spMk id="3" creationId="{DBE64CC4-2142-C357-AE23-213761F77419}"/>
          </ac:spMkLst>
        </pc:spChg>
        <pc:spChg chg="add del mod">
          <ac:chgData name="Stanford Bowman" userId="6ede3e4e1afbea80" providerId="LiveId" clId="{5E8558FB-9D60-4710-A493-61EB11744BF7}" dt="2026-01-19T02:01:42.765" v="13" actId="478"/>
          <ac:spMkLst>
            <pc:docMk/>
            <pc:sldMk cId="2484662368" sldId="376"/>
            <ac:spMk id="4" creationId="{EB99F78C-28C9-F2EC-4D5A-05E85AB52B47}"/>
          </ac:spMkLst>
        </pc:spChg>
      </pc:sldChg>
      <pc:sldChg chg="addSp modSp mod modNotes">
        <pc:chgData name="Stanford Bowman" userId="6ede3e4e1afbea80" providerId="LiveId" clId="{5E8558FB-9D60-4710-A493-61EB11744BF7}" dt="2026-01-19T02:35:20.903" v="68"/>
        <pc:sldMkLst>
          <pc:docMk/>
          <pc:sldMk cId="3452085809" sldId="421"/>
        </pc:sldMkLst>
        <pc:spChg chg="add mod">
          <ac:chgData name="Stanford Bowman" userId="6ede3e4e1afbea80" providerId="LiveId" clId="{5E8558FB-9D60-4710-A493-61EB11744BF7}" dt="2026-01-18T01:38:05.729" v="11" actId="403"/>
          <ac:spMkLst>
            <pc:docMk/>
            <pc:sldMk cId="3452085809" sldId="421"/>
            <ac:spMk id="4" creationId="{C1546560-E672-2FC4-4590-F82CD5F6ABFD}"/>
          </ac:spMkLst>
        </pc:spChg>
        <pc:spChg chg="mod">
          <ac:chgData name="Stanford Bowman" userId="6ede3e4e1afbea80" providerId="LiveId" clId="{5E8558FB-9D60-4710-A493-61EB11744BF7}" dt="2026-01-18T01:37:13.778" v="2" actId="14100"/>
          <ac:spMkLst>
            <pc:docMk/>
            <pc:sldMk cId="3452085809" sldId="421"/>
            <ac:spMk id="11" creationId="{F099FE17-7908-4AD1-B569-6C1C8B4F1F02}"/>
          </ac:spMkLst>
        </pc:spChg>
        <pc:spChg chg="mod">
          <ac:chgData name="Stanford Bowman" userId="6ede3e4e1afbea80" providerId="LiveId" clId="{5E8558FB-9D60-4710-A493-61EB11744BF7}" dt="2026-01-18T01:37:40.257" v="7" actId="21"/>
          <ac:spMkLst>
            <pc:docMk/>
            <pc:sldMk cId="3452085809" sldId="421"/>
            <ac:spMk id="15" creationId="{19D84E3C-EC1C-40A8-9BE4-CB83B851C0AC}"/>
          </ac:spMkLst>
        </pc:spChg>
        <pc:spChg chg="mod">
          <ac:chgData name="Stanford Bowman" userId="6ede3e4e1afbea80" providerId="LiveId" clId="{5E8558FB-9D60-4710-A493-61EB11744BF7}" dt="2026-01-18T01:37:13.778" v="2" actId="14100"/>
          <ac:spMkLst>
            <pc:docMk/>
            <pc:sldMk cId="3452085809" sldId="421"/>
            <ac:spMk id="16" creationId="{F458977A-D61D-4781-A330-C460143E239E}"/>
          </ac:spMkLst>
        </pc:spChg>
        <pc:spChg chg="mod">
          <ac:chgData name="Stanford Bowman" userId="6ede3e4e1afbea80" providerId="LiveId" clId="{5E8558FB-9D60-4710-A493-61EB11744BF7}" dt="2026-01-18T01:37:13.778" v="2" actId="14100"/>
          <ac:spMkLst>
            <pc:docMk/>
            <pc:sldMk cId="3452085809" sldId="421"/>
            <ac:spMk id="17" creationId="{FA587F66-BEFF-4D6C-AEF0-FA091908B866}"/>
          </ac:spMkLst>
        </pc:spChg>
        <pc:spChg chg="mod">
          <ac:chgData name="Stanford Bowman" userId="6ede3e4e1afbea80" providerId="LiveId" clId="{5E8558FB-9D60-4710-A493-61EB11744BF7}" dt="2026-01-19T02:05:34.474" v="37" actId="207"/>
          <ac:spMkLst>
            <pc:docMk/>
            <pc:sldMk cId="3452085809" sldId="421"/>
            <ac:spMk id="20" creationId="{E0E08A8E-44E9-45B0-8B50-4F7F860FB96D}"/>
          </ac:spMkLst>
        </pc:spChg>
        <pc:spChg chg="mod">
          <ac:chgData name="Stanford Bowman" userId="6ede3e4e1afbea80" providerId="LiveId" clId="{5E8558FB-9D60-4710-A493-61EB11744BF7}" dt="2026-01-19T02:05:34.474" v="37" actId="207"/>
          <ac:spMkLst>
            <pc:docMk/>
            <pc:sldMk cId="3452085809" sldId="421"/>
            <ac:spMk id="27" creationId="{677FC927-7CB2-4858-9126-4B062A86ABDD}"/>
          </ac:spMkLst>
        </pc:spChg>
      </pc:sldChg>
      <pc:sldChg chg="modSp mod">
        <pc:chgData name="Stanford Bowman" userId="6ede3e4e1afbea80" providerId="LiveId" clId="{5E8558FB-9D60-4710-A493-61EB11744BF7}" dt="2026-01-19T02:05:24.522" v="36" actId="1037"/>
        <pc:sldMkLst>
          <pc:docMk/>
          <pc:sldMk cId="3129728577" sldId="439"/>
        </pc:sldMkLst>
        <pc:spChg chg="mod">
          <ac:chgData name="Stanford Bowman" userId="6ede3e4e1afbea80" providerId="LiveId" clId="{5E8558FB-9D60-4710-A493-61EB11744BF7}" dt="2026-01-19T02:05:18.017" v="31" actId="207"/>
          <ac:spMkLst>
            <pc:docMk/>
            <pc:sldMk cId="3129728577" sldId="439"/>
            <ac:spMk id="13" creationId="{A4163FD0-0069-454A-8DF4-978F02463049}"/>
          </ac:spMkLst>
        </pc:spChg>
        <pc:spChg chg="mod">
          <ac:chgData name="Stanford Bowman" userId="6ede3e4e1afbea80" providerId="LiveId" clId="{5E8558FB-9D60-4710-A493-61EB11744BF7}" dt="2026-01-18T01:34:25.407" v="0" actId="21"/>
          <ac:spMkLst>
            <pc:docMk/>
            <pc:sldMk cId="3129728577" sldId="439"/>
            <ac:spMk id="18" creationId="{31BEEB90-7597-4769-AB1C-7A08AF233D8D}"/>
          </ac:spMkLst>
        </pc:spChg>
        <pc:spChg chg="mod">
          <ac:chgData name="Stanford Bowman" userId="6ede3e4e1afbea80" providerId="LiveId" clId="{5E8558FB-9D60-4710-A493-61EB11744BF7}" dt="2026-01-19T02:05:24.522" v="36" actId="1037"/>
          <ac:spMkLst>
            <pc:docMk/>
            <pc:sldMk cId="3129728577" sldId="439"/>
            <ac:spMk id="20" creationId="{BCBD2F49-815B-418F-8629-2DDA84C136B6}"/>
          </ac:spMkLst>
        </pc:spChg>
        <pc:spChg chg="mod">
          <ac:chgData name="Stanford Bowman" userId="6ede3e4e1afbea80" providerId="LiveId" clId="{5E8558FB-9D60-4710-A493-61EB11744BF7}" dt="2026-01-19T02:05:18.017" v="31" actId="207"/>
          <ac:spMkLst>
            <pc:docMk/>
            <pc:sldMk cId="3129728577" sldId="439"/>
            <ac:spMk id="21" creationId="{A04F92F1-B4CA-4743-9C01-4E7D2D34F37C}"/>
          </ac:spMkLst>
        </pc:spChg>
      </pc:sldChg>
      <pc:sldChg chg="modSp mod">
        <pc:chgData name="Stanford Bowman" userId="6ede3e4e1afbea80" providerId="LiveId" clId="{5E8558FB-9D60-4710-A493-61EB11744BF7}" dt="2026-01-19T02:05:46.049" v="38" actId="207"/>
        <pc:sldMkLst>
          <pc:docMk/>
          <pc:sldMk cId="4073456698" sldId="440"/>
        </pc:sldMkLst>
        <pc:spChg chg="mod">
          <ac:chgData name="Stanford Bowman" userId="6ede3e4e1afbea80" providerId="LiveId" clId="{5E8558FB-9D60-4710-A493-61EB11744BF7}" dt="2026-01-19T02:05:46.049" v="38" actId="207"/>
          <ac:spMkLst>
            <pc:docMk/>
            <pc:sldMk cId="4073456698" sldId="440"/>
            <ac:spMk id="17" creationId="{6FEED4C8-8AB2-427F-8463-36B6B70974D4}"/>
          </ac:spMkLst>
        </pc:spChg>
        <pc:spChg chg="mod">
          <ac:chgData name="Stanford Bowman" userId="6ede3e4e1afbea80" providerId="LiveId" clId="{5E8558FB-9D60-4710-A493-61EB11744BF7}" dt="2026-01-19T02:05:46.049" v="38" actId="207"/>
          <ac:spMkLst>
            <pc:docMk/>
            <pc:sldMk cId="4073456698" sldId="440"/>
            <ac:spMk id="19" creationId="{DC35E360-F2C8-4E9C-99F8-1841E0C8B5BD}"/>
          </ac:spMkLst>
        </pc:spChg>
        <pc:spChg chg="mod">
          <ac:chgData name="Stanford Bowman" userId="6ede3e4e1afbea80" providerId="LiveId" clId="{5E8558FB-9D60-4710-A493-61EB11744BF7}" dt="2026-01-19T02:05:46.049" v="38" actId="207"/>
          <ac:spMkLst>
            <pc:docMk/>
            <pc:sldMk cId="4073456698" sldId="440"/>
            <ac:spMk id="23" creationId="{5969DC95-2DC2-4108-894A-E0D642E6A836}"/>
          </ac:spMkLst>
        </pc:spChg>
      </pc:sldChg>
      <pc:sldChg chg="modSp mod">
        <pc:chgData name="Stanford Bowman" userId="6ede3e4e1afbea80" providerId="LiveId" clId="{5E8558FB-9D60-4710-A493-61EB11744BF7}" dt="2026-01-19T02:02:24.555" v="15" actId="207"/>
        <pc:sldMkLst>
          <pc:docMk/>
          <pc:sldMk cId="2384424428" sldId="444"/>
        </pc:sldMkLst>
        <pc:spChg chg="mod">
          <ac:chgData name="Stanford Bowman" userId="6ede3e4e1afbea80" providerId="LiveId" clId="{5E8558FB-9D60-4710-A493-61EB11744BF7}" dt="2026-01-19T02:02:24.555" v="15" actId="207"/>
          <ac:spMkLst>
            <pc:docMk/>
            <pc:sldMk cId="2384424428" sldId="444"/>
            <ac:spMk id="11" creationId="{C5FEBFAD-3C2F-488C-93E9-8F5165F2B719}"/>
          </ac:spMkLst>
        </pc:spChg>
        <pc:spChg chg="mod">
          <ac:chgData name="Stanford Bowman" userId="6ede3e4e1afbea80" providerId="LiveId" clId="{5E8558FB-9D60-4710-A493-61EB11744BF7}" dt="2026-01-19T02:02:24.555" v="15" actId="207"/>
          <ac:spMkLst>
            <pc:docMk/>
            <pc:sldMk cId="2384424428" sldId="444"/>
            <ac:spMk id="12" creationId="{3F04CBDF-837B-40E2-8738-CBBEDE1B4FAE}"/>
          </ac:spMkLst>
        </pc:spChg>
      </pc:sldChg>
      <pc:sldChg chg="modSp mod modNotes modNotesTx">
        <pc:chgData name="Stanford Bowman" userId="6ede3e4e1afbea80" providerId="LiveId" clId="{5E8558FB-9D60-4710-A493-61EB11744BF7}" dt="2026-01-19T02:35:20.903" v="68"/>
        <pc:sldMkLst>
          <pc:docMk/>
          <pc:sldMk cId="1172392015" sldId="452"/>
        </pc:sldMkLst>
        <pc:spChg chg="mod">
          <ac:chgData name="Stanford Bowman" userId="6ede3e4e1afbea80" providerId="LiveId" clId="{5E8558FB-9D60-4710-A493-61EB11744BF7}" dt="2026-01-19T02:03:21.867" v="19" actId="207"/>
          <ac:spMkLst>
            <pc:docMk/>
            <pc:sldMk cId="1172392015" sldId="452"/>
            <ac:spMk id="10" creationId="{CD160821-B2AB-4341-ABF2-B44268E77B37}"/>
          </ac:spMkLst>
        </pc:spChg>
        <pc:spChg chg="mod">
          <ac:chgData name="Stanford Bowman" userId="6ede3e4e1afbea80" providerId="LiveId" clId="{5E8558FB-9D60-4710-A493-61EB11744BF7}" dt="2026-01-19T02:03:21.867" v="19" actId="207"/>
          <ac:spMkLst>
            <pc:docMk/>
            <pc:sldMk cId="1172392015" sldId="452"/>
            <ac:spMk id="15" creationId="{CFB6BB04-11BC-46EF-B400-5675755E56EA}"/>
          </ac:spMkLst>
        </pc:spChg>
      </pc:sldChg>
      <pc:sldChg chg="modSp mod modNotes">
        <pc:chgData name="Stanford Bowman" userId="6ede3e4e1afbea80" providerId="LiveId" clId="{5E8558FB-9D60-4710-A493-61EB11744BF7}" dt="2026-01-19T02:35:20.903" v="68"/>
        <pc:sldMkLst>
          <pc:docMk/>
          <pc:sldMk cId="3160670924" sldId="465"/>
        </pc:sldMkLst>
        <pc:spChg chg="mod">
          <ac:chgData name="Stanford Bowman" userId="6ede3e4e1afbea80" providerId="LiveId" clId="{5E8558FB-9D60-4710-A493-61EB11744BF7}" dt="2026-01-19T02:04:21.249" v="27" actId="1076"/>
          <ac:spMkLst>
            <pc:docMk/>
            <pc:sldMk cId="3160670924" sldId="465"/>
            <ac:spMk id="13" creationId="{A4163FD0-0069-454A-8DF4-978F02463049}"/>
          </ac:spMkLst>
        </pc:spChg>
        <pc:spChg chg="mod">
          <ac:chgData name="Stanford Bowman" userId="6ede3e4e1afbea80" providerId="LiveId" clId="{5E8558FB-9D60-4710-A493-61EB11744BF7}" dt="2026-01-19T02:04:12.533" v="26" actId="1076"/>
          <ac:spMkLst>
            <pc:docMk/>
            <pc:sldMk cId="3160670924" sldId="465"/>
            <ac:spMk id="41" creationId="{427875CE-3C73-8950-8683-16AF2B4D8AA9}"/>
          </ac:spMkLst>
        </pc:spChg>
      </pc:sldChg>
      <pc:sldChg chg="modSp mod">
        <pc:chgData name="Stanford Bowman" userId="6ede3e4e1afbea80" providerId="LiveId" clId="{5E8558FB-9D60-4710-A493-61EB11744BF7}" dt="2026-01-19T02:02:49.789" v="16" actId="207"/>
        <pc:sldMkLst>
          <pc:docMk/>
          <pc:sldMk cId="4282079643" sldId="470"/>
        </pc:sldMkLst>
        <pc:spChg chg="mod">
          <ac:chgData name="Stanford Bowman" userId="6ede3e4e1afbea80" providerId="LiveId" clId="{5E8558FB-9D60-4710-A493-61EB11744BF7}" dt="2026-01-19T02:02:49.789" v="16" actId="207"/>
          <ac:spMkLst>
            <pc:docMk/>
            <pc:sldMk cId="4282079643" sldId="470"/>
            <ac:spMk id="11" creationId="{C5FEBFAD-3C2F-488C-93E9-8F5165F2B719}"/>
          </ac:spMkLst>
        </pc:spChg>
        <pc:spChg chg="mod">
          <ac:chgData name="Stanford Bowman" userId="6ede3e4e1afbea80" providerId="LiveId" clId="{5E8558FB-9D60-4710-A493-61EB11744BF7}" dt="2026-01-19T02:02:49.789" v="16" actId="207"/>
          <ac:spMkLst>
            <pc:docMk/>
            <pc:sldMk cId="4282079643" sldId="470"/>
            <ac:spMk id="12" creationId="{3F04CBDF-837B-40E2-8738-CBBEDE1B4FAE}"/>
          </ac:spMkLst>
        </pc:spChg>
      </pc:sldChg>
      <pc:sldChg chg="modSp mod">
        <pc:chgData name="Stanford Bowman" userId="6ede3e4e1afbea80" providerId="LiveId" clId="{5E8558FB-9D60-4710-A493-61EB11744BF7}" dt="2026-01-19T02:03:01.957" v="17" actId="207"/>
        <pc:sldMkLst>
          <pc:docMk/>
          <pc:sldMk cId="2405079745" sldId="471"/>
        </pc:sldMkLst>
        <pc:spChg chg="mod">
          <ac:chgData name="Stanford Bowman" userId="6ede3e4e1afbea80" providerId="LiveId" clId="{5E8558FB-9D60-4710-A493-61EB11744BF7}" dt="2026-01-19T02:03:01.957" v="17" actId="207"/>
          <ac:spMkLst>
            <pc:docMk/>
            <pc:sldMk cId="2405079745" sldId="471"/>
            <ac:spMk id="28" creationId="{9E823B42-FD48-4E90-B684-16A5988304F2}"/>
          </ac:spMkLst>
        </pc:spChg>
        <pc:spChg chg="mod">
          <ac:chgData name="Stanford Bowman" userId="6ede3e4e1afbea80" providerId="LiveId" clId="{5E8558FB-9D60-4710-A493-61EB11744BF7}" dt="2026-01-19T02:03:01.957" v="17" actId="207"/>
          <ac:spMkLst>
            <pc:docMk/>
            <pc:sldMk cId="2405079745" sldId="471"/>
            <ac:spMk id="29" creationId="{94623693-3F29-41C2-8ECA-512EA43AF814}"/>
          </ac:spMkLst>
        </pc:spChg>
      </pc:sldChg>
      <pc:sldChg chg="modSp mod">
        <pc:chgData name="Stanford Bowman" userId="6ede3e4e1afbea80" providerId="LiveId" clId="{5E8558FB-9D60-4710-A493-61EB11744BF7}" dt="2026-01-19T02:06:00.514" v="39" actId="207"/>
        <pc:sldMkLst>
          <pc:docMk/>
          <pc:sldMk cId="687623149" sldId="479"/>
        </pc:sldMkLst>
        <pc:spChg chg="mod">
          <ac:chgData name="Stanford Bowman" userId="6ede3e4e1afbea80" providerId="LiveId" clId="{5E8558FB-9D60-4710-A493-61EB11744BF7}" dt="2026-01-19T02:06:00.514" v="39" actId="207"/>
          <ac:spMkLst>
            <pc:docMk/>
            <pc:sldMk cId="687623149" sldId="479"/>
            <ac:spMk id="17" creationId="{6FEED4C8-8AB2-427F-8463-36B6B70974D4}"/>
          </ac:spMkLst>
        </pc:spChg>
        <pc:spChg chg="mod">
          <ac:chgData name="Stanford Bowman" userId="6ede3e4e1afbea80" providerId="LiveId" clId="{5E8558FB-9D60-4710-A493-61EB11744BF7}" dt="2026-01-19T02:06:00.514" v="39" actId="207"/>
          <ac:spMkLst>
            <pc:docMk/>
            <pc:sldMk cId="687623149" sldId="479"/>
            <ac:spMk id="19" creationId="{DC35E360-F2C8-4E9C-99F8-1841E0C8B5BD}"/>
          </ac:spMkLst>
        </pc:spChg>
        <pc:spChg chg="mod">
          <ac:chgData name="Stanford Bowman" userId="6ede3e4e1afbea80" providerId="LiveId" clId="{5E8558FB-9D60-4710-A493-61EB11744BF7}" dt="2026-01-19T02:06:00.514" v="39" actId="207"/>
          <ac:spMkLst>
            <pc:docMk/>
            <pc:sldMk cId="687623149" sldId="479"/>
            <ac:spMk id="23" creationId="{5969DC95-2DC2-4108-894A-E0D642E6A836}"/>
          </ac:spMkLst>
        </pc:spChg>
      </pc:sldChg>
      <pc:sldChg chg="modSp mod">
        <pc:chgData name="Stanford Bowman" userId="6ede3e4e1afbea80" providerId="LiveId" clId="{5E8558FB-9D60-4710-A493-61EB11744BF7}" dt="2026-01-19T02:02:07.870" v="14" actId="2085"/>
        <pc:sldMkLst>
          <pc:docMk/>
          <pc:sldMk cId="2619866097" sldId="498"/>
        </pc:sldMkLst>
        <pc:spChg chg="mod">
          <ac:chgData name="Stanford Bowman" userId="6ede3e4e1afbea80" providerId="LiveId" clId="{5E8558FB-9D60-4710-A493-61EB11744BF7}" dt="2026-01-19T02:02:07.870" v="14" actId="2085"/>
          <ac:spMkLst>
            <pc:docMk/>
            <pc:sldMk cId="2619866097" sldId="498"/>
            <ac:spMk id="18" creationId="{5DC019E8-6176-0E20-D2B0-5219C28A1BD2}"/>
          </ac:spMkLst>
        </pc:spChg>
        <pc:spChg chg="mod">
          <ac:chgData name="Stanford Bowman" userId="6ede3e4e1afbea80" providerId="LiveId" clId="{5E8558FB-9D60-4710-A493-61EB11744BF7}" dt="2026-01-19T02:02:07.870" v="14" actId="2085"/>
          <ac:spMkLst>
            <pc:docMk/>
            <pc:sldMk cId="2619866097" sldId="498"/>
            <ac:spMk id="19" creationId="{C5E07420-110A-ECE0-2AC2-E48BF693B0E7}"/>
          </ac:spMkLst>
        </pc:spChg>
      </pc:sldChg>
      <pc:sldChg chg="modSp mod modNotes modNotesTx">
        <pc:chgData name="Stanford Bowman" userId="6ede3e4e1afbea80" providerId="LiveId" clId="{5E8558FB-9D60-4710-A493-61EB11744BF7}" dt="2026-01-19T02:35:20.903" v="68"/>
        <pc:sldMkLst>
          <pc:docMk/>
          <pc:sldMk cId="2168259970" sldId="499"/>
        </pc:sldMkLst>
        <pc:spChg chg="mod">
          <ac:chgData name="Stanford Bowman" userId="6ede3e4e1afbea80" providerId="LiveId" clId="{5E8558FB-9D60-4710-A493-61EB11744BF7}" dt="2026-01-19T02:03:46.160" v="24" actId="1035"/>
          <ac:spMkLst>
            <pc:docMk/>
            <pc:sldMk cId="2168259970" sldId="499"/>
            <ac:spMk id="28" creationId="{CFE0C112-7405-3937-4EA8-61CA86FC354B}"/>
          </ac:spMkLst>
        </pc:spChg>
        <pc:spChg chg="mod">
          <ac:chgData name="Stanford Bowman" userId="6ede3e4e1afbea80" providerId="LiveId" clId="{5E8558FB-9D60-4710-A493-61EB11744BF7}" dt="2026-01-19T02:03:46.160" v="24" actId="1035"/>
          <ac:spMkLst>
            <pc:docMk/>
            <pc:sldMk cId="2168259970" sldId="499"/>
            <ac:spMk id="29" creationId="{497117D6-8F0D-582B-4957-6E6C71E2F951}"/>
          </ac:spMkLst>
        </pc:spChg>
      </pc:sldChg>
      <pc:sldChg chg="modSp mod modNotes modNotesTx">
        <pc:chgData name="Stanford Bowman" userId="6ede3e4e1afbea80" providerId="LiveId" clId="{5E8558FB-9D60-4710-A493-61EB11744BF7}" dt="2026-01-19T02:30:02.827" v="50" actId="27636"/>
        <pc:sldMkLst>
          <pc:docMk/>
          <pc:sldMk cId="2451377739" sldId="500"/>
        </pc:sldMkLst>
        <pc:spChg chg="mod">
          <ac:chgData name="Stanford Bowman" userId="6ede3e4e1afbea80" providerId="LiveId" clId="{5E8558FB-9D60-4710-A493-61EB11744BF7}" dt="2026-01-19T02:03:33.027" v="20" actId="207"/>
          <ac:spMkLst>
            <pc:docMk/>
            <pc:sldMk cId="2451377739" sldId="500"/>
            <ac:spMk id="10" creationId="{4E49E83B-33A7-39C4-6948-2718B7ADCA8E}"/>
          </ac:spMkLst>
        </pc:spChg>
        <pc:spChg chg="mod">
          <ac:chgData name="Stanford Bowman" userId="6ede3e4e1afbea80" providerId="LiveId" clId="{5E8558FB-9D60-4710-A493-61EB11744BF7}" dt="2026-01-19T02:03:33.027" v="20" actId="207"/>
          <ac:spMkLst>
            <pc:docMk/>
            <pc:sldMk cId="2451377739" sldId="500"/>
            <ac:spMk id="15" creationId="{B8C76A5A-915A-D553-6E70-DD3E6416727A}"/>
          </ac:spMkLst>
        </pc:spChg>
      </pc:sldChg>
      <pc:sldChg chg="addSp delSp modSp mod">
        <pc:chgData name="Stanford Bowman" userId="6ede3e4e1afbea80" providerId="LiveId" clId="{5E8558FB-9D60-4710-A493-61EB11744BF7}" dt="2026-01-19T02:05:03.605" v="30" actId="1076"/>
        <pc:sldMkLst>
          <pc:docMk/>
          <pc:sldMk cId="2856458671" sldId="501"/>
        </pc:sldMkLst>
        <pc:spChg chg="add mod">
          <ac:chgData name="Stanford Bowman" userId="6ede3e4e1afbea80" providerId="LiveId" clId="{5E8558FB-9D60-4710-A493-61EB11744BF7}" dt="2026-01-19T02:04:55.800" v="29"/>
          <ac:spMkLst>
            <pc:docMk/>
            <pc:sldMk cId="2856458671" sldId="501"/>
            <ac:spMk id="3" creationId="{4BC24865-D52F-C75D-E0AF-BCC17A116276}"/>
          </ac:spMkLst>
        </pc:spChg>
        <pc:spChg chg="del">
          <ac:chgData name="Stanford Bowman" userId="6ede3e4e1afbea80" providerId="LiveId" clId="{5E8558FB-9D60-4710-A493-61EB11744BF7}" dt="2026-01-19T02:04:55.215" v="28" actId="478"/>
          <ac:spMkLst>
            <pc:docMk/>
            <pc:sldMk cId="2856458671" sldId="501"/>
            <ac:spMk id="13" creationId="{0DD97503-C35F-146E-94DD-D7193C089354}"/>
          </ac:spMkLst>
        </pc:spChg>
        <pc:spChg chg="mod">
          <ac:chgData name="Stanford Bowman" userId="6ede3e4e1afbea80" providerId="LiveId" clId="{5E8558FB-9D60-4710-A493-61EB11744BF7}" dt="2026-01-19T02:05:03.605" v="30" actId="1076"/>
          <ac:spMkLst>
            <pc:docMk/>
            <pc:sldMk cId="2856458671" sldId="501"/>
            <ac:spMk id="41" creationId="{62948521-7A71-BFF2-7C67-59C88CBC0E8C}"/>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B0604F-74D2-4061-9542-DA65BEC468B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4AA657-8B6E-47C3-B3E7-59EC426B9431}">
      <dgm:prSet phldrT="[Text]" custT="1"/>
      <dgm:spPr>
        <a:solidFill>
          <a:schemeClr val="bg1">
            <a:alpha val="2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n-US" sz="800" b="1" dirty="0">
              <a:effectLst>
                <a:outerShdw blurRad="38100" dist="38100" dir="2700000" algn="tl">
                  <a:srgbClr val="000000">
                    <a:alpha val="43137"/>
                  </a:srgbClr>
                </a:outerShdw>
              </a:effectLst>
              <a:latin typeface="Gotham Medium" panose="02000604030000020004"/>
            </a:rPr>
            <a:t>  </a:t>
          </a:r>
          <a:endParaRPr lang="en-US" sz="800" b="1" cap="small" baseline="0" dirty="0">
            <a:effectLst>
              <a:outerShdw blurRad="38100" dist="38100" dir="2700000" algn="tl">
                <a:srgbClr val="000000">
                  <a:alpha val="43137"/>
                </a:srgbClr>
              </a:outerShdw>
            </a:effectLst>
            <a:latin typeface="Gotham Medium" panose="02000604030000020004"/>
          </a:endParaRPr>
        </a:p>
      </dgm:t>
    </dgm:pt>
    <dgm:pt modelId="{4518916B-3884-45E0-B036-0E144D45A7BD}" type="sibTrans" cxnId="{59D8EAF3-6BE3-4A17-929D-E9B27E1E7926}">
      <dgm:prSet/>
      <dgm:spPr/>
      <dgm:t>
        <a:bodyPr/>
        <a:lstStyle/>
        <a:p>
          <a:endParaRPr lang="en-US"/>
        </a:p>
      </dgm:t>
    </dgm:pt>
    <dgm:pt modelId="{CF7594DA-EFAB-4CAD-9102-B7A4BA53521E}" type="parTrans" cxnId="{59D8EAF3-6BE3-4A17-929D-E9B27E1E7926}">
      <dgm:prSet/>
      <dgm:spPr/>
      <dgm:t>
        <a:bodyPr/>
        <a:lstStyle/>
        <a:p>
          <a:endParaRPr lang="en-US"/>
        </a:p>
      </dgm:t>
    </dgm:pt>
    <dgm:pt modelId="{EE61D2F5-3C21-4F8A-936B-CE5598511679}">
      <dgm:prSet custT="1"/>
      <dgm:spPr>
        <a:noFill/>
      </dgm:spPr>
      <dgm:t>
        <a:bodyPr/>
        <a:lstStyle/>
        <a:p>
          <a:r>
            <a:rPr lang="en-US" sz="2400" b="1" u="heavy" baseline="0" dirty="0">
              <a:solidFill>
                <a:schemeClr val="bg1"/>
              </a:solidFill>
              <a:effectLst>
                <a:outerShdw blurRad="38100" dist="38100" dir="2700000" algn="tl">
                  <a:srgbClr val="000000">
                    <a:alpha val="43137"/>
                  </a:srgbClr>
                </a:outerShdw>
              </a:effectLst>
              <a:highlight>
                <a:srgbClr val="000080"/>
              </a:highlight>
              <a:uFill>
                <a:solidFill>
                  <a:srgbClr val="FF0000"/>
                </a:solidFill>
              </a:uFill>
              <a:latin typeface="Gotham Medium" panose="02000604030000020004"/>
              <a:ea typeface="Calibri" panose="020F0502020204030204" pitchFamily="34" charset="0"/>
              <a:cs typeface="Calibri" panose="020F0502020204030204" pitchFamily="34" charset="0"/>
            </a:rPr>
            <a:t>The Fourth Kind Of Ground Is Fertile, Weed-free, And Deep. This Kind Of Soil Produces A Healthy Crop.</a:t>
          </a:r>
          <a:endParaRPr lang="en-US" sz="2400" b="1" u="heavy" baseline="0" dirty="0">
            <a:solidFill>
              <a:schemeClr val="bg1"/>
            </a:solidFill>
            <a:effectLst>
              <a:outerShdw blurRad="38100" dist="38100" dir="2700000" algn="tl">
                <a:srgbClr val="000000">
                  <a:alpha val="43137"/>
                </a:srgbClr>
              </a:outerShdw>
            </a:effectLst>
            <a:highlight>
              <a:srgbClr val="000080"/>
            </a:highlight>
            <a:uFill>
              <a:solidFill>
                <a:srgbClr val="FF0000"/>
              </a:solidFill>
            </a:uFill>
            <a:latin typeface="Gotham Medium" panose="02000604030000020004"/>
          </a:endParaRPr>
        </a:p>
      </dgm:t>
    </dgm:pt>
    <dgm:pt modelId="{39C43735-7886-4F32-9AAC-CF3AC5D44879}" type="parTrans" cxnId="{D5CB4032-1747-4D6C-A8B4-A9843BEF6DF6}">
      <dgm:prSet/>
      <dgm:spPr/>
      <dgm:t>
        <a:bodyPr/>
        <a:lstStyle/>
        <a:p>
          <a:endParaRPr lang="en-US"/>
        </a:p>
      </dgm:t>
    </dgm:pt>
    <dgm:pt modelId="{AA9FB2CA-C615-4790-B5BD-E4A4223040FC}" type="sibTrans" cxnId="{D5CB4032-1747-4D6C-A8B4-A9843BEF6DF6}">
      <dgm:prSet/>
      <dgm:spPr/>
      <dgm:t>
        <a:bodyPr/>
        <a:lstStyle/>
        <a:p>
          <a:endParaRPr lang="en-US"/>
        </a:p>
      </dgm:t>
    </dgm:pt>
    <dgm:pt modelId="{D585D311-0C49-4545-A70E-CF5A10D09952}" type="pres">
      <dgm:prSet presAssocID="{27B0604F-74D2-4061-9542-DA65BEC468BE}" presName="linear" presStyleCnt="0">
        <dgm:presLayoutVars>
          <dgm:animLvl val="lvl"/>
          <dgm:resizeHandles val="exact"/>
        </dgm:presLayoutVars>
      </dgm:prSet>
      <dgm:spPr/>
    </dgm:pt>
    <dgm:pt modelId="{3ACED6BD-5146-48FB-8DBA-921D89C310A8}" type="pres">
      <dgm:prSet presAssocID="{564AA657-8B6E-47C3-B3E7-59EC426B9431}" presName="parentText" presStyleLbl="node1" presStyleIdx="0" presStyleCnt="1" custFlipVert="1" custScaleY="3816" custLinFactNeighborY="-78065">
        <dgm:presLayoutVars>
          <dgm:chMax val="0"/>
          <dgm:bulletEnabled val="1"/>
        </dgm:presLayoutVars>
      </dgm:prSet>
      <dgm:spPr/>
    </dgm:pt>
    <dgm:pt modelId="{6A8A9073-0575-425A-BC3B-6709219D0722}" type="pres">
      <dgm:prSet presAssocID="{564AA657-8B6E-47C3-B3E7-59EC426B9431}" presName="childText" presStyleLbl="revTx" presStyleIdx="0" presStyleCnt="1" custScaleY="46308" custLinFactNeighborX="848" custLinFactNeighborY="-13090">
        <dgm:presLayoutVars>
          <dgm:bulletEnabled val="1"/>
        </dgm:presLayoutVars>
      </dgm:prSet>
      <dgm:spPr/>
    </dgm:pt>
  </dgm:ptLst>
  <dgm:cxnLst>
    <dgm:cxn modelId="{84AB1B06-FA6E-478C-848F-8A988CE41DEF}" type="presOf" srcId="{27B0604F-74D2-4061-9542-DA65BEC468BE}" destId="{D585D311-0C49-4545-A70E-CF5A10D09952}" srcOrd="0" destOrd="0" presId="urn:microsoft.com/office/officeart/2005/8/layout/vList2"/>
    <dgm:cxn modelId="{D5CB4032-1747-4D6C-A8B4-A9843BEF6DF6}" srcId="{564AA657-8B6E-47C3-B3E7-59EC426B9431}" destId="{EE61D2F5-3C21-4F8A-936B-CE5598511679}" srcOrd="0" destOrd="0" parTransId="{39C43735-7886-4F32-9AAC-CF3AC5D44879}" sibTransId="{AA9FB2CA-C615-4790-B5BD-E4A4223040FC}"/>
    <dgm:cxn modelId="{3510E748-E229-45F1-AEAF-EA1574BDF487}" type="presOf" srcId="{EE61D2F5-3C21-4F8A-936B-CE5598511679}" destId="{6A8A9073-0575-425A-BC3B-6709219D0722}" srcOrd="0" destOrd="0" presId="urn:microsoft.com/office/officeart/2005/8/layout/vList2"/>
    <dgm:cxn modelId="{9CAE60CC-00B1-4A58-AFC8-837AFE5B067C}" type="presOf" srcId="{564AA657-8B6E-47C3-B3E7-59EC426B9431}" destId="{3ACED6BD-5146-48FB-8DBA-921D89C310A8}" srcOrd="0" destOrd="0" presId="urn:microsoft.com/office/officeart/2005/8/layout/vList2"/>
    <dgm:cxn modelId="{59D8EAF3-6BE3-4A17-929D-E9B27E1E7926}" srcId="{27B0604F-74D2-4061-9542-DA65BEC468BE}" destId="{564AA657-8B6E-47C3-B3E7-59EC426B9431}" srcOrd="0" destOrd="0" parTransId="{CF7594DA-EFAB-4CAD-9102-B7A4BA53521E}" sibTransId="{4518916B-3884-45E0-B036-0E144D45A7BD}"/>
    <dgm:cxn modelId="{C9C0A455-F876-4D8F-A040-2A17CFFF915F}" type="presParOf" srcId="{D585D311-0C49-4545-A70E-CF5A10D09952}" destId="{3ACED6BD-5146-48FB-8DBA-921D89C310A8}" srcOrd="0" destOrd="0" presId="urn:microsoft.com/office/officeart/2005/8/layout/vList2"/>
    <dgm:cxn modelId="{B42BEE00-934F-40A4-B6CC-C48EEFE23A92}" type="presParOf" srcId="{D585D311-0C49-4545-A70E-CF5A10D09952}" destId="{6A8A9073-0575-425A-BC3B-6709219D0722}" srcOrd="1" destOrd="0" presId="urn:microsoft.com/office/officeart/2005/8/layout/vList2"/>
  </dgm:cxnLst>
  <dgm:bg>
    <a:solidFill>
      <a:srgbClr val="002060"/>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CED6BD-5146-48FB-8DBA-921D89C310A8}">
      <dsp:nvSpPr>
        <dsp:cNvPr id="0" name=""/>
        <dsp:cNvSpPr/>
      </dsp:nvSpPr>
      <dsp:spPr>
        <a:xfrm flipV="1">
          <a:off x="0" y="0"/>
          <a:ext cx="12318185" cy="45674"/>
        </a:xfrm>
        <a:prstGeom prst="roundRect">
          <a:avLst/>
        </a:prstGeom>
        <a:solidFill>
          <a:schemeClr val="bg1">
            <a:alpha val="2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dirty="0">
              <a:effectLst>
                <a:outerShdw blurRad="38100" dist="38100" dir="2700000" algn="tl">
                  <a:srgbClr val="000000">
                    <a:alpha val="43137"/>
                  </a:srgbClr>
                </a:outerShdw>
              </a:effectLst>
              <a:latin typeface="Gotham Medium" panose="02000604030000020004"/>
            </a:rPr>
            <a:t>  </a:t>
          </a:r>
          <a:endParaRPr lang="en-US" sz="800" b="1" kern="1200" cap="small" baseline="0" dirty="0">
            <a:effectLst>
              <a:outerShdw blurRad="38100" dist="38100" dir="2700000" algn="tl">
                <a:srgbClr val="000000">
                  <a:alpha val="43137"/>
                </a:srgbClr>
              </a:outerShdw>
            </a:effectLst>
            <a:latin typeface="Gotham Medium" panose="02000604030000020004"/>
          </a:endParaRPr>
        </a:p>
      </dsp:txBody>
      <dsp:txXfrm rot="10800000">
        <a:off x="2230" y="2230"/>
        <a:ext cx="12313725" cy="41214"/>
      </dsp:txXfrm>
    </dsp:sp>
    <dsp:sp modelId="{6A8A9073-0575-425A-BC3B-6709219D0722}">
      <dsp:nvSpPr>
        <dsp:cNvPr id="0" name=""/>
        <dsp:cNvSpPr/>
      </dsp:nvSpPr>
      <dsp:spPr>
        <a:xfrm>
          <a:off x="0" y="181494"/>
          <a:ext cx="12318185" cy="490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9110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u="heavy" kern="1200" baseline="0" dirty="0">
              <a:solidFill>
                <a:schemeClr val="bg1"/>
              </a:solidFill>
              <a:effectLst>
                <a:outerShdw blurRad="38100" dist="38100" dir="2700000" algn="tl">
                  <a:srgbClr val="000000">
                    <a:alpha val="43137"/>
                  </a:srgbClr>
                </a:outerShdw>
              </a:effectLst>
              <a:highlight>
                <a:srgbClr val="000080"/>
              </a:highlight>
              <a:uFill>
                <a:solidFill>
                  <a:srgbClr val="FF0000"/>
                </a:solidFill>
              </a:uFill>
              <a:latin typeface="Gotham Medium" panose="02000604030000020004"/>
              <a:ea typeface="Calibri" panose="020F0502020204030204" pitchFamily="34" charset="0"/>
              <a:cs typeface="Calibri" panose="020F0502020204030204" pitchFamily="34" charset="0"/>
            </a:rPr>
            <a:t>The Fourth Kind Of Ground Is Fertile, Weed-free, And Deep. This Kind Of Soil Produces A Healthy Crop.</a:t>
          </a:r>
          <a:endParaRPr lang="en-US" sz="2400" b="1" u="heavy" kern="1200" baseline="0" dirty="0">
            <a:solidFill>
              <a:schemeClr val="bg1"/>
            </a:solidFill>
            <a:effectLst>
              <a:outerShdw blurRad="38100" dist="38100" dir="2700000" algn="tl">
                <a:srgbClr val="000000">
                  <a:alpha val="43137"/>
                </a:srgbClr>
              </a:outerShdw>
            </a:effectLst>
            <a:highlight>
              <a:srgbClr val="000080"/>
            </a:highlight>
            <a:uFill>
              <a:solidFill>
                <a:srgbClr val="FF0000"/>
              </a:solidFill>
            </a:uFill>
            <a:latin typeface="Gotham Medium" panose="02000604030000020004"/>
          </a:endParaRPr>
        </a:p>
      </dsp:txBody>
      <dsp:txXfrm>
        <a:off x="0" y="181494"/>
        <a:ext cx="12318185" cy="49031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6277E8-34E1-4864-BF89-0A293FE899B0}" type="datetimeFigureOut">
              <a:rPr lang="en-US" smtClean="0"/>
              <a:pPr/>
              <a:t>1/18/2026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B98531-EBAC-4738-AC3B-4AA42F6013B1}"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This lesson explores how Jesus called Peter from his ordinary life to become a disciple, highlighting Peter’s journey of </a:t>
            </a:r>
            <a:r>
              <a:rPr lang="en-US" sz="1200" b="1" u="sng" kern="1200" dirty="0">
                <a:solidFill>
                  <a:schemeClr val="tx1"/>
                </a:solidFill>
                <a:effectLst/>
                <a:latin typeface="+mn-lt"/>
                <a:ea typeface="+mn-ea"/>
                <a:cs typeface="+mn-cs"/>
              </a:rPr>
              <a:t>faith, failure, restoration, and leadership </a:t>
            </a:r>
            <a:r>
              <a:rPr lang="en-US" sz="1200" kern="1200" dirty="0">
                <a:solidFill>
                  <a:schemeClr val="tx1"/>
                </a:solidFill>
                <a:effectLst/>
                <a:latin typeface="+mn-lt"/>
                <a:ea typeface="+mn-ea"/>
                <a:cs typeface="+mn-cs"/>
              </a:rPr>
              <a:t>in the early church. </a:t>
            </a:r>
            <a:r>
              <a:rPr lang="en-US" sz="1200" b="1" kern="1200" dirty="0">
                <a:solidFill>
                  <a:schemeClr val="tx1"/>
                </a:solidFill>
                <a:effectLst/>
                <a:latin typeface="+mn-lt"/>
                <a:ea typeface="+mn-ea"/>
                <a:cs typeface="+mn-cs"/>
              </a:rPr>
              <a:t>It emphasizes that discipleship involves leaving behind old priorities, growing through challenges, and serving others, with Jesus’ grace and calling as the foundation for transformation. </a:t>
            </a:r>
            <a:r>
              <a:rPr lang="en-US" sz="1200" i="1" u="sng" kern="1200" dirty="0">
                <a:solidFill>
                  <a:schemeClr val="tx1"/>
                </a:solidFill>
                <a:effectLst/>
                <a:latin typeface="+mn-lt"/>
                <a:ea typeface="+mn-ea"/>
                <a:cs typeface="+mn-cs"/>
              </a:rPr>
              <a:t>The lesson concludes that God uses imperfect people for His mission, urging believers to pursue growth, holiness, and active love, just as Peter did.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BB98531-EBAC-4738-AC3B-4AA42F6013B1}" type="slidenum">
              <a:rPr lang="en-US" smtClean="0"/>
              <a:pPr/>
              <a:t>1</a:t>
            </a:fld>
            <a:endParaRPr lang="en-US"/>
          </a:p>
        </p:txBody>
      </p:sp>
    </p:spTree>
    <p:extLst>
      <p:ext uri="{BB962C8B-B14F-4D97-AF65-F5344CB8AC3E}">
        <p14:creationId xmlns:p14="http://schemas.microsoft.com/office/powerpoint/2010/main" val="3699688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0000" lnSpcReduction="20000"/>
          </a:bodyPr>
          <a:lstStyle/>
          <a:p>
            <a:endParaRPr lang="en-US" sz="1400" b="1" kern="1200" dirty="0">
              <a:solidFill>
                <a:schemeClr val="tx1"/>
              </a:solidFill>
              <a:effectLst/>
              <a:latin typeface="+mn-lt"/>
              <a:ea typeface="+mn-ea"/>
              <a:cs typeface="+mn-cs"/>
            </a:endParaRPr>
          </a:p>
          <a:p>
            <a:endParaRPr lang="en-US" sz="1400" b="1" kern="1200" dirty="0">
              <a:solidFill>
                <a:schemeClr val="tx1"/>
              </a:solidFill>
              <a:effectLst/>
              <a:latin typeface="+mn-lt"/>
              <a:ea typeface="+mn-ea"/>
              <a:cs typeface="+mn-cs"/>
            </a:endParaRPr>
          </a:p>
          <a:p>
            <a:endParaRPr lang="en-US" sz="1400" b="1" kern="1200" dirty="0">
              <a:solidFill>
                <a:schemeClr val="tx1"/>
              </a:solidFill>
              <a:effectLst/>
              <a:latin typeface="+mn-lt"/>
              <a:ea typeface="+mn-ea"/>
              <a:cs typeface="+mn-cs"/>
            </a:endParaRPr>
          </a:p>
          <a:p>
            <a:endParaRPr lang="en-US" sz="14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&gt;&lt;&gt;&lt;&gt;&lt;&gt;&lt;&gt;&lt;&gt;&lt;&gt;&lt;&gt;&lt;&gt;&lt;&gt;&lt;&gt;&lt;&gt;&lt;&gt;&lt;&gt;&lt;&gt;&lt;&gt;&lt;&gt;&lt;&gt;&lt;&gt;&lt;&gt;&lt;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Calling and Confession</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Peter and his brother, Andrew, are fishermen. Their livelihood depends on catching as many fish as possible each time they go out on their boat. They cast large nets, made of rope and weights, into the water and draw them back, hopefully full of fish. The work is hard and, at times, unreliable. They depend on the weather, the water, and their equipment to bring in money.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is living in Capernaum and has recently begun His ministry preaching, “Repent, for the kingdom of heaven has come near” ( Matthew. 4:17). Jesus sees these fishermen at their work, and He calls for them to follow. It is a great honor to be invited to follow a religious teacher, but it is no light commitment. Peter and Andrew would need to set aside their nets, the very tools they use to make a living, in order to pursue Jesus. Following won’t only mean physically walking with this person. They will also need to develop a close relationship with Jesus and devote themselves to listening and applying His message. It is a commitment to leave every other responsibility behind and to fully invest in being a student. Still, Peter and his brother left their nets behind as they commit to following Jesus’ instructions ( Matthew. 4:20).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Probably more than two years go by before the events of Matthew 16. With a new understanding, and as fishers of people, they see Jesus healing many who are sick ( Matthew. 4:23), calming the storm on the boat ( Matthew. 8:23–27), raising Jairus’ daughter back to life ( Matthew. 9:18–26), and feeding thousands with a few loaves and fish ( Matthew. 15:29–38). Do you think the disciples knew how special Jesus was?</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wanted to clarify exactly who He was, and He asked the disciples a question: “Who do you say I am?” ( Matthew. 16:15). Imagine the possible answers that were going through the disciples’ minds: a good friend, a wise teacher, the greatest miracle-worker since Elijah. Peter, one of the first to follow, answers the question. Greater than all other answers, Peter correctly identifies Jesus as the Messiah (or Christ), the Son of the living God ( Matthew. 16:16).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affirms this answer; He </a:t>
            </a:r>
            <a:r>
              <a:rPr lang="en-US" sz="1200" i="1" kern="1200" dirty="0">
                <a:solidFill>
                  <a:schemeClr val="tx1"/>
                </a:solidFill>
                <a:effectLst/>
                <a:latin typeface="+mn-lt"/>
                <a:ea typeface="+mn-ea"/>
                <a:cs typeface="+mn-cs"/>
              </a:rPr>
              <a:t>is </a:t>
            </a:r>
            <a:r>
              <a:rPr lang="en-US" sz="1200" kern="1200" dirty="0">
                <a:solidFill>
                  <a:schemeClr val="tx1"/>
                </a:solidFill>
                <a:effectLst/>
                <a:latin typeface="+mn-lt"/>
                <a:ea typeface="+mn-ea"/>
                <a:cs typeface="+mn-cs"/>
              </a:rPr>
              <a:t>the Messiah. But Jesus also affirms Peter and his faith. His clarity comes from the heavenly Father (see  Matthew. 17:5). And Peter is the sort of person whom God needs. Jesus is going to build His church, and Peter is going to be key to the foundation. Even the fearsome powers of evil will not overwhelm or destroy the assembly of Christ’s followers ( Matthew. 16:18).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calls ordinary people to leave lesser securities, learn Him closely, confess Him truly, and join His unstoppable work in building His church.</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Peter and Andrew make a living as fishermen—hard, uncertain work dependent on conditions they can’t control. Jesus begins preaching repentance and the nearness of God’s kingdom, then calls them to follow Him. They leave their nets, committing to a new life of learning and obedience. Over time they witness Jesus’ miracles and authority, and Jesus presses the question: “Who do you say I am?” Peter confesses Jesus as the Christ, the Son of the living God. Jesus affirms that this truth is from the Father and promises to build His church, which evil cannot defeat.</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The call requires release:</a:t>
            </a:r>
            <a:r>
              <a:rPr lang="en-US" sz="1200" kern="1200" dirty="0">
                <a:solidFill>
                  <a:schemeClr val="tx1"/>
                </a:solidFill>
                <a:effectLst/>
                <a:latin typeface="+mn-lt"/>
                <a:ea typeface="+mn-ea"/>
                <a:cs typeface="+mn-cs"/>
              </a:rPr>
              <a:t> Leaving the nets shows that following Jesus demands reordered priorities and real trust.</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Witness deepens understanding:</a:t>
            </a:r>
            <a:r>
              <a:rPr lang="en-US" sz="1200" kern="1200" dirty="0">
                <a:solidFill>
                  <a:schemeClr val="tx1"/>
                </a:solidFill>
                <a:effectLst/>
                <a:latin typeface="+mn-lt"/>
                <a:ea typeface="+mn-ea"/>
                <a:cs typeface="+mn-cs"/>
              </a:rPr>
              <a:t> Time with Jesus—His works and words—prepares disciples for mature confession and mission.</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Peter’s insight comes from God, and Jesus connects it to church-building and spiritual victory.</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Confession is revealed and commissioned:</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Obedience often starts before you feel ready.</a:t>
            </a:r>
            <a:r>
              <a:rPr lang="en-US" sz="1200" kern="1200" dirty="0">
                <a:solidFill>
                  <a:schemeClr val="tx1"/>
                </a:solidFill>
                <a:effectLst/>
                <a:latin typeface="+mn-lt"/>
                <a:ea typeface="+mn-ea"/>
                <a:cs typeface="+mn-cs"/>
              </a:rPr>
              <a:t> Peter followed first, then grew in understanding as he walked with Jesus.</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Faith is choosing Christ over security.</a:t>
            </a:r>
            <a:r>
              <a:rPr lang="en-US" sz="1200" kern="1200" dirty="0">
                <a:solidFill>
                  <a:schemeClr val="tx1"/>
                </a:solidFill>
                <a:effectLst/>
                <a:latin typeface="+mn-lt"/>
                <a:ea typeface="+mn-ea"/>
                <a:cs typeface="+mn-cs"/>
              </a:rPr>
              <a:t> Nets represent comfort and control; discipleship means trusting Jesus when outcomes feel uncertain.</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Knowing Jesus rightly is the foundation for lasting impact.</a:t>
            </a:r>
            <a:r>
              <a:rPr lang="en-US" sz="1200" kern="1200" dirty="0">
                <a:solidFill>
                  <a:schemeClr val="tx1"/>
                </a:solidFill>
                <a:effectLst/>
                <a:latin typeface="+mn-lt"/>
                <a:ea typeface="+mn-ea"/>
                <a:cs typeface="+mn-cs"/>
              </a:rPr>
              <a:t> When you confess Him as Lord, you become part of what He is building—and it will endure.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narrative traces Peter’s spiritual journey from </a:t>
            </a:r>
            <a:r>
              <a:rPr lang="en-US" sz="1200" b="1" kern="1200" dirty="0">
                <a:solidFill>
                  <a:schemeClr val="tx1"/>
                </a:solidFill>
                <a:effectLst/>
                <a:latin typeface="+mn-lt"/>
                <a:ea typeface="+mn-ea"/>
                <a:cs typeface="+mn-cs"/>
              </a:rPr>
              <a:t>workaday dependence</a:t>
            </a:r>
            <a:r>
              <a:rPr lang="en-US" sz="1200" kern="1200" dirty="0">
                <a:solidFill>
                  <a:schemeClr val="tx1"/>
                </a:solidFill>
                <a:effectLst/>
                <a:latin typeface="+mn-lt"/>
                <a:ea typeface="+mn-ea"/>
                <a:cs typeface="+mn-cs"/>
              </a:rPr>
              <a:t> (nets, weather, uncertainty) to </a:t>
            </a:r>
            <a:r>
              <a:rPr lang="en-US" sz="1200" b="1" kern="1200" dirty="0">
                <a:solidFill>
                  <a:schemeClr val="tx1"/>
                </a:solidFill>
                <a:effectLst/>
                <a:latin typeface="+mn-lt"/>
                <a:ea typeface="+mn-ea"/>
                <a:cs typeface="+mn-cs"/>
              </a:rPr>
              <a:t>whole-life discipleship</a:t>
            </a:r>
            <a:r>
              <a:rPr lang="en-US" sz="1200" kern="1200" dirty="0">
                <a:solidFill>
                  <a:schemeClr val="tx1"/>
                </a:solidFill>
                <a:effectLst/>
                <a:latin typeface="+mn-lt"/>
                <a:ea typeface="+mn-ea"/>
                <a:cs typeface="+mn-cs"/>
              </a:rPr>
              <a:t> (leaving livelihood to follow Jesus), and then to </a:t>
            </a:r>
            <a:r>
              <a:rPr lang="en-US" sz="1200" b="1" kern="1200" dirty="0">
                <a:solidFill>
                  <a:schemeClr val="tx1"/>
                </a:solidFill>
                <a:effectLst/>
                <a:latin typeface="+mn-lt"/>
                <a:ea typeface="+mn-ea"/>
                <a:cs typeface="+mn-cs"/>
              </a:rPr>
              <a:t>clear confession</a:t>
            </a:r>
            <a:r>
              <a:rPr lang="en-US" sz="1200" kern="1200" dirty="0">
                <a:solidFill>
                  <a:schemeClr val="tx1"/>
                </a:solidFill>
                <a:effectLst/>
                <a:latin typeface="+mn-lt"/>
                <a:ea typeface="+mn-ea"/>
                <a:cs typeface="+mn-cs"/>
              </a:rPr>
              <a:t> (naming Jesus as Messiah and Son of God). The call tests priorities; the years of walking with Jesus deepen understanding; the confession shows that true recognition of Christ is ultimately </a:t>
            </a:r>
            <a:r>
              <a:rPr lang="en-US" sz="1200" b="1" kern="1200" dirty="0">
                <a:solidFill>
                  <a:schemeClr val="tx1"/>
                </a:solidFill>
                <a:effectLst/>
                <a:latin typeface="+mn-lt"/>
                <a:ea typeface="+mn-ea"/>
                <a:cs typeface="+mn-cs"/>
              </a:rPr>
              <a:t>revealed by the Father</a:t>
            </a:r>
            <a:r>
              <a:rPr lang="en-US" sz="1200" kern="1200" dirty="0">
                <a:solidFill>
                  <a:schemeClr val="tx1"/>
                </a:solidFill>
                <a:effectLst/>
                <a:latin typeface="+mn-lt"/>
                <a:ea typeface="+mn-ea"/>
                <a:cs typeface="+mn-cs"/>
              </a:rPr>
              <a:t>, not produced by human insight alone. The result is mission and community: Jesus builds His church, and Peter’s faith becomes foundational.</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10</a:t>
            </a:fld>
            <a:endParaRPr lang="en-US"/>
          </a:p>
        </p:txBody>
      </p:sp>
    </p:spTree>
    <p:extLst>
      <p:ext uri="{BB962C8B-B14F-4D97-AF65-F5344CB8AC3E}">
        <p14:creationId xmlns:p14="http://schemas.microsoft.com/office/powerpoint/2010/main" val="31989920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EF81B-F75A-E7C2-C2C2-04C80D8933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C2D8-0050-325E-B9A3-0008C836F7A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56E00B0-D457-E6B1-829B-7099E22AB4EA}"/>
              </a:ext>
            </a:extLst>
          </p:cNvPr>
          <p:cNvSpPr>
            <a:spLocks noGrp="1"/>
          </p:cNvSpPr>
          <p:nvPr>
            <p:ph type="body" idx="1"/>
          </p:nvPr>
        </p:nvSpPr>
        <p:spPr/>
        <p:txBody>
          <a:bodyPr>
            <a:normAutofit fontScale="47500" lnSpcReduction="20000"/>
          </a:bodyPr>
          <a:lstStyle/>
          <a:p>
            <a:endParaRPr lang="en-U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&gt;&lt;&gt;&lt;&gt;&lt;&gt;&lt;&gt;&lt;&gt;&lt;&gt;&lt;&gt;&lt;&gt;&lt;&gt;&lt;&gt;&lt;&gt;&lt;&gt;&lt;&gt;&lt;&gt;&lt;&gt;&lt;&gt;&lt;&gt;&lt;&gt;&lt;&gt;&lt;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Peter’s Charge and Challenge</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first passage from John 21 is a tender moment between Jesus and Peter. Jesus asks Peter if he loves Him. During Jesus’ trial, Peter had denied knowing Jesus. He ran away and was not present when Jesus faced the humiliation of the cross ( Matthew. 26:31; John 18:25–27). Peter probably wonders, </a:t>
            </a:r>
            <a:r>
              <a:rPr lang="en-US" sz="1200" i="1" kern="1200" dirty="0">
                <a:solidFill>
                  <a:schemeClr val="tx1"/>
                </a:solidFill>
                <a:effectLst/>
                <a:latin typeface="+mn-lt"/>
                <a:ea typeface="+mn-ea"/>
                <a:cs typeface="+mn-cs"/>
              </a:rPr>
              <a:t>Does Jesus hold this against me? Will He take back His words to me?</a:t>
            </a:r>
            <a:endParaRPr lang="en-US" sz="14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Peter says, “Lord . . . you know that I love you” (John 21:15–16). But when Jesus asks the question a third time, Peter is grieved. He thinks this could be the moment that Jesus is questioning his loyalty. But Jesus wants to settle something in Peter’s mind. If Peter loves Jesus, then he must show it by feeding Jesus’ sheep—which means being the kind of selfless leader whom Jesus calls him to be. This task is so vital that Jesus repeats it three times. Jesus warns Peter that the way is difficult, and Peter must be resolute (John 21:18).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From the epistle of 2 Peter, we catch a glimpse of where Peter’s journey as a leader has gone. Peter is near the end of his life, and he looks forward to Jesus’ return (2 Peter 3:14). Even though believers will struggle with sin, the goal is to be like Jesus: spotless, blameless, and peaceful. Peter doesn’t want believers to lose heart if Jesus does not return soon. He consoles them that God’s patience is not something to grumble about, for “[God’s] patience means salvation” (v. 15). The same Jesus who gave Peter another chance is patiently waiting to welcome all who come to Him.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restores fallen disciples, commissions them to serve His people, and calls them to persevere in holiness and hope—trusting God’s patient mercy.</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denying Jesus, Peter fears Jesus may hold it against him. In John 21, Jesus asks three times if Peter loves Him, which grieves Peter but also reassures him: Jesus is settling the matter of loyalty and restoring relationship. Each time Jesus gives Peter a mission—feed and care for His sheep—showing that love is proven by sacrificial leadership. Jesus also warns Peter the path will be difficult. Later, in 2 Peter 3, Peter urges believers to pursue blameless living, wait in hope, and see God’s delay as saving patience.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Restoration is intentional:</a:t>
            </a:r>
            <a:r>
              <a:rPr lang="en-US" sz="1200" kern="1200" dirty="0">
                <a:solidFill>
                  <a:schemeClr val="tx1"/>
                </a:solidFill>
                <a:effectLst/>
                <a:latin typeface="+mn-lt"/>
                <a:ea typeface="+mn-ea"/>
                <a:cs typeface="+mn-cs"/>
              </a:rPr>
              <a:t> Jesus addresses Peter’s denial directly and replaces shame with renewed calling.</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Love must become service:</a:t>
            </a:r>
            <a:r>
              <a:rPr lang="en-US" sz="1200" kern="1200" dirty="0">
                <a:solidFill>
                  <a:schemeClr val="tx1"/>
                </a:solidFill>
                <a:effectLst/>
                <a:latin typeface="+mn-lt"/>
                <a:ea typeface="+mn-ea"/>
                <a:cs typeface="+mn-cs"/>
              </a:rPr>
              <a:t> “Feed my sheep” makes leadership practical—nurture, protect, and guide God’s people.</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Perseverance is required:</a:t>
            </a:r>
            <a:r>
              <a:rPr lang="en-US" sz="1200" kern="1200" dirty="0">
                <a:solidFill>
                  <a:schemeClr val="tx1"/>
                </a:solidFill>
                <a:effectLst/>
                <a:latin typeface="+mn-lt"/>
                <a:ea typeface="+mn-ea"/>
                <a:cs typeface="+mn-cs"/>
              </a:rPr>
              <a:t> The road is costly, but God’s patience is mercy, giving time for salvation and growth.</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Failure isn’t final with Jesus</a:t>
            </a:r>
            <a:r>
              <a:rPr lang="en-US" sz="1200" kern="1200" dirty="0">
                <a:solidFill>
                  <a:schemeClr val="tx1"/>
                </a:solidFill>
                <a:effectLst/>
                <a:latin typeface="+mn-lt"/>
                <a:ea typeface="+mn-ea"/>
                <a:cs typeface="+mn-cs"/>
              </a:rPr>
              <a:t>. Repentance and honest love can lead to restoration and a renewed assignment.</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Your love for Christ is measured by how you care for people.</a:t>
            </a:r>
            <a:r>
              <a:rPr lang="en-US" sz="1200" kern="1200" dirty="0">
                <a:solidFill>
                  <a:schemeClr val="tx1"/>
                </a:solidFill>
                <a:effectLst/>
                <a:latin typeface="+mn-lt"/>
                <a:ea typeface="+mn-ea"/>
                <a:cs typeface="+mn-cs"/>
              </a:rPr>
              <a:t> Shepherding—serving, teaching, protecting—puts devotion into action.</a:t>
            </a:r>
            <a:endParaRPr lang="en-US" sz="20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God’s timing is mercy, not neglect.</a:t>
            </a:r>
            <a:r>
              <a:rPr lang="en-US" sz="1200" kern="1200" dirty="0">
                <a:solidFill>
                  <a:schemeClr val="tx1"/>
                </a:solidFill>
                <a:effectLst/>
                <a:latin typeface="+mn-lt"/>
                <a:ea typeface="+mn-ea"/>
                <a:cs typeface="+mn-cs"/>
              </a:rPr>
              <a:t> When answers feel delayed, keep pursuing holiness and hope, remembering His patience saves.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section highlights how Jesus turns failure into faithful service. Peter’s three denials created deep shame and fear of rejection, but the risen Christ restores him through a threefold question and a threefold commission. Love for Jesus is not sentimental; it becomes shepherding—feeding and caring for Christ’s people. The “challenge” is that leadership will cost Peter comfort and may cost him his life. Near life’s end (2 Peter 3), Peter shows the fruit: holiness, steadiness, and a hopeful view of God’s delay as mercy.</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endParaRPr lang="en-US" sz="14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8FC34B0-B90E-2FDC-571C-37CA45052048}"/>
              </a:ext>
            </a:extLst>
          </p:cNvPr>
          <p:cNvSpPr>
            <a:spLocks noGrp="1"/>
          </p:cNvSpPr>
          <p:nvPr>
            <p:ph type="sldNum" sz="quarter" idx="10"/>
          </p:nvPr>
        </p:nvSpPr>
        <p:spPr/>
        <p:txBody>
          <a:bodyPr/>
          <a:lstStyle/>
          <a:p>
            <a:fld id="{0BB98531-EBAC-4738-AC3B-4AA42F6013B1}" type="slidenum">
              <a:rPr lang="en-US" smtClean="0"/>
              <a:pPr/>
              <a:t>11</a:t>
            </a:fld>
            <a:endParaRPr lang="en-US"/>
          </a:p>
        </p:txBody>
      </p:sp>
    </p:spTree>
    <p:extLst>
      <p:ext uri="{BB962C8B-B14F-4D97-AF65-F5344CB8AC3E}">
        <p14:creationId xmlns:p14="http://schemas.microsoft.com/office/powerpoint/2010/main" val="976846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E0529-A253-585B-EF0B-60B6D0E99E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AC7A91-090E-6F7F-1788-BCAA61E86A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D5AC15-F8B9-47C0-DBA2-3F1371F8D3C7}"/>
              </a:ext>
            </a:extLst>
          </p:cNvPr>
          <p:cNvSpPr>
            <a:spLocks noGrp="1"/>
          </p:cNvSpPr>
          <p:nvPr>
            <p:ph type="body" idx="1"/>
          </p:nvPr>
        </p:nvSpPr>
        <p:spPr/>
        <p:txBody>
          <a:bodyPr>
            <a:normAutofit fontScale="77500" lnSpcReduction="20000"/>
          </a:bodyPr>
          <a:lstStyle/>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Main Idea</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Growing in grace keeps believers humble about their need and confident about Christ’s covering and restoring power.</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Summary</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Grace is humbling because only the guilty receive it; therefore believers must reject pride and remember life without Christ. Grace is also elevating because God covers sin and frees the believer from crippling shame. Scripture teaches we do not need to live under condemnation. Peter illustrates this: Jesus acknowledges Peter’s failure but restores him and continues to use him, proving that grace both forgives and equips for faithful service.</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Three Key Points</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1.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Grace humbles: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it reminds us we were helpless and undeserving, so pride has no place.</a:t>
            </a: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2.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Grace assures: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sins are covered in Christ, so believers need not live trapped in guilt and shame.</a:t>
            </a: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3.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Grace restores purpose: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Jesus addresses failure without canceling calling—Peter’s ministry continues by grace.</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Three Life Lessons Learned</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1.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Stay low before God:</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remember where grace found you, and treat others with the same mercy you received.</a:t>
            </a: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2.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Refuse condemnation: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confess sin, accept Christ’s forgiveness, and walk forward without wallowing.</a:t>
            </a: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3.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Let grace reassign your future: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past failure can become a testimony and a tool for serving others faithfully.</a:t>
            </a: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Analysis</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This paragraph frames grace with two truths that must stay together: grace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humbles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because it assumes guilt, and grace </a:t>
            </a:r>
            <a:r>
              <a:rPr lang="en-US" sz="1200" b="1" kern="100" dirty="0">
                <a:effectLst/>
                <a:latin typeface="Calibri" panose="020F0502020204030204" pitchFamily="34" charset="0"/>
                <a:ea typeface="Calibri" panose="020F0502020204030204" pitchFamily="34" charset="0"/>
                <a:cs typeface="Times New Roman" panose="02020603050405020304" pitchFamily="18" charset="0"/>
              </a:rPr>
              <a:t>lifts </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because it covers sin and restores fellowship. Growth in grace means we never rewrite our past as “I earned this,” yet we also refuse to live as if Christ’s pardon is weak. Peter is the living example: Jesus names his failure (denial) but refuses to let it define his future. In Baptist terms, this is the ongoing work of sanctification flowing from a secure standing in Christ.</a:t>
            </a: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53F6C8B3-E0FF-C743-DF31-77619324CC17}"/>
              </a:ext>
            </a:extLst>
          </p:cNvPr>
          <p:cNvSpPr>
            <a:spLocks noGrp="1"/>
          </p:cNvSpPr>
          <p:nvPr>
            <p:ph type="sldNum" sz="quarter" idx="10"/>
          </p:nvPr>
        </p:nvSpPr>
        <p:spPr/>
        <p:txBody>
          <a:bodyPr/>
          <a:lstStyle/>
          <a:p>
            <a:fld id="{0BB98531-EBAC-4738-AC3B-4AA42F6013B1}" type="slidenum">
              <a:rPr lang="en-US" smtClean="0"/>
              <a:pPr/>
              <a:t>12</a:t>
            </a:fld>
            <a:endParaRPr lang="en-US"/>
          </a:p>
        </p:txBody>
      </p:sp>
    </p:spTree>
    <p:extLst>
      <p:ext uri="{BB962C8B-B14F-4D97-AF65-F5344CB8AC3E}">
        <p14:creationId xmlns:p14="http://schemas.microsoft.com/office/powerpoint/2010/main" val="34648149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calls imperfect people to follow Him, restores them when they fall, and proves their love through sacrificial service to others.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Peter left his old life to follow Jesus and came to know Him as the Messiah and God incarnate. Though Peter denied Jesus, Christ forgave him, reaffirmed his calling, and redirected him to love and serve God’s people. Peter then preached to thousands and helped nurture the early church. The devotion draws three lessons: respond to Jesus’ call with real faith, expect and confess failure without pride, and show love by serving others—even when it costs you—because serving people in Christ’s name is serving Christ.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Three Key Points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Following Jesus is a wholehearted commitment—</a:t>
            </a:r>
            <a:r>
              <a:rPr lang="en-US" sz="1200" kern="1200" dirty="0">
                <a:solidFill>
                  <a:schemeClr val="tx1"/>
                </a:solidFill>
                <a:effectLst/>
                <a:latin typeface="+mn-lt"/>
                <a:ea typeface="+mn-ea"/>
                <a:cs typeface="+mn-cs"/>
              </a:rPr>
              <a:t>leaving old priorities and confessing Him as Savior and Lord.</a:t>
            </a:r>
          </a:p>
          <a:p>
            <a:r>
              <a:rPr lang="en-US" sz="1200" kern="12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Even devoted believers can fail,</a:t>
            </a:r>
            <a:r>
              <a:rPr lang="en-US" sz="1200" kern="1200" dirty="0">
                <a:solidFill>
                  <a:schemeClr val="tx1"/>
                </a:solidFill>
                <a:effectLst/>
                <a:latin typeface="+mn-lt"/>
                <a:ea typeface="+mn-ea"/>
                <a:cs typeface="+mn-cs"/>
              </a:rPr>
              <a:t> so humility, confession, and repentance are essential to discipleship.</a:t>
            </a:r>
          </a:p>
          <a:p>
            <a:r>
              <a:rPr lang="en-US" sz="1200" kern="1200" dirty="0">
                <a:solidFill>
                  <a:schemeClr val="tx1"/>
                </a:solidFill>
                <a:effectLst/>
                <a:latin typeface="+mn-lt"/>
                <a:ea typeface="+mn-ea"/>
                <a:cs typeface="+mn-cs"/>
              </a:rPr>
              <a:t>3</a:t>
            </a:r>
            <a:r>
              <a:rPr lang="en-US" sz="1200" b="1" kern="1200" dirty="0">
                <a:solidFill>
                  <a:schemeClr val="tx1"/>
                </a:solidFill>
                <a:effectLst/>
                <a:latin typeface="+mn-lt"/>
                <a:ea typeface="+mn-ea"/>
                <a:cs typeface="+mn-cs"/>
              </a:rPr>
              <a:t>. Love must become service—</a:t>
            </a:r>
            <a:r>
              <a:rPr lang="en-US" sz="1200" kern="1200" dirty="0">
                <a:solidFill>
                  <a:schemeClr val="tx1"/>
                </a:solidFill>
                <a:effectLst/>
                <a:latin typeface="+mn-lt"/>
                <a:ea typeface="+mn-ea"/>
                <a:cs typeface="+mn-cs"/>
              </a:rPr>
              <a:t>time, energy, and sacrifice for others are the practical proof of love for Christ.</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You don’t have to be perfect to follow Jesus,</a:t>
            </a:r>
            <a:r>
              <a:rPr lang="en-US" sz="1200" kern="1200" dirty="0">
                <a:solidFill>
                  <a:schemeClr val="tx1"/>
                </a:solidFill>
                <a:effectLst/>
                <a:latin typeface="+mn-lt"/>
                <a:ea typeface="+mn-ea"/>
                <a:cs typeface="+mn-cs"/>
              </a:rPr>
              <a:t> but you must be willing to obey, repent, and keep walking with Him.</a:t>
            </a: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When you fail, don’t hide—return to Christ.</a:t>
            </a:r>
            <a:r>
              <a:rPr lang="en-US" sz="1200" kern="1200" dirty="0">
                <a:solidFill>
                  <a:schemeClr val="tx1"/>
                </a:solidFill>
                <a:effectLst/>
                <a:latin typeface="+mn-lt"/>
                <a:ea typeface="+mn-ea"/>
                <a:cs typeface="+mn-cs"/>
              </a:rPr>
              <a:t> His forgiveness restores fellowship and usefulness, like Peter’s restoration.</a:t>
            </a: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Measure your devotion by your service.</a:t>
            </a:r>
            <a:r>
              <a:rPr lang="en-US" sz="1200" kern="1200" dirty="0">
                <a:solidFill>
                  <a:schemeClr val="tx1"/>
                </a:solidFill>
                <a:effectLst/>
                <a:latin typeface="+mn-lt"/>
                <a:ea typeface="+mn-ea"/>
                <a:cs typeface="+mn-cs"/>
              </a:rPr>
              <a:t> Caring for others in Jesus’ name is counted by Christ as love toward Him (Matthew 25).</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devotion uses Peter’s story to show the shape of normal Christian discipleship: </a:t>
            </a:r>
            <a:r>
              <a:rPr lang="en-US" sz="1200" b="1" kern="1200" dirty="0">
                <a:solidFill>
                  <a:schemeClr val="tx1"/>
                </a:solidFill>
                <a:effectLst/>
                <a:latin typeface="+mn-lt"/>
                <a:ea typeface="+mn-ea"/>
                <a:cs typeface="+mn-cs"/>
              </a:rPr>
              <a:t>called to follow,</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prone to failure,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restored by Christ, </a:t>
            </a:r>
            <a:r>
              <a:rPr lang="en-US" sz="1200" kern="1200" dirty="0">
                <a:solidFill>
                  <a:schemeClr val="tx1"/>
                </a:solidFill>
                <a:effectLst/>
                <a:latin typeface="+mn-lt"/>
                <a:ea typeface="+mn-ea"/>
                <a:cs typeface="+mn-cs"/>
              </a:rPr>
              <a:t>and </a:t>
            </a:r>
            <a:r>
              <a:rPr lang="en-US" sz="1200" b="1" kern="1200" dirty="0">
                <a:solidFill>
                  <a:schemeClr val="tx1"/>
                </a:solidFill>
                <a:effectLst/>
                <a:latin typeface="+mn-lt"/>
                <a:ea typeface="+mn-ea"/>
                <a:cs typeface="+mn-cs"/>
              </a:rPr>
              <a:t>sent to serve</a:t>
            </a:r>
            <a:r>
              <a:rPr lang="en-US" sz="1200" kern="1200" dirty="0">
                <a:solidFill>
                  <a:schemeClr val="tx1"/>
                </a:solidFill>
                <a:effectLst/>
                <a:latin typeface="+mn-lt"/>
                <a:ea typeface="+mn-ea"/>
                <a:cs typeface="+mn-cs"/>
              </a:rPr>
              <a:t>. Peter is relatable because he is sincere yet imperfect—bold in faith, weak under pressure, then remade into a shepherd and preacher. The message is not “try harder to be perfect,” but “cling to Jesus, repent when you fall, and let love become service.” The church grows when forgiven people minister in Christ’s name.</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How and when did you decide to follow Jesus?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matter when we came to Christ, we can all share about how we have seen the effects of salvation on our lives. Every day offers opportunities to live out the salvation we have received. It is important to learn to tell this story well; that way we will always be prepared to encourage others according to the grace we have received. </a:t>
            </a:r>
          </a:p>
          <a:p>
            <a:r>
              <a:rPr lang="en-US" sz="1200" b="1" kern="1200" dirty="0">
                <a:solidFill>
                  <a:schemeClr val="tx1"/>
                </a:solidFill>
                <a:effectLst/>
                <a:latin typeface="+mn-lt"/>
                <a:ea typeface="+mn-ea"/>
                <a:cs typeface="+mn-cs"/>
              </a:rPr>
              <a:t>2 When have you chosen to hide instead of coming back to Jesus?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sin, we can be overwhelmed with shame. Sometimes, when we feel that shame, we are reluctant to turn back to Jesus. We might feel as though He won’t want us anymore, or that we’ve strayed too far. We might be afraid of what we’ll need to give up, and we hold on tighter to our habits. </a:t>
            </a:r>
          </a:p>
          <a:p>
            <a:r>
              <a:rPr lang="en-US" sz="1200" b="1" kern="1200" dirty="0">
                <a:solidFill>
                  <a:schemeClr val="tx1"/>
                </a:solidFill>
                <a:effectLst/>
                <a:latin typeface="+mn-lt"/>
                <a:ea typeface="+mn-ea"/>
                <a:cs typeface="+mn-cs"/>
              </a:rPr>
              <a:t>3 What is the hardest area for you to sacrifice in order to bless someone else?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Maybe you give money generously, but hesitate to get involved in ministry. Or maybe you find yourself reluctant to give up something precious. When we find one area of sacrifice, we might look to other opportunities to find what is difficult to give. Jesus asked for His disciples to follow with abandon.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13</a:t>
            </a:fld>
            <a:endParaRPr lang="en-US"/>
          </a:p>
        </p:txBody>
      </p:sp>
    </p:spTree>
    <p:extLst>
      <p:ext uri="{BB962C8B-B14F-4D97-AF65-F5344CB8AC3E}">
        <p14:creationId xmlns:p14="http://schemas.microsoft.com/office/powerpoint/2010/main" val="2015665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13507-2DA5-3840-7BED-229F8B2F0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F91487-80CF-EFB8-ACFF-543D66A1C2E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2C24D15A-B34A-7FBC-677A-0146356943E4}"/>
              </a:ext>
            </a:extLst>
          </p:cNvPr>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1 How and when did you decide to follow Jesus?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 matter when we came to Christ, we can all share about how we have seen the effects of salvation on our lives. Every day offers opportunities to live out the salvation we have received. It is important to learn to tell this story well; that way we will always be prepared to encourage others according to the grace we have received. </a:t>
            </a:r>
          </a:p>
          <a:p>
            <a:r>
              <a:rPr lang="en-US" sz="1200" b="1" kern="1200" dirty="0">
                <a:solidFill>
                  <a:schemeClr val="tx1"/>
                </a:solidFill>
                <a:effectLst/>
                <a:latin typeface="+mn-lt"/>
                <a:ea typeface="+mn-ea"/>
                <a:cs typeface="+mn-cs"/>
              </a:rPr>
              <a:t>2 When have you chosen to hide instead of coming back to Jesus?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we sin, we can be overwhelmed with shame. Sometimes, when we feel that shame, we are reluctant to turn back to Jesus. We might feel as though He won’t want us anymore, or that we’ve strayed too far. We might be afraid of what we’ll need to give up, and we hold on tighter to our habits. </a:t>
            </a:r>
          </a:p>
          <a:p>
            <a:r>
              <a:rPr lang="en-US" sz="1200" b="1" kern="1200" dirty="0">
                <a:solidFill>
                  <a:schemeClr val="tx1"/>
                </a:solidFill>
                <a:effectLst/>
                <a:latin typeface="+mn-lt"/>
                <a:ea typeface="+mn-ea"/>
                <a:cs typeface="+mn-cs"/>
              </a:rPr>
              <a:t>3 What is the hardest area for you to sacrifice in order to bless someone else?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Maybe you give money generously, but hesitate to get involved in ministry. Or maybe you find yourself reluctant to give up something precious. When we find one area of sacrifice, we might look to other opportunities to find what is difficult to give. Jesus asked for His disciples to follow with abandon.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840EC55C-C1FA-B67B-27C5-E309C64B26E8}"/>
              </a:ext>
            </a:extLst>
          </p:cNvPr>
          <p:cNvSpPr>
            <a:spLocks noGrp="1"/>
          </p:cNvSpPr>
          <p:nvPr>
            <p:ph type="sldNum" sz="quarter" idx="10"/>
          </p:nvPr>
        </p:nvSpPr>
        <p:spPr/>
        <p:txBody>
          <a:bodyPr/>
          <a:lstStyle/>
          <a:p>
            <a:fld id="{0BB98531-EBAC-4738-AC3B-4AA42F6013B1}" type="slidenum">
              <a:rPr lang="en-US" smtClean="0"/>
              <a:pPr/>
              <a:t>14</a:t>
            </a:fld>
            <a:endParaRPr lang="en-US"/>
          </a:p>
        </p:txBody>
      </p:sp>
    </p:spTree>
    <p:extLst>
      <p:ext uri="{BB962C8B-B14F-4D97-AF65-F5344CB8AC3E}">
        <p14:creationId xmlns:p14="http://schemas.microsoft.com/office/powerpoint/2010/main" val="247642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85000" lnSpcReduction="10000"/>
          </a:bodyPr>
          <a:lstStyle/>
          <a:p>
            <a:r>
              <a:rPr lang="en-US" b="1" dirty="0"/>
              <a:t>Analysis</a:t>
            </a:r>
          </a:p>
          <a:p>
            <a:r>
              <a:rPr lang="en-US" dirty="0"/>
              <a:t>This passage presents discipleship as a lifelong journey of transformation, not an instant upgrade. Peter’s story proves that spiritual growth can be real and deep—even when it includes setbacks, corrections, and failures. He moves from ordinary labor and limited formal training (“unlearned and ignorant,” Acts 4:13) to mature leadership and Spirit-shaped teaching (1–2 Peter). The key emphasis is expectation: Jesus requires growth in grace and knowledge from every disciple, and growing disciples naturally invite others into the same path.</a:t>
            </a:r>
          </a:p>
          <a:p>
            <a:r>
              <a:rPr lang="en-US" b="1" dirty="0"/>
              <a:t>Main Idea</a:t>
            </a:r>
          </a:p>
          <a:p>
            <a:r>
              <a:rPr lang="en-US" dirty="0"/>
              <a:t>Discipleship is steady growth in Christ—often uneven, always required—and it naturally multiplies as we invite others to follow too.</a:t>
            </a:r>
          </a:p>
          <a:p>
            <a:r>
              <a:rPr lang="en-US" b="1" dirty="0"/>
              <a:t>Summary</a:t>
            </a:r>
          </a:p>
          <a:p>
            <a:r>
              <a:rPr lang="en-US" dirty="0"/>
              <a:t>Peter’s discipleship took him from fisherman to church leader and New Testament writer. His progress was not smooth or consistently upward, and believers should not expect theirs to be either. Still, Jesus calls every disciple to grow in grace and in the knowledge of Him without exception. Peter’s life encourages believers that genuine growth is possible, and that as we mature, we will also bring others into the journey.</a:t>
            </a:r>
          </a:p>
          <a:p>
            <a:r>
              <a:rPr lang="en-US" b="1" dirty="0"/>
              <a:t>Three Key Points</a:t>
            </a:r>
          </a:p>
          <a:p>
            <a:r>
              <a:rPr lang="en-US" b="1" dirty="0"/>
              <a:t>Growth is real but not linear:</a:t>
            </a:r>
            <a:r>
              <a:rPr lang="en-US" dirty="0"/>
              <a:t> Peter’s life included both advances and setbacks, yet Christ kept forming him.</a:t>
            </a:r>
          </a:p>
          <a:p>
            <a:r>
              <a:rPr lang="en-US" b="1" dirty="0"/>
              <a:t>Growth is required for all disciples:</a:t>
            </a:r>
            <a:r>
              <a:rPr lang="en-US" dirty="0"/>
              <a:t> Jesus expects ongoing maturity in grace and knowledge from everyone.</a:t>
            </a:r>
          </a:p>
          <a:p>
            <a:r>
              <a:rPr lang="en-US" b="1" dirty="0"/>
              <a:t>Growth multiplies:</a:t>
            </a:r>
            <a:r>
              <a:rPr lang="en-US" dirty="0"/>
              <a:t> as disciples mature, they naturally invite and help others follow Jesus too.</a:t>
            </a:r>
          </a:p>
          <a:p>
            <a:r>
              <a:rPr lang="en-US" b="1" dirty="0"/>
              <a:t>Three Life Lessons Learned</a:t>
            </a:r>
          </a:p>
          <a:p>
            <a:r>
              <a:rPr lang="en-US" b="1" dirty="0"/>
              <a:t>Don’t quit when progress feels uneven.</a:t>
            </a:r>
            <a:r>
              <a:rPr lang="en-US" dirty="0"/>
              <a:t> Setbacks can be part of Christ’s shaping, not proof you’re disqualified.</a:t>
            </a:r>
          </a:p>
          <a:p>
            <a:r>
              <a:rPr lang="en-US" b="1" dirty="0"/>
              <a:t>Keep pursuing Christ intentionally.</a:t>
            </a:r>
            <a:r>
              <a:rPr lang="en-US" dirty="0"/>
              <a:t> Spiritual maturity doesn’t happen by accident; seek grace, truth, and obedience daily.</a:t>
            </a:r>
          </a:p>
          <a:p>
            <a:r>
              <a:rPr lang="en-US" b="1" dirty="0"/>
              <a:t>Bring someone along.</a:t>
            </a:r>
            <a:r>
              <a:rPr lang="en-US" dirty="0"/>
              <a:t> Healthy discipleship produces spiritual “fishing”—encouraging others to start and stay on the path.</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15</a:t>
            </a:fld>
            <a:endParaRPr lang="en-US"/>
          </a:p>
        </p:txBody>
      </p:sp>
    </p:spTree>
    <p:extLst>
      <p:ext uri="{BB962C8B-B14F-4D97-AF65-F5344CB8AC3E}">
        <p14:creationId xmlns:p14="http://schemas.microsoft.com/office/powerpoint/2010/main" val="3665585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81088" y="3873500"/>
            <a:ext cx="34420176" cy="19362738"/>
          </a:xfrm>
        </p:spPr>
      </p:sp>
      <p:sp>
        <p:nvSpPr>
          <p:cNvPr id="3" name="Notes Placeholder 2"/>
          <p:cNvSpPr>
            <a:spLocks noGrp="1"/>
          </p:cNvSpPr>
          <p:nvPr>
            <p:ph type="body" idx="1"/>
          </p:nvPr>
        </p:nvSpPr>
        <p:spPr/>
        <p:txBody>
          <a:bodyPr>
            <a:normAutofit fontScale="70000" lnSpcReduction="20000"/>
          </a:bodyPr>
          <a:lstStyle/>
          <a:p>
            <a:r>
              <a:rPr lang="en-US" sz="1200" b="1" kern="1200" dirty="0">
                <a:solidFill>
                  <a:schemeClr val="tx1"/>
                </a:solidFill>
                <a:effectLst/>
                <a:latin typeface="+mn-lt"/>
                <a:ea typeface="+mn-ea"/>
                <a:cs typeface="+mn-cs"/>
              </a:rPr>
              <a:t> Analysis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This “Live It Out” section moves from learning about Peter to practicing Peter’s kind of faith. It emphasizes that Scripture’s heroes are real people with real failures, and God still empowers their mission. The spiritual strategy is simple and biblical: pick one clear command (an imperative), pray over it, and walk it out with accountability. That mirrors Peter’s growth—progress over time, strengthened by grace, and supported by the community of believers.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Main Idea</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Choose one Christ-centered action step from Peter’s witness and pursue it this week through prayer, obedience, and accountability</a:t>
            </a:r>
            <a:r>
              <a:rPr lang="en-US" sz="1200" b="1" kern="1200" dirty="0">
                <a:solidFill>
                  <a:schemeClr val="tx1"/>
                </a:solidFill>
                <a:effectLst/>
                <a:latin typeface="+mn-lt"/>
                <a:ea typeface="+mn-ea"/>
                <a:cs typeface="+mn-cs"/>
              </a:rPr>
              <a:t>.</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Summary</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Peter went from fisherman to gospel leader by God’s help, believers can trust God to help them follow Jesus today. The invitation is to select one practical imperative inspired by Peter’s story and make it the week’s focus. Rather than trying to change everything at once, you commit to one obedient step, pray specifically, and involve a partner who will pray with you and encourage faithfulness.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Key Points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God uses real people:</a:t>
            </a:r>
            <a:r>
              <a:rPr lang="en-US" sz="1200" kern="1200" dirty="0">
                <a:solidFill>
                  <a:schemeClr val="tx1"/>
                </a:solidFill>
                <a:effectLst/>
                <a:latin typeface="+mn-lt"/>
                <a:ea typeface="+mn-ea"/>
                <a:cs typeface="+mn-cs"/>
              </a:rPr>
              <a:t> Peter’s journey shows growth despite setbacks.</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Focus strengthens follow-through:</a:t>
            </a:r>
            <a:r>
              <a:rPr lang="en-US" sz="1200" kern="1200" dirty="0">
                <a:solidFill>
                  <a:schemeClr val="tx1"/>
                </a:solidFill>
                <a:effectLst/>
                <a:latin typeface="+mn-lt"/>
                <a:ea typeface="+mn-ea"/>
                <a:cs typeface="+mn-cs"/>
              </a:rPr>
              <a:t> one imperative turns inspiration into obedience.</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Community supports discipleship:</a:t>
            </a:r>
            <a:r>
              <a:rPr lang="en-US" sz="1200" kern="1200" dirty="0">
                <a:solidFill>
                  <a:schemeClr val="tx1"/>
                </a:solidFill>
                <a:effectLst/>
                <a:latin typeface="+mn-lt"/>
                <a:ea typeface="+mn-ea"/>
                <a:cs typeface="+mn-cs"/>
              </a:rPr>
              <a:t> praying with a partner builds accountability and encouragement.</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Three Life Lessons Learned</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a:t>
            </a:r>
            <a:r>
              <a:rPr lang="en-US" sz="1200" b="1" kern="1200" dirty="0">
                <a:solidFill>
                  <a:schemeClr val="tx1"/>
                </a:solidFill>
                <a:effectLst/>
                <a:latin typeface="+mn-lt"/>
                <a:ea typeface="+mn-ea"/>
                <a:cs typeface="+mn-cs"/>
              </a:rPr>
              <a:t>Small, faithful steps matter.</a:t>
            </a:r>
            <a:r>
              <a:rPr lang="en-US" sz="1200" kern="1200" dirty="0">
                <a:solidFill>
                  <a:schemeClr val="tx1"/>
                </a:solidFill>
                <a:effectLst/>
                <a:latin typeface="+mn-lt"/>
                <a:ea typeface="+mn-ea"/>
                <a:cs typeface="+mn-cs"/>
              </a:rPr>
              <a:t> One week of focused obedience can shape lifelong discipleship.</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Prayer and action belong together.</a:t>
            </a:r>
            <a:r>
              <a:rPr lang="en-US" sz="1200" kern="1200" dirty="0">
                <a:solidFill>
                  <a:schemeClr val="tx1"/>
                </a:solidFill>
                <a:effectLst/>
                <a:latin typeface="+mn-lt"/>
                <a:ea typeface="+mn-ea"/>
                <a:cs typeface="+mn-cs"/>
              </a:rPr>
              <a:t> Ask God for help, then obey in concrete ways.</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Don’t walk alone.</a:t>
            </a:r>
            <a:r>
              <a:rPr lang="en-US" sz="1200" kern="1200" dirty="0">
                <a:solidFill>
                  <a:schemeClr val="tx1"/>
                </a:solidFill>
                <a:effectLst/>
                <a:latin typeface="+mn-lt"/>
                <a:ea typeface="+mn-ea"/>
                <a:cs typeface="+mn-cs"/>
              </a:rPr>
              <a:t> Spiritual partnership helps you stay consistent when motivation fades.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Imperatives you can choose from Peter’s witness (pick one)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Follow Jesus first</a:t>
            </a:r>
            <a:r>
              <a:rPr lang="en-US" sz="1200" kern="1200" dirty="0">
                <a:solidFill>
                  <a:schemeClr val="tx1"/>
                </a:solidFill>
                <a:effectLst/>
                <a:latin typeface="+mn-lt"/>
                <a:ea typeface="+mn-ea"/>
                <a:cs typeface="+mn-cs"/>
              </a:rPr>
              <a:t> (reorder your priorities).</a:t>
            </a:r>
            <a:endParaRPr lang="en-US" sz="20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Confess Christ openly</a:t>
            </a:r>
            <a:r>
              <a:rPr lang="en-US" sz="1200" kern="1200" dirty="0">
                <a:solidFill>
                  <a:schemeClr val="tx1"/>
                </a:solidFill>
                <a:effectLst/>
                <a:latin typeface="+mn-lt"/>
                <a:ea typeface="+mn-ea"/>
                <a:cs typeface="+mn-cs"/>
              </a:rPr>
              <a:t> (say who He is, without shame).</a:t>
            </a:r>
            <a:endParaRPr lang="en-US" sz="20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Repent quickly</a:t>
            </a:r>
            <a:r>
              <a:rPr lang="en-US" sz="1200" kern="1200" dirty="0">
                <a:solidFill>
                  <a:schemeClr val="tx1"/>
                </a:solidFill>
                <a:effectLst/>
                <a:latin typeface="+mn-lt"/>
                <a:ea typeface="+mn-ea"/>
                <a:cs typeface="+mn-cs"/>
              </a:rPr>
              <a:t> (don’t hide; return to Jesus).</a:t>
            </a:r>
            <a:endParaRPr lang="en-US" sz="20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Feed His sheep</a:t>
            </a:r>
            <a:r>
              <a:rPr lang="en-US" sz="1200" kern="1200" dirty="0">
                <a:solidFill>
                  <a:schemeClr val="tx1"/>
                </a:solidFill>
                <a:effectLst/>
                <a:latin typeface="+mn-lt"/>
                <a:ea typeface="+mn-ea"/>
                <a:cs typeface="+mn-cs"/>
              </a:rPr>
              <a:t> (serve, teach, and encourage someone).</a:t>
            </a:r>
            <a:endParaRPr lang="en-US" sz="20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Grow in grace</a:t>
            </a:r>
            <a:r>
              <a:rPr lang="en-US" sz="1200" kern="1200" dirty="0">
                <a:solidFill>
                  <a:schemeClr val="tx1"/>
                </a:solidFill>
                <a:effectLst/>
                <a:latin typeface="+mn-lt"/>
                <a:ea typeface="+mn-ea"/>
                <a:cs typeface="+mn-cs"/>
              </a:rPr>
              <a:t> (daily Scripture and prayer).</a:t>
            </a:r>
            <a:endParaRPr lang="en-US" sz="2000" kern="1200" dirty="0">
              <a:solidFill>
                <a:schemeClr val="tx1"/>
              </a:solidFill>
              <a:effectLst/>
              <a:latin typeface="+mn-lt"/>
              <a:ea typeface="+mn-ea"/>
              <a:cs typeface="+mn-cs"/>
            </a:endParaRPr>
          </a:p>
          <a:p>
            <a:pPr lvl="2"/>
            <a:r>
              <a:rPr lang="en-US" sz="1200" b="1" kern="1200" dirty="0">
                <a:solidFill>
                  <a:schemeClr val="tx1"/>
                </a:solidFill>
                <a:effectLst/>
                <a:latin typeface="+mn-lt"/>
                <a:ea typeface="+mn-ea"/>
                <a:cs typeface="+mn-cs"/>
              </a:rPr>
              <a:t>Share the gospel</a:t>
            </a:r>
            <a:r>
              <a:rPr lang="en-US" sz="1200" kern="1200" dirty="0">
                <a:solidFill>
                  <a:schemeClr val="tx1"/>
                </a:solidFill>
                <a:effectLst/>
                <a:latin typeface="+mn-lt"/>
                <a:ea typeface="+mn-ea"/>
                <a:cs typeface="+mn-cs"/>
              </a:rPr>
              <a:t> (tell one person what Christ has done).</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731564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Lord Jesus, thank You for calling us to follow You and for knowing our hearts before we know ourselves (Matthew 4:19–20). We confess, like Peter, that You are the Christ, the Son of the living God (Matthew 16:16). Build Your church through our obedience, and strengthen our hope that death and evil cannot prevail against Your work (Matthew 16:18). When we fail, silence shame with Your grace; keep us humble (Philippians 2:3), honest about sin (1 John 1:8), and secure in Your love (Romans 8:33–39). Restore us as You restored Peter, and teach us to love You by feeding Your sheep—serving others in Your name (John 21:15–17). Make us a praising, hope-filled people, strong together, united in worship, and faithful in steady growth. Help us choose one clear step of obedience this week and grow in grace and in the knowledge of You (2 Peter 3:14–15, 18). Amen.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17</a:t>
            </a:fld>
            <a:endParaRPr lang="en-US"/>
          </a:p>
        </p:txBody>
      </p:sp>
    </p:spTree>
    <p:extLst>
      <p:ext uri="{BB962C8B-B14F-4D97-AF65-F5344CB8AC3E}">
        <p14:creationId xmlns:p14="http://schemas.microsoft.com/office/powerpoint/2010/main" val="2219276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2110659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sz="1200" b="1" cap="small" dirty="0">
                <a:solidFill>
                  <a:schemeClr val="bg1"/>
                </a:solidFill>
                <a:effectLst>
                  <a:outerShdw blurRad="38100" dist="38100" dir="2700000" algn="tl">
                    <a:srgbClr val="000000">
                      <a:alpha val="43137"/>
                    </a:srgbClr>
                  </a:outerShdw>
                </a:effectLst>
              </a:rPr>
              <a:t>Peter’s Calling and Confession </a:t>
            </a:r>
          </a:p>
          <a:p>
            <a:r>
              <a:rPr lang="en-US" sz="1200" b="1" kern="1200" dirty="0">
                <a:solidFill>
                  <a:schemeClr val="tx1"/>
                </a:solidFill>
                <a:effectLst/>
                <a:latin typeface="+mn-lt"/>
                <a:ea typeface="+mn-ea"/>
                <a:cs typeface="+mn-cs"/>
              </a:rPr>
              <a:t>1 What might be the hardest thing for you to abandon to follow Jesus?</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can be difficult to identify what Jesus would ask us to leave behind. We might rely on something more than we rely on Jesus, and that thing might be something we need to give up—but we might not even realize it. Would we be willing to give up security in our livelihood to follow Jesus?</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2 How would you answer if someone asked, “Who is this Jesus?”</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Do you find it easy to describe who Jesus is, or do you feel that your description falls short of how wonderful He is? Peter answers correctly when he says that Jesus is the Messiah. But when someone asks who Jesus is, we might struggle to explain what </a:t>
            </a:r>
            <a:r>
              <a:rPr lang="en-US" sz="1200" i="1" kern="1200" dirty="0">
                <a:solidFill>
                  <a:schemeClr val="tx1"/>
                </a:solidFill>
                <a:effectLst/>
                <a:latin typeface="+mn-lt"/>
                <a:ea typeface="+mn-ea"/>
                <a:cs typeface="+mn-cs"/>
              </a:rPr>
              <a:t>Messiah </a:t>
            </a:r>
            <a:r>
              <a:rPr lang="en-US" sz="1200" kern="1200" dirty="0">
                <a:solidFill>
                  <a:schemeClr val="tx1"/>
                </a:solidFill>
                <a:effectLst/>
                <a:latin typeface="+mn-lt"/>
                <a:ea typeface="+mn-ea"/>
                <a:cs typeface="+mn-cs"/>
              </a:rPr>
              <a:t>means.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3 Has the church that Jesus built survived the powers of evil? How do you know?</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might seem obvious that it has survived the powers of evil. In one sense, we have assurance that it has and will— Scripture tells us so! We can visibly see the church around us—evil has not overcome it so as to make it nonexistent. But there are other, less obvious, ways we might contemplate this question. There are accounts of corruption in churches, pastors who allegedly do unspeakable things, and false teaching. Despite all of these, Jesus promises that the church will survive.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64385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b="1" kern="1200" dirty="0">
                <a:solidFill>
                  <a:schemeClr val="tx1"/>
                </a:solidFill>
                <a:effectLst/>
                <a:latin typeface="+mn-lt"/>
                <a:ea typeface="+mn-ea"/>
                <a:cs typeface="+mn-cs"/>
              </a:rPr>
              <a:t>Prayer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Heavenly Father, give us a heart for transforming growth in Your Son through Your Holy Spirit! Forgive us for times when we fail You. Empower us to recognize opportunities to invite others to become Your Son’s disciples as well. In His name we pray. Amen.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Thought to Remember</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Discipleship is a journey of growth.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0BB98531-EBAC-4738-AC3B-4AA42F6013B1}" type="slidenum">
              <a:rPr lang="en-US" smtClean="0"/>
              <a:pPr/>
              <a:t>2</a:t>
            </a:fld>
            <a:endParaRPr lang="en-US" dirty="0"/>
          </a:p>
        </p:txBody>
      </p:sp>
    </p:spTree>
    <p:extLst>
      <p:ext uri="{BB962C8B-B14F-4D97-AF65-F5344CB8AC3E}">
        <p14:creationId xmlns:p14="http://schemas.microsoft.com/office/powerpoint/2010/main" val="662104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cap="small" dirty="0">
                <a:solidFill>
                  <a:schemeClr val="bg1"/>
                </a:solidFill>
                <a:effectLst>
                  <a:outerShdw blurRad="38100" dist="38100" dir="2700000" algn="tl">
                    <a:srgbClr val="000000">
                      <a:alpha val="43137"/>
                    </a:srgbClr>
                  </a:outerShdw>
                </a:effectLst>
              </a:rPr>
              <a:t>Peter’s Charge and Challenge</a:t>
            </a:r>
          </a:p>
          <a:p>
            <a:r>
              <a:rPr lang="en-US" sz="1600" b="1" kern="1200" dirty="0">
                <a:solidFill>
                  <a:schemeClr val="tx1"/>
                </a:solidFill>
                <a:effectLst/>
                <a:latin typeface="+mn-lt"/>
                <a:ea typeface="+mn-ea"/>
                <a:cs typeface="+mn-cs"/>
              </a:rPr>
              <a:t>1 How should believers handle their stories of failure?</a:t>
            </a:r>
            <a:endParaRPr lang="en-US" sz="18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We cannot lose heart in our failures. We continue to strive to be like Christ, even while acknowledging our failures. We do not need to hide our failures and pretend that they never existed—we can encourage one another by sharing about our experiences and about how Jesus continues to be faithful, even as we fail. </a:t>
            </a:r>
            <a:endParaRPr lang="en-US" sz="18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2 Why do you think that Jesus made the point of insisting that Peter feed His sheep?</a:t>
            </a:r>
            <a:endParaRPr lang="en-US" sz="18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When Jesus tells Peter to feed His sheep, He is telling Peter to be a guide to others who come to Christ. Jesus is asking Peter to play an important role in the development of new believers. Jesus may have repeated Himself so that Peter would see the weight of his role. </a:t>
            </a:r>
            <a:endParaRPr lang="en-US" sz="1800" kern="1200" dirty="0">
              <a:solidFill>
                <a:schemeClr val="tx1"/>
              </a:solidFill>
              <a:effectLst/>
              <a:latin typeface="+mn-lt"/>
              <a:ea typeface="+mn-ea"/>
              <a:cs typeface="+mn-cs"/>
            </a:endParaRPr>
          </a:p>
          <a:p>
            <a:r>
              <a:rPr lang="en-US" sz="1600" b="1" kern="1200" dirty="0">
                <a:solidFill>
                  <a:schemeClr val="tx1"/>
                </a:solidFill>
                <a:effectLst/>
                <a:latin typeface="+mn-lt"/>
                <a:ea typeface="+mn-ea"/>
                <a:cs typeface="+mn-cs"/>
              </a:rPr>
              <a:t>3 What kind of emotions do you have when you think about Christ’s return?</a:t>
            </a:r>
            <a:endParaRPr lang="en-US" sz="18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As much as we want our initial reaction to be one of joy and excitement, that may not be the case. We might feel a sense of anxiety as we wonder if Christ really will accept us. We might remember our failures and wonder if He will think we’ve lived as we ought. We might feel as Peter did when Jesus asked if he loved Him. </a:t>
            </a:r>
            <a:endParaRPr lang="en-US" sz="18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 </a:t>
            </a:r>
            <a:endParaRPr lang="en-US" sz="18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44182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5EB4F-F2C8-81DE-A9A4-6F61FE5C21FD}"/>
            </a:ext>
          </a:extLst>
        </p:cNvPr>
        <p:cNvGrpSpPr/>
        <p:nvPr/>
      </p:nvGrpSpPr>
      <p:grpSpPr>
        <a:xfrm>
          <a:off x="0" y="0"/>
          <a:ext cx="0" cy="0"/>
          <a:chOff x="0" y="0"/>
          <a:chExt cx="0" cy="0"/>
        </a:xfrm>
      </p:grpSpPr>
      <p:sp>
        <p:nvSpPr>
          <p:cNvPr id="37890" name="Rectangle 1">
            <a:extLst>
              <a:ext uri="{FF2B5EF4-FFF2-40B4-BE49-F238E27FC236}">
                <a16:creationId xmlns:a16="http://schemas.microsoft.com/office/drawing/2014/main" id="{30D419D0-502A-7C59-0ED9-CB102BD156E7}"/>
              </a:ext>
            </a:extLst>
          </p:cNvPr>
          <p:cNvSpPr>
            <a:spLocks noGrp="1" noRot="1" noChangeAspect="1" noChangeArrowheads="1" noTextEdit="1"/>
          </p:cNvSpPr>
          <p:nvPr>
            <p:ph type="sldImg"/>
          </p:nvPr>
        </p:nvSpPr>
        <p:spPr bwMode="auto">
          <a:xfrm>
            <a:off x="-13781088" y="3873500"/>
            <a:ext cx="34420176" cy="193627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Rectangle 2">
            <a:extLst>
              <a:ext uri="{FF2B5EF4-FFF2-40B4-BE49-F238E27FC236}">
                <a16:creationId xmlns:a16="http://schemas.microsoft.com/office/drawing/2014/main" id="{CEAFA338-655B-D45C-5312-567B23FA85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sz="220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20590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47500" lnSpcReduction="20000"/>
          </a:bodyPr>
          <a:lstStyle/>
          <a:p>
            <a:r>
              <a:rPr lang="en-US" sz="1200" b="1" kern="1200" dirty="0">
                <a:solidFill>
                  <a:schemeClr val="tx1"/>
                </a:solidFill>
                <a:effectLst/>
                <a:latin typeface="+mn-lt"/>
                <a:ea typeface="+mn-ea"/>
                <a:cs typeface="+mn-cs"/>
              </a:rPr>
              <a:t>Peter’s Calling and Confession - Matthew 4:18–20; 16:16–18 KJV</a:t>
            </a: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Peter’s Charge and Challenge - John 21:15–18; 2 Peter 3:14–15; 3:18</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&gt;&lt;&gt;&lt;&gt;&lt;&gt;&lt;&gt;&lt;&gt;&lt;&gt;&lt;&gt;&lt;&gt;&lt;&gt;&lt;&gt;&lt;&gt;&lt;&gt;&lt;</a:t>
            </a:r>
          </a:p>
          <a:p>
            <a:r>
              <a:rPr lang="en-US" sz="1200" kern="1200" dirty="0">
                <a:solidFill>
                  <a:schemeClr val="tx1"/>
                </a:solidFill>
                <a:effectLst/>
                <a:latin typeface="+mn-lt"/>
                <a:ea typeface="+mn-ea"/>
                <a:cs typeface="+mn-cs"/>
              </a:rPr>
              <a:t> Summary (Matthew 4:18–20; 16:16–18; John 21:15–18; 2 Peter 3:14–15, 18)</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calls Peter from ordinary work to follow Him and join His mission. Peter then confesses Jesus as “the Christ, the Son of the living God,” and Jesus promises to build His church with victory over the powers of death and evil. After Peter’s failure, the risen Christ restores him and commissions him to shepherd God’s people. Later, Peter urges believers to live holy and peaceable lives, to see God’s delay as mercy for salvation, and to keep growing in Christ’s grace and knowledge.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Commentary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God forms leaders through calling, confession, correction, and commission. Following Christ is immediate obedience that reshapes identity and purpose. The church rests on God-revealed truth about Jesus and on Christ’s own promise to build and preserve His people. Restoration in John 21 shows that love for Jesus must become faithful shepherding—feeding, guarding, and serving, even at personal cost. Peter’s final exhortation ties hope to holiness: God’s patience is saving mercy, so believers must pursue purity, peace, and steady growth in grace until Christ returns.</a:t>
            </a:r>
          </a:p>
          <a:p>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Matthew 4:18–20</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Jesus finds Simon Peter and Andrew working as fishermen by the Sea of Galilee. He calls them, “Follow me,” and promises to make them “fishers of men.” They respond immediately—leaving their nets and following Him.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Jesus’ call is personal and mission-shaped: discipleship means learning Him and joining His work. Leaving the nets pictures surrender—setting aside livelihood, security, and self-direction for Christ’s lordship and gospel purpose. The Lord doesn’t merely redirect their labor; He transforms their identity and aim.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Matthew 16:16–18</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Peter confesses Jesus’ true identity: “Thou art the Christ, the Son of the living God.” Jesus blesses Peter, saying this knowledge is revealed by the Father. Jesus declares He will build His church “upon this rock,” and “the gates of hell” will not prevail against it.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The church is born from divine revelation and built by Christ Himself—not human brilliance. “This rock” has been understood as Christ, Peter, or Peter’s confession; yet the central point is Christ’s promise: His assembled people will endure even against death and evil’s fiercest opposition.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John 21:15–18</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After the resurrection, Jesus asks Peter three times if he loves Him. Each time Peter affirms his love, and Jesus answers with a commission: “Feed my lambs… Feed my sheep.” Jesus then foretells a harder future for Peter—loss of freedom and suffering as he grows older.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This scene is restoration, not rejection. Jesus does not ignore Peter’s failure, but He reestablishes Peter’s calling: love for Christ must be proven by shepherding Christ’s people with selfless care. True pastoral leadership is feeding, guarding, and serving—even when obedience becomes costly.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2 Peter 3:14–15, 18</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While waiting for Christ’s return, believers should be diligent to be found “in peace,” “without spot,” and “blameless.” They must interpret the Lord’s delay as mercy—“longsuffering… is salvation.” Peter ends by urging steady spiritual growth: “grow in grace, and in the knowledge of our Lord and </a:t>
            </a:r>
            <a:r>
              <a:rPr lang="en-US" sz="1200" kern="1200" dirty="0" err="1">
                <a:solidFill>
                  <a:schemeClr val="tx1"/>
                </a:solidFill>
                <a:effectLst/>
                <a:latin typeface="+mn-lt"/>
                <a:ea typeface="+mn-ea"/>
                <a:cs typeface="+mn-cs"/>
              </a:rPr>
              <a:t>Saviour</a:t>
            </a:r>
            <a:r>
              <a:rPr lang="en-US" sz="1200" kern="1200" dirty="0">
                <a:solidFill>
                  <a:schemeClr val="tx1"/>
                </a:solidFill>
                <a:effectLst/>
                <a:latin typeface="+mn-lt"/>
                <a:ea typeface="+mn-ea"/>
                <a:cs typeface="+mn-cs"/>
              </a:rPr>
              <a:t> Jesus Christ.”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Hope in Christ’s coming fuels holiness now. God’s patience is evangelistic mercy, giving space for repentance. “Grow in grace” means ongoing sanctification—receiving God’s unmerited favor and responding with obedient, relational knowledge of Christ, until He is glorified “both now and for ever.”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3</a:t>
            </a:fld>
            <a:endParaRPr lang="en-US"/>
          </a:p>
        </p:txBody>
      </p:sp>
    </p:spTree>
    <p:extLst>
      <p:ext uri="{BB962C8B-B14F-4D97-AF65-F5344CB8AC3E}">
        <p14:creationId xmlns:p14="http://schemas.microsoft.com/office/powerpoint/2010/main" val="1184207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0000" lnSpcReduction="20000"/>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Analysis</a:t>
            </a:r>
          </a:p>
          <a:p>
            <a:r>
              <a:rPr lang="en-US" sz="1200" kern="1200" dirty="0">
                <a:solidFill>
                  <a:schemeClr val="tx1"/>
                </a:solidFill>
                <a:effectLst/>
                <a:latin typeface="+mn-lt"/>
                <a:ea typeface="+mn-ea"/>
                <a:cs typeface="+mn-cs"/>
              </a:rPr>
              <a:t> </a:t>
            </a:r>
            <a:r>
              <a:rPr lang="en-US" sz="1200" b="1" i="1" u="sng" kern="1200" dirty="0">
                <a:solidFill>
                  <a:schemeClr val="tx1"/>
                </a:solidFill>
                <a:effectLst>
                  <a:outerShdw blurRad="38100" dist="38100" dir="2700000" algn="tl">
                    <a:srgbClr val="000000">
                      <a:alpha val="43137"/>
                    </a:srgbClr>
                  </a:outerShdw>
                </a:effectLst>
                <a:latin typeface="+mn-lt"/>
                <a:ea typeface="+mn-ea"/>
                <a:cs typeface="+mn-cs"/>
              </a:rPr>
              <a:t>This vignette </a:t>
            </a:r>
            <a:r>
              <a:rPr lang="en-US" sz="1200" kern="1200" dirty="0">
                <a:solidFill>
                  <a:schemeClr val="tx1"/>
                </a:solidFill>
                <a:effectLst/>
                <a:latin typeface="+mn-lt"/>
                <a:ea typeface="+mn-ea"/>
                <a:cs typeface="+mn-cs"/>
              </a:rPr>
              <a:t>uses a real-world discovery (“Jesus Boat”) to help readers picture the everyday world Jesus stepped into—nets, shorelines, and working fishermen. Against that backdrop, it highlights Simon Peter as a man called out of ordinary labor into extraordinary discipleship. The heart of the passage is not the boat itself, but the transforming call of Christ: Peter leaves a familiar life to follow Jesus, and despite failures and growth pains, God uses him to strengthen and expand the early church.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Main Idea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Jesus calls ordinary people to follow Him, transforms them through a sometimes messy discipleship journey, and then uses them powerfully for His mission.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Summary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drought-related discovery on the Sea of Galilee reveals an ancient fishing boat—often nicknamed the “Jesus Boat”—which helps modern readers imagine the setting of first-century fishermen. The lesson then turns to Simon Peter, a fisherman who left his livelihood to become Jesus’ disciple. Though Peter’s walk included both highs and lows, God shaped him into a leader whose faith and witness helped the church grow and spread.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Three Key Points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Faith has a real-world setting.</a:t>
            </a:r>
            <a:r>
              <a:rPr lang="en-US" sz="1200" kern="1200" dirty="0">
                <a:solidFill>
                  <a:schemeClr val="tx1"/>
                </a:solidFill>
                <a:effectLst/>
                <a:latin typeface="+mn-lt"/>
                <a:ea typeface="+mn-ea"/>
                <a:cs typeface="+mn-cs"/>
              </a:rPr>
              <a:t> The “boat” image grounds the gospel story in history and daily life—Jesus met people in their work and routines.</a:t>
            </a:r>
          </a:p>
          <a:p>
            <a:r>
              <a:rPr lang="en-US" sz="1200" kern="1200" dirty="0">
                <a:solidFill>
                  <a:schemeClr val="tx1"/>
                </a:solidFill>
                <a:effectLst/>
                <a:latin typeface="+mn-lt"/>
                <a:ea typeface="+mn-ea"/>
                <a:cs typeface="+mn-cs"/>
              </a:rPr>
              <a:t>2</a:t>
            </a:r>
            <a:r>
              <a:rPr lang="en-US" sz="1200" b="1" kern="1200" dirty="0">
                <a:solidFill>
                  <a:schemeClr val="tx1"/>
                </a:solidFill>
                <a:effectLst/>
                <a:latin typeface="+mn-lt"/>
                <a:ea typeface="+mn-ea"/>
                <a:cs typeface="+mn-cs"/>
              </a:rPr>
              <a:t>. Discipleship begins with leaving and following.</a:t>
            </a:r>
            <a:r>
              <a:rPr lang="en-US" sz="1200" kern="1200" dirty="0">
                <a:solidFill>
                  <a:schemeClr val="tx1"/>
                </a:solidFill>
                <a:effectLst/>
                <a:latin typeface="+mn-lt"/>
                <a:ea typeface="+mn-ea"/>
                <a:cs typeface="+mn-cs"/>
              </a:rPr>
              <a:t> Peter’s shift from nets to Christ shows that Jesus’ call rearranges priorities, identity, and purpose.</a:t>
            </a: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God uses imperfect disciples.</a:t>
            </a:r>
            <a:r>
              <a:rPr lang="en-US" sz="1200" kern="1200" dirty="0">
                <a:solidFill>
                  <a:schemeClr val="tx1"/>
                </a:solidFill>
                <a:effectLst/>
                <a:latin typeface="+mn-lt"/>
                <a:ea typeface="+mn-ea"/>
                <a:cs typeface="+mn-cs"/>
              </a:rPr>
              <a:t> Peter’s ups and downs did not disqualify him; they became part of God’s shaping process for ministry and leadership.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Three Life Lessons Learned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a:t>
            </a:r>
            <a:r>
              <a:rPr lang="en-US" sz="1200" b="1" kern="1200" dirty="0">
                <a:solidFill>
                  <a:schemeClr val="tx1"/>
                </a:solidFill>
                <a:effectLst/>
                <a:latin typeface="+mn-lt"/>
                <a:ea typeface="+mn-ea"/>
                <a:cs typeface="+mn-cs"/>
              </a:rPr>
              <a:t>. Jesus calls you where you are—but He won’t leave you as you are. </a:t>
            </a:r>
            <a:r>
              <a:rPr lang="en-US" sz="1200" kern="1200" dirty="0">
                <a:solidFill>
                  <a:schemeClr val="tx1"/>
                </a:solidFill>
                <a:effectLst/>
                <a:latin typeface="+mn-lt"/>
                <a:ea typeface="+mn-ea"/>
                <a:cs typeface="+mn-cs"/>
              </a:rPr>
              <a:t>He meets us in ordinary life and then forms us for His purposes.</a:t>
            </a:r>
          </a:p>
          <a:p>
            <a:r>
              <a:rPr lang="en-US" sz="1200" kern="1200" dirty="0">
                <a:solidFill>
                  <a:schemeClr val="tx1"/>
                </a:solidFill>
                <a:effectLst/>
                <a:latin typeface="+mn-lt"/>
                <a:ea typeface="+mn-ea"/>
                <a:cs typeface="+mn-cs"/>
              </a:rPr>
              <a:t>2. </a:t>
            </a:r>
            <a:r>
              <a:rPr lang="en-US" sz="1200" b="1" kern="1200" dirty="0">
                <a:solidFill>
                  <a:schemeClr val="tx1"/>
                </a:solidFill>
                <a:effectLst/>
                <a:latin typeface="+mn-lt"/>
                <a:ea typeface="+mn-ea"/>
                <a:cs typeface="+mn-cs"/>
              </a:rPr>
              <a:t>Growth often comes through failure and restoration. </a:t>
            </a:r>
            <a:r>
              <a:rPr lang="en-US" sz="1200" kern="1200" dirty="0">
                <a:solidFill>
                  <a:schemeClr val="tx1"/>
                </a:solidFill>
                <a:effectLst/>
                <a:latin typeface="+mn-lt"/>
                <a:ea typeface="+mn-ea"/>
                <a:cs typeface="+mn-cs"/>
              </a:rPr>
              <a:t>Like Peter, believers learn humility, courage, and dependence on Christ over time.</a:t>
            </a:r>
          </a:p>
          <a:p>
            <a:r>
              <a:rPr lang="en-US" sz="1200" kern="1200" dirty="0">
                <a:solidFill>
                  <a:schemeClr val="tx1"/>
                </a:solidFill>
                <a:effectLst/>
                <a:latin typeface="+mn-lt"/>
                <a:ea typeface="+mn-ea"/>
                <a:cs typeface="+mn-cs"/>
              </a:rPr>
              <a:t>3. </a:t>
            </a:r>
            <a:r>
              <a:rPr lang="en-US" sz="1200" b="1" kern="1200" dirty="0">
                <a:solidFill>
                  <a:schemeClr val="tx1"/>
                </a:solidFill>
                <a:effectLst/>
                <a:latin typeface="+mn-lt"/>
                <a:ea typeface="+mn-ea"/>
                <a:cs typeface="+mn-cs"/>
              </a:rPr>
              <a:t>Your past doesn’t have to define your future usefulness.</a:t>
            </a:r>
            <a:r>
              <a:rPr lang="en-US" sz="1200" kern="1200" dirty="0">
                <a:solidFill>
                  <a:schemeClr val="tx1"/>
                </a:solidFill>
                <a:effectLst/>
                <a:latin typeface="+mn-lt"/>
                <a:ea typeface="+mn-ea"/>
                <a:cs typeface="+mn-cs"/>
              </a:rPr>
              <a:t> God can redeem weaknesses and turn them into strength for serving others and building up the church.</a:t>
            </a:r>
          </a:p>
          <a:p>
            <a:r>
              <a:rPr lang="en-US" sz="1200" kern="1200" dirty="0">
                <a:solidFill>
                  <a:schemeClr val="tx1"/>
                </a:solidFill>
                <a:effectLst/>
                <a:latin typeface="+mn-lt"/>
                <a:ea typeface="+mn-ea"/>
                <a:cs typeface="+mn-cs"/>
              </a:rPr>
              <a:t> </a:t>
            </a:r>
          </a:p>
          <a:p>
            <a:pPr marL="0" marR="0">
              <a:lnSpc>
                <a:spcPct val="107000"/>
              </a:lnSpc>
              <a:spcBef>
                <a:spcPts val="0"/>
              </a:spcBef>
              <a:spcAft>
                <a:spcPts val="0"/>
              </a:spcAf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4</a:t>
            </a:fld>
            <a:endParaRPr lang="en-US"/>
          </a:p>
        </p:txBody>
      </p:sp>
    </p:spTree>
    <p:extLst>
      <p:ext uri="{BB962C8B-B14F-4D97-AF65-F5344CB8AC3E}">
        <p14:creationId xmlns:p14="http://schemas.microsoft.com/office/powerpoint/2010/main" val="1255309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2BDAD-B0AF-BD9B-5F36-D39B1BC113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9A417C-11D3-F16C-6D4D-3D2927295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74942D-7CDA-A9AC-F400-849262BC8EF2}"/>
              </a:ext>
            </a:extLst>
          </p:cNvPr>
          <p:cNvSpPr>
            <a:spLocks noGrp="1"/>
          </p:cNvSpPr>
          <p:nvPr>
            <p:ph type="body" idx="1"/>
          </p:nvPr>
        </p:nvSpPr>
        <p:spPr/>
        <p:txBody>
          <a:bodyPr>
            <a:normAutofit fontScale="47500" lnSpcReduction="20000"/>
          </a:bodyPr>
          <a:lstStyle/>
          <a:p>
            <a:r>
              <a:rPr lang="en-US" sz="1200" kern="1200" dirty="0">
                <a:solidFill>
                  <a:schemeClr val="tx1"/>
                </a:solidFill>
                <a:effectLst/>
                <a:latin typeface="+mn-lt"/>
                <a:ea typeface="+mn-ea"/>
                <a:cs typeface="+mn-cs"/>
              </a:rPr>
              <a:t>. Create a summary, analysis and commentary statement covering all of the scriptures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Monday — Psalm 22:22–28 (A Community of Testimony and Praise)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The psalm turns from personal suffering to public worship. The speaker vows to “declare thy name” in the congregation, showing faith that moves outward into community testimony. Praise spreads: the afflicted, the God-fearing, and ultimately “all the ends of the world” join in. God’s rule is the anchor—“the kingdom is the LORD’S.”</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The rescued sufferer testifies in the assembly, calling others to praise, and the worship expands to the nations under God’s kingship.</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God often turns wounds into witness. True deliverance creates a praising people, not private pride.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Tuesday — Ephesians 1:15–23 (A Community of Hope-Filled Heirs)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Paul’s prayer centers on spiritual sight: believers need “wisdom and revelation” to know their calling, inheritance, and God’s power. That power is proven in Christ’s resurrection and exaltation above all rule and authority. The church is Christ’s body under His headship, living from His victory.</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Paul thanks God for the church’s faith and love, then prays they grasp their hope, inheritance, and resurrection power in Christ, who reigns as Head of the church.</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A hopeful church is not naïve—its confidence rests on the risen, reigning Jesus.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Wednesday — Matthew 16:13–20 (A Community with Divine Authority)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Jesus draws out the difference between popular opinion and Spirit-given confession. Peter’s declaration—Jesus is “the Christ, the Son of the living God”—comes by the Father’s revelation. Jesus promises to build His church and gives “keys,” symbolizing authorized stewardship of gospel truth and disciplined order (“bind/loose”).</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Peter confesses Jesus’ identity; Jesus blesses him, promises the church’s endurance, and grants kingdom authority to His people.</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The church’s authority is never self-made; it flows from confessing Christ rightly and obeying Him faithfully.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Thursday — Ecclesiastes 4:7–12 (A Community Made Strong Together)</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The Teacher exposes the emptiness of isolated striving: one person labors but lacks companionship, help, and comfort. Community multiplies strength—two can lift, warm, and defend. The “threefold cord” pictures resilient bonds that resist strain.</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Life lived alone is vanity; companionship brings help in hardship, comfort in weakness, and protection in danger.</a:t>
            </a:r>
          </a:p>
          <a:p>
            <a:r>
              <a:rPr lang="en-US" sz="1200" kern="1200" dirty="0">
                <a:solidFill>
                  <a:schemeClr val="tx1"/>
                </a:solidFill>
                <a:effectLst/>
                <a:latin typeface="+mn-lt"/>
                <a:ea typeface="+mn-ea"/>
                <a:cs typeface="+mn-cs"/>
              </a:rPr>
              <a:t>Commentary: God often meets needs through people. Pride isolates, but wisdom invites accountability, shared burdens, and faithful friendship.</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Friday — Psalm 150 (A Community United in Worship)</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The final psalm is pure praise—no complaint, no request—just worship rooted in God’s character (“for his mighty acts… excellent greatness”). The whole body is enlisted: voices, instruments, breath. Worship becomes a communal chorus where everyone participates and God alone is exalted.</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Praise God everywhere, for who He is and what He has done, with every instrument and every breath.</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A church unified in worship is unified in focus—God’s greatness, not our preferences, sets the tone.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Saturday — Mark 4:26–32 (A Community Silently Growing)</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r>
              <a:rPr lang="en-US" sz="1200" kern="1200" dirty="0">
                <a:solidFill>
                  <a:schemeClr val="tx1"/>
                </a:solidFill>
                <a:effectLst/>
                <a:latin typeface="+mn-lt"/>
                <a:ea typeface="+mn-ea"/>
                <a:cs typeface="+mn-cs"/>
              </a:rPr>
              <a:t> Jesus portrays the kingdom’s growth as steady and God-governed. The seed grows “he </a:t>
            </a:r>
            <a:r>
              <a:rPr lang="en-US" sz="1200" kern="1200" dirty="0" err="1">
                <a:solidFill>
                  <a:schemeClr val="tx1"/>
                </a:solidFill>
                <a:effectLst/>
                <a:latin typeface="+mn-lt"/>
                <a:ea typeface="+mn-ea"/>
                <a:cs typeface="+mn-cs"/>
              </a:rPr>
              <a:t>knoweth</a:t>
            </a:r>
            <a:r>
              <a:rPr lang="en-US" sz="1200" kern="1200" dirty="0">
                <a:solidFill>
                  <a:schemeClr val="tx1"/>
                </a:solidFill>
                <a:effectLst/>
                <a:latin typeface="+mn-lt"/>
                <a:ea typeface="+mn-ea"/>
                <a:cs typeface="+mn-cs"/>
              </a:rPr>
              <a:t> not how,” stressing hidden processes that God oversees. Small beginnings lead to visible outcomes: the mustard seed becomes a sheltering plant. The community may not see every step, but growth is real, purposeful, and fruitful.</a:t>
            </a:r>
          </a:p>
          <a:p>
            <a:r>
              <a:rPr lang="en-US" sz="1200" b="1" kern="1200" dirty="0">
                <a:solidFill>
                  <a:schemeClr val="tx1"/>
                </a:solidFill>
                <a:effectLst/>
                <a:latin typeface="+mn-lt"/>
                <a:ea typeface="+mn-ea"/>
                <a:cs typeface="+mn-cs"/>
              </a:rPr>
              <a:t>Summary:</a:t>
            </a:r>
            <a:r>
              <a:rPr lang="en-US" sz="1200" kern="1200" dirty="0">
                <a:solidFill>
                  <a:schemeClr val="tx1"/>
                </a:solidFill>
                <a:effectLst/>
                <a:latin typeface="+mn-lt"/>
                <a:ea typeface="+mn-ea"/>
                <a:cs typeface="+mn-cs"/>
              </a:rPr>
              <a:t> God’s kingdom grows quietly from small starts to large impact, until the harvest comes.</a:t>
            </a:r>
          </a:p>
          <a:p>
            <a:r>
              <a:rPr lang="en-US" sz="1200" b="1" kern="1200" dirty="0">
                <a:solidFill>
                  <a:schemeClr val="tx1"/>
                </a:solidFill>
                <a:effectLst/>
                <a:latin typeface="+mn-lt"/>
                <a:ea typeface="+mn-ea"/>
                <a:cs typeface="+mn-cs"/>
              </a:rPr>
              <a:t>Commentary:</a:t>
            </a:r>
            <a:r>
              <a:rPr lang="en-US" sz="1200" kern="1200" dirty="0">
                <a:solidFill>
                  <a:schemeClr val="tx1"/>
                </a:solidFill>
                <a:effectLst/>
                <a:latin typeface="+mn-lt"/>
                <a:ea typeface="+mn-ea"/>
                <a:cs typeface="+mn-cs"/>
              </a:rPr>
              <a:t> Don’t despise slow seasons. Faithful sowing plus God’s power produces lasting expansion—often before we can explain it.</a:t>
            </a:r>
          </a:p>
          <a:p>
            <a:r>
              <a:rPr lang="en-US" sz="1200" kern="120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E4980065-2FCF-2C8A-D5A2-4E6CA1B41C56}"/>
              </a:ext>
            </a:extLst>
          </p:cNvPr>
          <p:cNvSpPr>
            <a:spLocks noGrp="1"/>
          </p:cNvSpPr>
          <p:nvPr>
            <p:ph type="sldNum" sz="quarter" idx="10"/>
          </p:nvPr>
        </p:nvSpPr>
        <p:spPr/>
        <p:txBody>
          <a:bodyPr/>
          <a:lstStyle/>
          <a:p>
            <a:fld id="{0BB98531-EBAC-4738-AC3B-4AA42F6013B1}" type="slidenum">
              <a:rPr lang="en-US" smtClean="0"/>
              <a:pPr/>
              <a:t>5</a:t>
            </a:fld>
            <a:endParaRPr lang="en-US"/>
          </a:p>
        </p:txBody>
      </p:sp>
    </p:spTree>
    <p:extLst>
      <p:ext uri="{BB962C8B-B14F-4D97-AF65-F5344CB8AC3E}">
        <p14:creationId xmlns:p14="http://schemas.microsoft.com/office/powerpoint/2010/main" val="1347086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77500" lnSpcReduction="20000"/>
          </a:bodyPr>
          <a:lstStyle/>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transforms an ordinary fisherman with a bold personality into a foundational leader who helps launch and expand the church.</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Peter was a courageous, outspoken disciple who often acted boldly—sometimes earning praise, other times correction from Jesus. Jesus knew Peter would lead, and after the ascension Peter becomes central in the early church: guiding believers (Acts 1), proclaiming Christ at Pentecost (Acts 2), and opening gospel doors to Gentiles (Acts 10). He came from Bethsaida, worked as a fisherman with Andrew in partnership with James and John, was married, and later lived in Capernaum. Scripture uses three names—Simon/Simeon, Peter, and Cephas—highlighting identity and calling</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Leadership is formed, not assumed:</a:t>
            </a:r>
            <a:r>
              <a:rPr lang="en-US" sz="1200" kern="1200" dirty="0">
                <a:solidFill>
                  <a:schemeClr val="tx1"/>
                </a:solidFill>
                <a:effectLst/>
                <a:latin typeface="+mn-lt"/>
                <a:ea typeface="+mn-ea"/>
                <a:cs typeface="+mn-cs"/>
              </a:rPr>
              <a:t> Peter’s boldness was refined by Jesus into faithful leadership.</a:t>
            </a:r>
          </a:p>
          <a:p>
            <a:pPr marL="685800" lvl="1" indent="-228600">
              <a:buFont typeface="+mj-lt"/>
              <a:buAutoNum type="arabicPeriod"/>
            </a:pPr>
            <a:r>
              <a:rPr lang="en-US" sz="1200" b="1" kern="1200" dirty="0">
                <a:solidFill>
                  <a:schemeClr val="tx1"/>
                </a:solidFill>
                <a:effectLst/>
                <a:latin typeface="+mn-lt"/>
                <a:ea typeface="+mn-ea"/>
                <a:cs typeface="+mn-cs"/>
              </a:rPr>
              <a:t>Calling rises from ordinary life:</a:t>
            </a:r>
            <a:r>
              <a:rPr lang="en-US" sz="1200" kern="1200" dirty="0">
                <a:solidFill>
                  <a:schemeClr val="tx1"/>
                </a:solidFill>
                <a:effectLst/>
                <a:latin typeface="+mn-lt"/>
                <a:ea typeface="+mn-ea"/>
                <a:cs typeface="+mn-cs"/>
              </a:rPr>
              <a:t> A fisherman with family responsibilities becomes a gospel pioneer.</a:t>
            </a:r>
          </a:p>
          <a:p>
            <a:pPr marL="685800" lvl="1" indent="-228600">
              <a:buFont typeface="+mj-lt"/>
              <a:buAutoNum type="arabicPeriod"/>
            </a:pPr>
            <a:r>
              <a:rPr lang="en-US" sz="1200" b="1" kern="1200" dirty="0">
                <a:solidFill>
                  <a:schemeClr val="tx1"/>
                </a:solidFill>
                <a:effectLst/>
                <a:latin typeface="+mn-lt"/>
                <a:ea typeface="+mn-ea"/>
                <a:cs typeface="+mn-cs"/>
              </a:rPr>
              <a:t>Identity is reshaped in Christ:</a:t>
            </a:r>
            <a:r>
              <a:rPr lang="en-US" sz="1200" kern="1200" dirty="0">
                <a:solidFill>
                  <a:schemeClr val="tx1"/>
                </a:solidFill>
                <a:effectLst/>
                <a:latin typeface="+mn-lt"/>
                <a:ea typeface="+mn-ea"/>
                <a:cs typeface="+mn-cs"/>
              </a:rPr>
              <a:t> Simon becomes Peter/Cephas—“stone”—signaling purpose and stability in the church’s early mission.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 Learned</a:t>
            </a:r>
            <a:endParaRPr lang="en-US" sz="1200" kern="1200" dirty="0">
              <a:solidFill>
                <a:schemeClr val="tx1"/>
              </a:solidFill>
              <a:effectLst/>
              <a:latin typeface="+mn-lt"/>
              <a:ea typeface="+mn-ea"/>
              <a:cs typeface="+mn-cs"/>
            </a:endParaRPr>
          </a:p>
          <a:p>
            <a:pPr marL="685800" lvl="1" indent="-228600">
              <a:buFont typeface="+mj-lt"/>
              <a:buAutoNum type="arabicPeriod"/>
            </a:pPr>
            <a:r>
              <a:rPr lang="en-US" sz="1200" b="1" kern="1200" dirty="0">
                <a:solidFill>
                  <a:schemeClr val="tx1"/>
                </a:solidFill>
                <a:effectLst/>
                <a:latin typeface="+mn-lt"/>
                <a:ea typeface="+mn-ea"/>
                <a:cs typeface="+mn-cs"/>
              </a:rPr>
              <a:t>God can use strong personalities—after He sanctifies them.</a:t>
            </a:r>
            <a:r>
              <a:rPr lang="en-US" sz="1200" kern="1200" dirty="0">
                <a:solidFill>
                  <a:schemeClr val="tx1"/>
                </a:solidFill>
                <a:effectLst/>
                <a:latin typeface="+mn-lt"/>
                <a:ea typeface="+mn-ea"/>
                <a:cs typeface="+mn-cs"/>
              </a:rPr>
              <a:t> Boldness needs humility and obedience to become spiritual leadership.</a:t>
            </a:r>
          </a:p>
          <a:p>
            <a:pPr marL="685800" lvl="1" indent="-228600">
              <a:buFont typeface="+mj-lt"/>
              <a:buAutoNum type="arabicPeriod"/>
            </a:pPr>
            <a:r>
              <a:rPr lang="en-US" sz="1200" b="1" kern="1200" dirty="0">
                <a:solidFill>
                  <a:schemeClr val="tx1"/>
                </a:solidFill>
                <a:effectLst/>
                <a:latin typeface="+mn-lt"/>
                <a:ea typeface="+mn-ea"/>
                <a:cs typeface="+mn-cs"/>
              </a:rPr>
              <a:t>Your background doesn’t limit your calling.</a:t>
            </a:r>
            <a:r>
              <a:rPr lang="en-US" sz="1200" kern="1200" dirty="0">
                <a:solidFill>
                  <a:schemeClr val="tx1"/>
                </a:solidFill>
                <a:effectLst/>
                <a:latin typeface="+mn-lt"/>
                <a:ea typeface="+mn-ea"/>
                <a:cs typeface="+mn-cs"/>
              </a:rPr>
              <a:t> Ordinary work and simple origins can be the starting point for kingdom influence.</a:t>
            </a:r>
          </a:p>
          <a:p>
            <a:pPr marL="685800" lvl="1" indent="-228600">
              <a:buFont typeface="+mj-lt"/>
              <a:buAutoNum type="arabicPeriod"/>
            </a:pPr>
            <a:r>
              <a:rPr lang="en-US" sz="1200" b="1" kern="1200" dirty="0">
                <a:solidFill>
                  <a:schemeClr val="tx1"/>
                </a:solidFill>
                <a:effectLst/>
                <a:latin typeface="+mn-lt"/>
                <a:ea typeface="+mn-ea"/>
                <a:cs typeface="+mn-cs"/>
              </a:rPr>
              <a:t>Growth includes both correction and commissioning.</a:t>
            </a:r>
            <a:r>
              <a:rPr lang="en-US" sz="1200" kern="1200" dirty="0">
                <a:solidFill>
                  <a:schemeClr val="tx1"/>
                </a:solidFill>
                <a:effectLst/>
                <a:latin typeface="+mn-lt"/>
                <a:ea typeface="+mn-ea"/>
                <a:cs typeface="+mn-cs"/>
              </a:rPr>
              <a:t> When Jesus confronts you, it’s often preparation for greater responsibility and wider ministry.</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Analysis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passage paints Peter as a vivid example of how Jesus forms leaders: God uses strong personalities, redirects zeal through correction, and turns ordinary backgrounds into extraordinary mission. Peter’s story connects biography (fisherman, family life, hometown) with calling and impact (Acts 1–2, 10). Even his names trace his transformation—Simon (ordinary identity), Peter/Cephas (“stone”), a sign of Christ’s shaping work and the leadership role Peter would play in the early church</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6</a:t>
            </a:fld>
            <a:endParaRPr lang="en-US"/>
          </a:p>
        </p:txBody>
      </p:sp>
    </p:spTree>
    <p:extLst>
      <p:ext uri="{BB962C8B-B14F-4D97-AF65-F5344CB8AC3E}">
        <p14:creationId xmlns:p14="http://schemas.microsoft.com/office/powerpoint/2010/main" val="249370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55000" lnSpcReduction="20000"/>
          </a:bodyPr>
          <a:lstStyle/>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Follow Me</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initiates discipleship—He calls ordinary people, knowing them fully, and redirects their lives for His mission.</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Jesus’ day, disciples often sought out rabbis, but here Jesus seeks out Peter and Andrew. He may have known them already, or He may be demonstrating His divine insight into their hearts. Either way, Jesus is the One who invites and commands, showing that following Him is a response to His gracious call, not a human achievement.</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Jesus initiates the relationship; discipleship starts with His call.</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Jesus knows people before they follow, including their hearts and potential.</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Jesus redefines purpose, turning everyday life into kingdom mission.</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Don’t wait until you “feel qualified”—respond when Christ calls.</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Let Jesus define your identity and direction, not your job title or past.</a:t>
            </a:r>
            <a:endParaRPr lang="en-US" sz="20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True following is immediate obedience that leads to a new mission.</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Unlike the normal rabbi–disciple pattern (students applying to teachers), Jesus takes the initiative and calls Peter and Andrew. That reversal highlights Jesus’ authority and grace: He chooses, knows, and summons people before they “qualify” themselves. The call is relational (“Follow me”) and missional (a new purpose). It also hints that Jesus sees the heart (as with Nathanael), meaning discipleship begins with Christ’s knowledge of us, not our résumé.</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_______________________________________________________________________________________________________</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Gates of Hades</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Jesus conquered death, death cannot destroy Christ’s church.</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uses “Hades/</a:t>
            </a:r>
            <a:r>
              <a:rPr lang="en-US" sz="1200" kern="1200" dirty="0" err="1">
                <a:solidFill>
                  <a:schemeClr val="tx1"/>
                </a:solidFill>
                <a:effectLst/>
                <a:latin typeface="+mn-lt"/>
                <a:ea typeface="+mn-ea"/>
                <a:cs typeface="+mn-cs"/>
              </a:rPr>
              <a:t>Sheol</a:t>
            </a:r>
            <a:r>
              <a:rPr lang="en-US" sz="1200" kern="1200" dirty="0">
                <a:solidFill>
                  <a:schemeClr val="tx1"/>
                </a:solidFill>
                <a:effectLst/>
                <a:latin typeface="+mn-lt"/>
                <a:ea typeface="+mn-ea"/>
                <a:cs typeface="+mn-cs"/>
              </a:rPr>
              <a:t>” language to declare that death will not overcome His church. This is shown in His resurrection and will be fulfilled in believers’ future resurrection. Persecution—even martyrdom—cannot extinguish what Christ started; instead, the church grew even in suffering, proving God sustains His people.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“Hades/</a:t>
            </a:r>
            <a:r>
              <a:rPr lang="en-US" sz="1200" kern="1200" dirty="0" err="1">
                <a:solidFill>
                  <a:schemeClr val="tx1"/>
                </a:solidFill>
                <a:effectLst/>
                <a:latin typeface="+mn-lt"/>
                <a:ea typeface="+mn-ea"/>
                <a:cs typeface="+mn-cs"/>
              </a:rPr>
              <a:t>Sheol</a:t>
            </a:r>
            <a:r>
              <a:rPr lang="en-US" sz="1200" kern="1200" dirty="0">
                <a:solidFill>
                  <a:schemeClr val="tx1"/>
                </a:solidFill>
                <a:effectLst/>
                <a:latin typeface="+mn-lt"/>
                <a:ea typeface="+mn-ea"/>
                <a:cs typeface="+mn-cs"/>
              </a:rPr>
              <a:t>” highlights death as the enemy in view.</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Christ’s resurrection guarantees the church’s ultimate victory.</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Persecution may wound, but it cannot erase the church.</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Fear of death shrinks when you trust the risen Christ.</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Don’t measure church strength by comfort—faithfulness often grows under pressure.</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When you feel outnumbered, remember: Christ guarantees His church’s endurance.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“Hades/</a:t>
            </a:r>
            <a:r>
              <a:rPr lang="en-US" sz="1200" kern="1200" dirty="0" err="1">
                <a:solidFill>
                  <a:schemeClr val="tx1"/>
                </a:solidFill>
                <a:effectLst/>
                <a:latin typeface="+mn-lt"/>
                <a:ea typeface="+mn-ea"/>
                <a:cs typeface="+mn-cs"/>
              </a:rPr>
              <a:t>Sheol</a:t>
            </a:r>
            <a:r>
              <a:rPr lang="en-US" sz="1200" kern="1200" dirty="0">
                <a:solidFill>
                  <a:schemeClr val="tx1"/>
                </a:solidFill>
                <a:effectLst/>
                <a:latin typeface="+mn-lt"/>
                <a:ea typeface="+mn-ea"/>
                <a:cs typeface="+mn-cs"/>
              </a:rPr>
              <a:t>” points to the realm of death. Jesus’ promise that the “gates of Hades” won’t prevail means death cannot imprison or defeat the church. Christ’s resurrection is the decisive proof, and the church’s endurance under persecution confirms it historically. Even when believers are killed, the gospel movement continues and multiplies. The church’s survival is not human toughness; it rests on Christ’s victory over death and God’s preserving power.</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________________________________________</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7</a:t>
            </a:fld>
            <a:endParaRPr lang="en-US"/>
          </a:p>
        </p:txBody>
      </p:sp>
    </p:spTree>
    <p:extLst>
      <p:ext uri="{BB962C8B-B14F-4D97-AF65-F5344CB8AC3E}">
        <p14:creationId xmlns:p14="http://schemas.microsoft.com/office/powerpoint/2010/main" val="3349251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endParaRPr lang="en-US" sz="14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4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Different Words for Love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point is Peter’s restoration and calling, not decoding a hidden “love-level” scale.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asks Peter three times if he loves Him, using one term initially while Peter replies with another. Jesus later adopts Peter’s wording. Because the New Testament uses both terms broadly (even for God’s love), the best explanation is literary variation that deepens the scene. The focus remains Jesus restoring Peter and reaffirming his role.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Word differences exist, but they don’t prove different “grades” of love here.</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The repetition addresses Peter’s past failure and provides restoration.</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Jesus meets Peter where he is and recommissions him to service.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Don’t miss the message by obsessing over details—focus on Christ’s restoring grace.</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Jesus can confront failure without crushing the person.</a:t>
            </a:r>
            <a:endParaRPr lang="en-US" sz="2000" kern="1200" dirty="0">
              <a:solidFill>
                <a:schemeClr val="tx1"/>
              </a:solidFill>
              <a:effectLst/>
              <a:latin typeface="+mn-lt"/>
              <a:ea typeface="+mn-ea"/>
              <a:cs typeface="+mn-cs"/>
            </a:endParaRPr>
          </a:p>
          <a:p>
            <a:pPr lvl="1"/>
            <a:r>
              <a:rPr lang="en-US" sz="1200" kern="1200" dirty="0">
                <a:solidFill>
                  <a:schemeClr val="tx1"/>
                </a:solidFill>
                <a:effectLst/>
                <a:latin typeface="+mn-lt"/>
                <a:ea typeface="+mn-ea"/>
                <a:cs typeface="+mn-cs"/>
              </a:rPr>
              <a:t>Restoration leads to responsibility: forgiven people are re-sent to serve.</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Analysis</a:t>
            </a:r>
            <a:endParaRPr lang="en-US" sz="20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Jesus and Peter use different Greek words for love (often noted as </a:t>
            </a:r>
            <a:r>
              <a:rPr lang="en-US" sz="1200" kern="1200" dirty="0" err="1">
                <a:solidFill>
                  <a:schemeClr val="tx1"/>
                </a:solidFill>
                <a:effectLst/>
                <a:latin typeface="+mn-lt"/>
                <a:ea typeface="+mn-ea"/>
                <a:cs typeface="+mn-cs"/>
              </a:rPr>
              <a:t>agapē</a:t>
            </a:r>
            <a:r>
              <a:rPr lang="en-US" sz="1200" kern="1200" dirty="0">
                <a:solidFill>
                  <a:schemeClr val="tx1"/>
                </a:solidFill>
                <a:effectLst/>
                <a:latin typeface="+mn-lt"/>
                <a:ea typeface="+mn-ea"/>
                <a:cs typeface="+mn-cs"/>
              </a:rPr>
              <a:t> and </a:t>
            </a:r>
            <a:r>
              <a:rPr lang="en-US" sz="1200" kern="1200" dirty="0" err="1">
                <a:solidFill>
                  <a:schemeClr val="tx1"/>
                </a:solidFill>
                <a:effectLst/>
                <a:latin typeface="+mn-lt"/>
                <a:ea typeface="+mn-ea"/>
                <a:cs typeface="+mn-cs"/>
              </a:rPr>
              <a:t>phileō</a:t>
            </a:r>
            <a:r>
              <a:rPr lang="en-US" sz="1200" kern="1200" dirty="0">
                <a:solidFill>
                  <a:schemeClr val="tx1"/>
                </a:solidFill>
                <a:effectLst/>
                <a:latin typeface="+mn-lt"/>
                <a:ea typeface="+mn-ea"/>
                <a:cs typeface="+mn-cs"/>
              </a:rPr>
              <a:t>), but the passage itself doesn’t demand a strict hierarchy between them. Both can describe God’s love, and it’s unlikely Peter is intentionally claiming “less love” to Jesus’ face. A strong reading is that John varies vocabulary for vivid dialogue. The main thrust is not a word-study contest, but Peter’s restoration and recommissioning through repeated questioning.</a:t>
            </a:r>
            <a:endParaRPr lang="en-US" sz="20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________________________________________</a:t>
            </a:r>
            <a:endParaRPr lang="en-US" sz="2000" kern="1200" dirty="0">
              <a:solidFill>
                <a:schemeClr val="tx1"/>
              </a:solidFill>
              <a:effectLst/>
              <a:latin typeface="+mn-lt"/>
              <a:ea typeface="+mn-ea"/>
              <a:cs typeface="+mn-cs"/>
            </a:endParaRPr>
          </a:p>
          <a:p>
            <a:pPr algn="l"/>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BB98531-EBAC-4738-AC3B-4AA42F6013B1}" type="slidenum">
              <a:rPr lang="en-US" smtClean="0"/>
              <a:pPr/>
              <a:t>8</a:t>
            </a:fld>
            <a:endParaRPr lang="en-US"/>
          </a:p>
        </p:txBody>
      </p:sp>
    </p:spTree>
    <p:extLst>
      <p:ext uri="{BB962C8B-B14F-4D97-AF65-F5344CB8AC3E}">
        <p14:creationId xmlns:p14="http://schemas.microsoft.com/office/powerpoint/2010/main" val="20186128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Love in Action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 Idea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God defines love: love God first, then love people—actively, sacrificially, and even toward enemies</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Summary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Because God is love, He sets the standard for what love is and how we practice it. The greatest command is wholehearted love for God. The second is love for others, extending beyond friends and family to neighbors and even enemies. Love is shown through actions that seek another’s good, reflecting</a:t>
            </a:r>
            <a:r>
              <a:rPr lang="en-US" sz="1200" b="1" kern="1200" dirty="0">
                <a:solidFill>
                  <a:schemeClr val="tx1"/>
                </a:solidFill>
                <a:effectLst/>
                <a:latin typeface="+mn-lt"/>
                <a:ea typeface="+mn-ea"/>
                <a:cs typeface="+mn-cs"/>
              </a:rPr>
              <a:t> God’s own care.</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Key Points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Love flows from God’s nature, not our changing feelings.</a:t>
            </a:r>
          </a:p>
          <a:p>
            <a:pPr lvl="0"/>
            <a:r>
              <a:rPr lang="en-US" sz="1200" kern="1200" dirty="0">
                <a:solidFill>
                  <a:schemeClr val="tx1"/>
                </a:solidFill>
                <a:effectLst/>
                <a:latin typeface="+mn-lt"/>
                <a:ea typeface="+mn-ea"/>
                <a:cs typeface="+mn-cs"/>
              </a:rPr>
              <a:t>Love has order: God first, then others.</a:t>
            </a:r>
          </a:p>
          <a:p>
            <a:pPr lvl="0"/>
            <a:r>
              <a:rPr lang="en-US" sz="1200" kern="1200" dirty="0">
                <a:solidFill>
                  <a:schemeClr val="tx1"/>
                </a:solidFill>
                <a:effectLst/>
                <a:latin typeface="+mn-lt"/>
                <a:ea typeface="+mn-ea"/>
                <a:cs typeface="+mn-cs"/>
              </a:rPr>
              <a:t>Love is active: it seeks good, including for enemies</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Three Life Lessons</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Let Scripture, not culture, define how you love.</a:t>
            </a:r>
          </a:p>
          <a:p>
            <a:pPr lvl="0"/>
            <a:r>
              <a:rPr lang="en-US" sz="1200" kern="1200" dirty="0">
                <a:solidFill>
                  <a:schemeClr val="tx1"/>
                </a:solidFill>
                <a:effectLst/>
                <a:latin typeface="+mn-lt"/>
                <a:ea typeface="+mn-ea"/>
                <a:cs typeface="+mn-cs"/>
              </a:rPr>
              <a:t>Loving God most will reshape how you treat people.</a:t>
            </a:r>
          </a:p>
          <a:p>
            <a:pPr lvl="0"/>
            <a:r>
              <a:rPr lang="en-US" sz="1200" kern="1200" dirty="0">
                <a:solidFill>
                  <a:schemeClr val="tx1"/>
                </a:solidFill>
                <a:effectLst/>
                <a:latin typeface="+mn-lt"/>
                <a:ea typeface="+mn-ea"/>
                <a:cs typeface="+mn-cs"/>
              </a:rPr>
              <a:t>Love is proven in deeds—especially when it costs you or challenges your pride.</a:t>
            </a:r>
          </a:p>
          <a:p>
            <a:r>
              <a:rPr lang="en-US" sz="1200" b="1" kern="1200" dirty="0">
                <a:solidFill>
                  <a:schemeClr val="tx1"/>
                </a:solidFill>
                <a:effectLst/>
                <a:latin typeface="+mn-lt"/>
                <a:ea typeface="+mn-ea"/>
                <a:cs typeface="+mn-cs"/>
              </a:rPr>
              <a:t>Analysis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passage defines love theologically before it defines love emotionally: love reflects God’s character because “God is love.” Therefore, love is not self-defined; God sets its meaning and boundaries. Jesus orders love: first love God supremely, then love others widely—including enemies. That means love is more than affection; it is obedient commitment to God and sacrificial care for people’s well-being, even when they are difficult.</a:t>
            </a:r>
          </a:p>
        </p:txBody>
      </p:sp>
      <p:sp>
        <p:nvSpPr>
          <p:cNvPr id="4" name="Slide Number Placeholder 3"/>
          <p:cNvSpPr>
            <a:spLocks noGrp="1"/>
          </p:cNvSpPr>
          <p:nvPr>
            <p:ph type="sldNum" sz="quarter" idx="5"/>
          </p:nvPr>
        </p:nvSpPr>
        <p:spPr/>
        <p:txBody>
          <a:bodyPr/>
          <a:lstStyle/>
          <a:p>
            <a:fld id="{0BB98531-EBAC-4738-AC3B-4AA42F6013B1}" type="slidenum">
              <a:rPr lang="en-US" smtClean="0"/>
              <a:pPr/>
              <a:t>9</a:t>
            </a:fld>
            <a:endParaRPr lang="en-US"/>
          </a:p>
        </p:txBody>
      </p:sp>
    </p:spTree>
    <p:extLst>
      <p:ext uri="{BB962C8B-B14F-4D97-AF65-F5344CB8AC3E}">
        <p14:creationId xmlns:p14="http://schemas.microsoft.com/office/powerpoint/2010/main" val="2227988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D45EE7B-067E-4491-98FF-1FE68AB59D4E}"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Shape 30"/>
          <p:cNvSpPr txBox="1">
            <a:spLocks noGrp="1"/>
          </p:cNvSpPr>
          <p:nvPr>
            <p:ph type="title"/>
          </p:nvPr>
        </p:nvSpPr>
        <p:spPr>
          <a:xfrm>
            <a:off x="1190627" y="2536031"/>
            <a:ext cx="9810751" cy="1785938"/>
          </a:xfrm>
          <a:prstGeom prst="rect">
            <a:avLst/>
          </a:prstGeom>
        </p:spPr>
        <p:txBody>
          <a:bodyPr/>
          <a:lstStyle/>
          <a:p>
            <a:r>
              <a:t>Title Text</a:t>
            </a:r>
          </a:p>
        </p:txBody>
      </p:sp>
      <p:sp>
        <p:nvSpPr>
          <p:cNvPr id="31" name="Shape 3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Shape 38"/>
          <p:cNvSpPr>
            <a:spLocks noGrp="1"/>
          </p:cNvSpPr>
          <p:nvPr>
            <p:ph type="pic" idx="13"/>
          </p:nvPr>
        </p:nvSpPr>
        <p:spPr>
          <a:xfrm>
            <a:off x="1916911" y="-17859"/>
            <a:ext cx="11751469" cy="6081117"/>
          </a:xfrm>
          <a:prstGeom prst="rect">
            <a:avLst/>
          </a:prstGeom>
          <a:ln w="9525">
            <a:round/>
          </a:ln>
        </p:spPr>
        <p:txBody>
          <a:bodyPr lIns="64291" tIns="32145" rIns="64291" bIns="32145" anchor="t">
            <a:noAutofit/>
          </a:bodyPr>
          <a:lstStyle/>
          <a:p>
            <a:endParaRPr/>
          </a:p>
        </p:txBody>
      </p:sp>
      <p:sp>
        <p:nvSpPr>
          <p:cNvPr id="39" name="Shape 39"/>
          <p:cNvSpPr txBox="1">
            <a:spLocks noGrp="1"/>
          </p:cNvSpPr>
          <p:nvPr>
            <p:ph type="title"/>
          </p:nvPr>
        </p:nvSpPr>
        <p:spPr>
          <a:xfrm>
            <a:off x="571502" y="812602"/>
            <a:ext cx="5619751" cy="2509242"/>
          </a:xfrm>
          <a:prstGeom prst="rect">
            <a:avLst/>
          </a:prstGeom>
        </p:spPr>
        <p:txBody>
          <a:bodyPr anchor="b"/>
          <a:lstStyle>
            <a:lvl1pPr>
              <a:defRPr sz="4100"/>
            </a:lvl1pPr>
          </a:lstStyle>
          <a:p>
            <a:r>
              <a:t>Title Text</a:t>
            </a:r>
          </a:p>
        </p:txBody>
      </p:sp>
      <p:sp>
        <p:nvSpPr>
          <p:cNvPr id="40" name="Shape 40"/>
          <p:cNvSpPr txBox="1">
            <a:spLocks noGrp="1"/>
          </p:cNvSpPr>
          <p:nvPr>
            <p:ph type="body" sz="quarter" idx="1"/>
          </p:nvPr>
        </p:nvSpPr>
        <p:spPr>
          <a:xfrm>
            <a:off x="571502" y="3348633"/>
            <a:ext cx="5619751" cy="2509242"/>
          </a:xfrm>
          <a:prstGeom prst="rect">
            <a:avLst/>
          </a:prstGeom>
        </p:spPr>
        <p:txBody>
          <a:bodyPr anchor="t"/>
          <a:lstStyle>
            <a:lvl1pPr marL="0" indent="0" algn="ctr">
              <a:spcBef>
                <a:spcPts val="0"/>
              </a:spcBef>
              <a:buSzTx/>
              <a:buNone/>
            </a:lvl1pPr>
            <a:lvl2pPr marL="0" indent="160745" algn="ctr">
              <a:spcBef>
                <a:spcPts val="0"/>
              </a:spcBef>
              <a:buSzTx/>
              <a:buNone/>
            </a:lvl2pPr>
            <a:lvl3pPr marL="0" indent="321490" algn="ctr">
              <a:spcBef>
                <a:spcPts val="0"/>
              </a:spcBef>
              <a:buSzTx/>
              <a:buNone/>
            </a:lvl3pPr>
            <a:lvl4pPr marL="0" indent="482234" algn="ctr">
              <a:spcBef>
                <a:spcPts val="0"/>
              </a:spcBef>
              <a:buSzTx/>
              <a:buNone/>
            </a:lvl4pPr>
            <a:lvl5pPr marL="0" indent="642979" algn="ctr">
              <a:spcBef>
                <a:spcPts val="0"/>
              </a:spcBef>
              <a:buSzTx/>
              <a:buNone/>
            </a:lvl5pPr>
          </a:lstStyle>
          <a:p>
            <a:r>
              <a:t>Body Level One</a:t>
            </a:r>
          </a:p>
          <a:p>
            <a:pPr lvl="1"/>
            <a:r>
              <a:t>Body Level Two</a:t>
            </a:r>
          </a:p>
          <a:p>
            <a:pPr lvl="2"/>
            <a:r>
              <a:t>Body Level Three</a:t>
            </a:r>
          </a:p>
          <a:p>
            <a:pPr lvl="3"/>
            <a:r>
              <a:t>Body Level Four</a:t>
            </a:r>
          </a:p>
          <a:p>
            <a:pPr lvl="4"/>
            <a:r>
              <a:t>Body Level Five</a:t>
            </a:r>
          </a:p>
        </p:txBody>
      </p:sp>
      <p:sp>
        <p:nvSpPr>
          <p:cNvPr id="41" name="Shape 41"/>
          <p:cNvSpPr txBox="1">
            <a:spLocks noGrp="1"/>
          </p:cNvSpPr>
          <p:nvPr>
            <p:ph type="sldNum" sz="quarter" idx="2"/>
          </p:nvPr>
        </p:nvSpPr>
        <p:spPr>
          <a:prstGeom prst="rect">
            <a:avLst/>
          </a:prstGeom>
        </p:spPr>
        <p:txBody>
          <a:bodyPr/>
          <a:lstStyle/>
          <a:p>
            <a:fld id="{86CB4B4D-7CA3-9044-876B-883B54F8677D}" type="slidenum">
              <a:rPr/>
              <a:p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45EE7B-067E-4491-98FF-1FE68AB59D4E}"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45EE7B-067E-4491-98FF-1FE68AB59D4E}" type="datetimeFigureOut">
              <a:rPr lang="en-US" smtClean="0"/>
              <a:pPr/>
              <a:t>1/18/2026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45EE7B-067E-4491-98FF-1FE68AB59D4E}"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45EE7B-067E-4491-98FF-1FE68AB59D4E}" type="datetimeFigureOut">
              <a:rPr lang="en-US" smtClean="0"/>
              <a:pPr/>
              <a:t>1/18/2026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45EE7B-067E-4491-98FF-1FE68AB59D4E}" type="datetimeFigureOut">
              <a:rPr lang="en-US" smtClean="0"/>
              <a:pPr/>
              <a:t>1/18/2026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45EE7B-067E-4491-98FF-1FE68AB59D4E}" type="datetimeFigureOut">
              <a:rPr lang="en-US" smtClean="0"/>
              <a:pPr/>
              <a:t>1/18/2026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5EE7B-067E-4491-98FF-1FE68AB59D4E}" type="datetimeFigureOut">
              <a:rPr lang="en-US" smtClean="0"/>
              <a:pPr/>
              <a:t>1/18/2026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DD155A-A736-465E-AD78-FBDA6FB6ED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2060"/>
            </a:gs>
            <a:gs pos="74000">
              <a:schemeClr val="accent1">
                <a:lumMod val="45000"/>
                <a:lumOff val="55000"/>
              </a:schemeClr>
            </a:gs>
            <a:gs pos="83000">
              <a:schemeClr val="accent1">
                <a:lumMod val="45000"/>
                <a:lumOff val="55000"/>
              </a:schemeClr>
            </a:gs>
            <a:gs pos="100000">
              <a:srgbClr val="002060"/>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45EE7B-067E-4491-98FF-1FE68AB59D4E}" type="datetimeFigureOut">
              <a:rPr lang="en-US" smtClean="0"/>
              <a:pPr/>
              <a:t>1/18/2026</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DD155A-A736-465E-AD78-FBDA6FB6ED2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emf"/><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Freeform: Shape 32">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dirty="0"/>
          </a:p>
        </p:txBody>
      </p:sp>
      <p:sp>
        <p:nvSpPr>
          <p:cNvPr id="2" name="Rectangle 1">
            <a:extLst>
              <a:ext uri="{FF2B5EF4-FFF2-40B4-BE49-F238E27FC236}">
                <a16:creationId xmlns:a16="http://schemas.microsoft.com/office/drawing/2014/main" id="{910CD0BF-9179-BF51-1601-851EBD749E16}"/>
              </a:ext>
              <a:ext uri="{C183D7F6-B498-43B3-948B-1728B52AA6E4}">
                <adec:decorative xmlns:adec="http://schemas.microsoft.com/office/drawing/2017/decorative" val="1"/>
              </a:ext>
            </a:extLst>
          </p:cNvPr>
          <p:cNvSpPr/>
          <p:nvPr/>
        </p:nvSpPr>
        <p:spPr>
          <a:xfrm>
            <a:off x="0" y="0"/>
            <a:ext cx="12188952" cy="6858000"/>
          </a:xfrm>
          <a:prstGeom prst="rect">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ubtitle 2">
            <a:extLst>
              <a:ext uri="{FF2B5EF4-FFF2-40B4-BE49-F238E27FC236}">
                <a16:creationId xmlns:a16="http://schemas.microsoft.com/office/drawing/2014/main" id="{82636567-86AA-4F3F-A4E6-C45478F989ED}"/>
              </a:ext>
            </a:extLst>
          </p:cNvPr>
          <p:cNvSpPr txBox="1">
            <a:spLocks/>
          </p:cNvSpPr>
          <p:nvPr/>
        </p:nvSpPr>
        <p:spPr>
          <a:xfrm>
            <a:off x="6400798" y="841491"/>
            <a:ext cx="5562601" cy="5294647"/>
          </a:xfrm>
          <a:prstGeom prst="rect">
            <a:avLst/>
          </a:prstGeom>
          <a:gradFill>
            <a:gsLst>
              <a:gs pos="10000">
                <a:srgbClr val="002060"/>
              </a:gs>
              <a:gs pos="32000">
                <a:schemeClr val="accent1">
                  <a:lumMod val="45000"/>
                  <a:lumOff val="55000"/>
                  <a:alpha val="0"/>
                </a:schemeClr>
              </a:gs>
              <a:gs pos="89000">
                <a:schemeClr val="accent1">
                  <a:lumMod val="45000"/>
                  <a:lumOff val="55000"/>
                  <a:alpha val="0"/>
                </a:schemeClr>
              </a:gs>
              <a:gs pos="100000">
                <a:srgbClr val="002060"/>
              </a:gs>
            </a:gsLst>
            <a:lin ang="5400000" scaled="1"/>
          </a:gradFill>
          <a:scene3d>
            <a:camera prst="orthographicFront">
              <a:rot lat="0" lon="0" rev="0"/>
            </a:camera>
            <a:lightRig rig="balanced" dir="t">
              <a:rot lat="0" lon="0" rev="8700000"/>
            </a:lightRig>
          </a:scene3d>
        </p:spPr>
        <p:txBody>
          <a:bodyPr vert="horz" lIns="91440" tIns="45720" rIns="91440" bIns="45720" rtlCol="0">
            <a:normAutofit/>
          </a:bodyPr>
          <a:lstStyle/>
          <a:p>
            <a:pPr marL="114300">
              <a:lnSpc>
                <a:spcPct val="90000"/>
              </a:lnSpc>
              <a:spcBef>
                <a:spcPct val="20000"/>
              </a:spcBef>
              <a:defRPr/>
            </a:pPr>
            <a:r>
              <a:rPr lang="en-US" sz="3600" b="1" i="1" u="sng" dirty="0">
                <a:ln w="12700">
                  <a:solidFill>
                    <a:schemeClr val="accent5"/>
                  </a:solidFill>
                  <a:prstDash val="solid"/>
                </a:ln>
                <a:solidFill>
                  <a:schemeClr val="bg1"/>
                </a:solidFill>
                <a:uFill>
                  <a:solidFill>
                    <a:srgbClr val="002060"/>
                  </a:solidFill>
                </a:uFill>
              </a:rPr>
              <a:t>CALL AND GROWTH</a:t>
            </a:r>
            <a:endParaRPr lang="en-US" sz="4400" b="1" i="1" u="sng" dirty="0">
              <a:ln w="12700">
                <a:solidFill>
                  <a:schemeClr val="accent5"/>
                </a:solidFill>
                <a:prstDash val="solid"/>
              </a:ln>
              <a:solidFill>
                <a:schemeClr val="bg1"/>
              </a:solidFill>
              <a:uFill>
                <a:solidFill>
                  <a:srgbClr val="002060"/>
                </a:solidFill>
              </a:uFill>
            </a:endParaRPr>
          </a:p>
        </p:txBody>
      </p:sp>
      <p:sp>
        <p:nvSpPr>
          <p:cNvPr id="4" name="TextBox 3">
            <a:extLst>
              <a:ext uri="{FF2B5EF4-FFF2-40B4-BE49-F238E27FC236}">
                <a16:creationId xmlns:a16="http://schemas.microsoft.com/office/drawing/2014/main" id="{00F933E5-4874-48B6-33E6-6ABA94BA7E86}"/>
              </a:ext>
            </a:extLst>
          </p:cNvPr>
          <p:cNvSpPr txBox="1"/>
          <p:nvPr/>
        </p:nvSpPr>
        <p:spPr>
          <a:xfrm>
            <a:off x="10515600" y="6424369"/>
            <a:ext cx="1508760" cy="281231"/>
          </a:xfrm>
          <a:prstGeom prst="rect">
            <a:avLst/>
          </a:prstGeom>
          <a:noFill/>
        </p:spPr>
        <p:txBody>
          <a:bodyPr wrap="square">
            <a:spAutoFit/>
          </a:bodyPr>
          <a:lstStyle/>
          <a:p>
            <a:pPr marL="0" marR="0">
              <a:lnSpc>
                <a:spcPct val="107000"/>
              </a:lnSpc>
              <a:spcBef>
                <a:spcPts val="0"/>
              </a:spcBef>
              <a:spcAft>
                <a:spcPts val="0"/>
              </a:spcAft>
            </a:pPr>
            <a:r>
              <a:rPr lang="en-US" sz="1200" b="1" kern="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Week of January 21</a:t>
            </a:r>
            <a:endParaRPr lang="en-US" sz="12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2F7657C9-5CA4-0B8E-5F86-1A91A09FF7D5}"/>
              </a:ext>
            </a:extLst>
          </p:cNvPr>
          <p:cNvSpPr txBox="1"/>
          <p:nvPr/>
        </p:nvSpPr>
        <p:spPr>
          <a:xfrm>
            <a:off x="6400798" y="1420745"/>
            <a:ext cx="5568288" cy="4026552"/>
          </a:xfrm>
          <a:prstGeom prst="rect">
            <a:avLst/>
          </a:prstGeom>
          <a:solidFill>
            <a:schemeClr val="bg1">
              <a:alpha val="50000"/>
            </a:schemeClr>
          </a:solidFill>
        </p:spPr>
        <p:txBody>
          <a:bodyPr wrap="square">
            <a:spAutoFit/>
          </a:bodyPr>
          <a:lstStyle/>
          <a:p>
            <a:pPr lvl="1">
              <a:lnSpc>
                <a:spcPct val="107000"/>
              </a:lnSpc>
              <a:spcAft>
                <a:spcPts val="600"/>
              </a:spcAft>
            </a:pP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But speaking the truth in love, may grow up into him in all things, which is the head, even Christ: From whom the whole body fitly joined together and compacted by that which every joint </a:t>
            </a:r>
            <a:r>
              <a:rPr lang="en-US" sz="24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supplieth</a:t>
            </a:r>
            <a:r>
              <a:rPr lang="en-US" sz="24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according to the effectual working in the measure of every part, maketh increase of the body unto the edifying of itself in love. —Ephesians 4:15–16 KJV</a:t>
            </a:r>
            <a:endParaRPr lang="en-US" sz="24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8985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1524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chemeClr val="bg1"/>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1524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D160821-B2AB-4341-ABF2-B44268E77B37}"/>
              </a:ext>
            </a:extLst>
          </p:cNvPr>
          <p:cNvSpPr txBox="1"/>
          <p:nvPr/>
        </p:nvSpPr>
        <p:spPr>
          <a:xfrm>
            <a:off x="76200" y="76200"/>
            <a:ext cx="3581400" cy="58814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BEAE4E6-CD19-4092-9C7E-2C12B39CCE7B}"/>
              </a:ext>
            </a:extLst>
          </p:cNvPr>
          <p:cNvSpPr txBox="1">
            <a:spLocks/>
          </p:cNvSpPr>
          <p:nvPr/>
        </p:nvSpPr>
        <p:spPr>
          <a:xfrm>
            <a:off x="0" y="740540"/>
            <a:ext cx="12192000" cy="47866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800" b="1" cap="small" dirty="0">
                <a:solidFill>
                  <a:schemeClr val="bg1"/>
                </a:solidFill>
                <a:effectLst>
                  <a:outerShdw blurRad="38100" dist="38100" dir="2700000" algn="tl">
                    <a:srgbClr val="000000">
                      <a:alpha val="43137"/>
                    </a:srgbClr>
                  </a:outerShdw>
                </a:effectLst>
              </a:rPr>
              <a:t>Peter’s Calling and Confession - Matthew 4:18–20; 16:16–18 KJV</a:t>
            </a:r>
          </a:p>
        </p:txBody>
      </p:sp>
      <p:sp>
        <p:nvSpPr>
          <p:cNvPr id="15" name="Title 2">
            <a:extLst>
              <a:ext uri="{FF2B5EF4-FFF2-40B4-BE49-F238E27FC236}">
                <a16:creationId xmlns:a16="http://schemas.microsoft.com/office/drawing/2014/main" id="{CFB6BB04-11BC-46EF-B400-5675755E56EA}"/>
              </a:ext>
            </a:extLst>
          </p:cNvPr>
          <p:cNvSpPr txBox="1">
            <a:spLocks/>
          </p:cNvSpPr>
          <p:nvPr/>
        </p:nvSpPr>
        <p:spPr>
          <a:xfrm>
            <a:off x="8915400" y="95249"/>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CALL AND GROWTH</a:t>
            </a: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rot="5400000">
            <a:off x="5932501" y="4084320"/>
            <a:ext cx="5577840"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825759E0-14D7-476D-8932-70685D477530}"/>
              </a:ext>
            </a:extLst>
          </p:cNvPr>
          <p:cNvSpPr txBox="1"/>
          <p:nvPr/>
        </p:nvSpPr>
        <p:spPr>
          <a:xfrm>
            <a:off x="8816466" y="1371600"/>
            <a:ext cx="3375533" cy="5401479"/>
          </a:xfrm>
          <a:prstGeom prst="rect">
            <a:avLst/>
          </a:prstGeom>
          <a:solidFill>
            <a:srgbClr val="00206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Near the beginning of Jesus’ public ministry, He is walking along the Sea of Galilee.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There along the shore are two fishermen, brothers named Andrew and Peter.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Jesus invites the fishermen to follow and be His disciples.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After the disciples have been following Jesus for some time, they have a front-row seat to everything that Jesus is doing.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When Jesus tests these disciples, asking who He is, it is Peter who gives the correct answer.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Because Peter is the one to declare that Jesus is the Messiah, Jesus affirms him and gives him a leadership role for the early church. </a:t>
            </a:r>
          </a:p>
        </p:txBody>
      </p:sp>
      <p:sp>
        <p:nvSpPr>
          <p:cNvPr id="13" name="TextBox 12">
            <a:extLst>
              <a:ext uri="{FF2B5EF4-FFF2-40B4-BE49-F238E27FC236}">
                <a16:creationId xmlns:a16="http://schemas.microsoft.com/office/drawing/2014/main" id="{3770BEAC-D32D-4558-9174-4A01FA43041C}"/>
              </a:ext>
            </a:extLst>
          </p:cNvPr>
          <p:cNvSpPr txBox="1"/>
          <p:nvPr/>
        </p:nvSpPr>
        <p:spPr>
          <a:xfrm>
            <a:off x="99807" y="1371600"/>
            <a:ext cx="8616852" cy="5352747"/>
          </a:xfrm>
          <a:prstGeom prst="rect">
            <a:avLst/>
          </a:prstGeom>
          <a:solidFill>
            <a:schemeClr val="bg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lvl="1"/>
            <a:r>
              <a:rPr lang="en-US" sz="2200" b="1" dirty="0">
                <a:solidFill>
                  <a:srgbClr val="002060"/>
                </a:solidFill>
                <a:effectLst>
                  <a:outerShdw blurRad="38100" dist="38100" dir="2700000" algn="tl">
                    <a:srgbClr val="000000">
                      <a:alpha val="43137"/>
                    </a:srgbClr>
                  </a:outerShdw>
                </a:effectLst>
                <a:latin typeface="Gotham Medium" panose="02000604030000020004"/>
              </a:rPr>
              <a:t>4:18 And Jesus, walking by the sea of Galilee, saw two brethren, Simon called Peter, and Andrew his brother, casting a net into the sea: for they were fishers. </a:t>
            </a:r>
          </a:p>
          <a:p>
            <a:pPr marL="91440" lvl="1"/>
            <a:r>
              <a:rPr lang="en-US" sz="2200" b="1" dirty="0">
                <a:solidFill>
                  <a:srgbClr val="002060"/>
                </a:solidFill>
                <a:effectLst>
                  <a:outerShdw blurRad="38100" dist="38100" dir="2700000" algn="tl">
                    <a:srgbClr val="000000">
                      <a:alpha val="43137"/>
                    </a:srgbClr>
                  </a:outerShdw>
                </a:effectLst>
                <a:latin typeface="Gotham Medium" panose="02000604030000020004"/>
              </a:rPr>
              <a:t>19 And he saith unto them, Follow me, and I will make you fishers of men. </a:t>
            </a:r>
          </a:p>
          <a:p>
            <a:pPr marL="91440" lvl="1"/>
            <a:r>
              <a:rPr lang="en-US" sz="2200" b="1" dirty="0">
                <a:solidFill>
                  <a:srgbClr val="002060"/>
                </a:solidFill>
                <a:effectLst>
                  <a:outerShdw blurRad="38100" dist="38100" dir="2700000" algn="tl">
                    <a:srgbClr val="000000">
                      <a:alpha val="43137"/>
                    </a:srgbClr>
                  </a:outerShdw>
                </a:effectLst>
                <a:latin typeface="Gotham Medium" panose="02000604030000020004"/>
              </a:rPr>
              <a:t>20 And they straightway left their nets, and followed him. </a:t>
            </a:r>
          </a:p>
          <a:p>
            <a:pPr marL="91440" lvl="1" algn="ctr">
              <a:lnSpc>
                <a:spcPts val="4320"/>
              </a:lnSpc>
              <a:spcBef>
                <a:spcPts val="1200"/>
              </a:spcBef>
              <a:spcAft>
                <a:spcPts val="1200"/>
              </a:spcAft>
            </a:pPr>
            <a:r>
              <a:rPr lang="en-US" sz="3600" b="1" dirty="0">
                <a:solidFill>
                  <a:srgbClr val="002060"/>
                </a:solidFill>
                <a:effectLst>
                  <a:outerShdw blurRad="38100" dist="38100" dir="2700000" algn="tl">
                    <a:srgbClr val="000000">
                      <a:alpha val="43137"/>
                    </a:srgbClr>
                  </a:outerShdw>
                </a:effectLst>
                <a:latin typeface="Gotham Medium" panose="02000604030000020004"/>
              </a:rPr>
              <a:t>. . . . . . . . . . . . . . . . . . . . . . . . . . . . </a:t>
            </a:r>
          </a:p>
          <a:p>
            <a:pPr marL="91440" lvl="1"/>
            <a:r>
              <a:rPr lang="en-US" sz="2200" b="1" dirty="0">
                <a:solidFill>
                  <a:srgbClr val="002060"/>
                </a:solidFill>
                <a:effectLst>
                  <a:outerShdw blurRad="38100" dist="38100" dir="2700000" algn="tl">
                    <a:srgbClr val="000000">
                      <a:alpha val="43137"/>
                    </a:srgbClr>
                  </a:outerShdw>
                </a:effectLst>
                <a:latin typeface="Gotham Medium" panose="02000604030000020004"/>
              </a:rPr>
              <a:t>16:16 And Simon Peter answered and said, Thou art the Christ, the Son of the living God. </a:t>
            </a:r>
          </a:p>
          <a:p>
            <a:pPr marL="91440" lvl="1"/>
            <a:r>
              <a:rPr lang="en-US" sz="2200" b="1" dirty="0">
                <a:solidFill>
                  <a:srgbClr val="002060"/>
                </a:solidFill>
                <a:effectLst>
                  <a:outerShdw blurRad="38100" dist="38100" dir="2700000" algn="tl">
                    <a:srgbClr val="000000">
                      <a:alpha val="43137"/>
                    </a:srgbClr>
                  </a:outerShdw>
                </a:effectLst>
                <a:latin typeface="Gotham Medium" panose="02000604030000020004"/>
              </a:rPr>
              <a:t>17 And Jesus answered and said unto him, Blessed art thou, Simon Barjona: for flesh and blood hath not revealed it unto thee, but my Father which is in heaven. </a:t>
            </a:r>
          </a:p>
          <a:p>
            <a:pPr marL="91440" lvl="1"/>
            <a:r>
              <a:rPr lang="en-US" sz="2200" b="1" dirty="0">
                <a:solidFill>
                  <a:srgbClr val="002060"/>
                </a:solidFill>
                <a:effectLst>
                  <a:outerShdw blurRad="38100" dist="38100" dir="2700000" algn="tl">
                    <a:srgbClr val="000000">
                      <a:alpha val="43137"/>
                    </a:srgbClr>
                  </a:outerShdw>
                </a:effectLst>
                <a:latin typeface="Gotham Medium" panose="02000604030000020004"/>
              </a:rPr>
              <a:t>18 And I say also unto thee, That thou art Peter, and upon this rock I will build my church; and the gates of hell shall not prevail against it. </a:t>
            </a:r>
          </a:p>
        </p:txBody>
      </p:sp>
      <p:cxnSp>
        <p:nvCxnSpPr>
          <p:cNvPr id="20" name="Straight Connector 19">
            <a:extLst>
              <a:ext uri="{FF2B5EF4-FFF2-40B4-BE49-F238E27FC236}">
                <a16:creationId xmlns:a16="http://schemas.microsoft.com/office/drawing/2014/main" id="{AC747590-0795-4DDF-BB10-64FACDDC33DA}"/>
              </a:ext>
            </a:extLst>
          </p:cNvPr>
          <p:cNvCxnSpPr>
            <a:cxnSpLocks/>
          </p:cNvCxnSpPr>
          <p:nvPr/>
        </p:nvCxnSpPr>
        <p:spPr>
          <a:xfrm>
            <a:off x="0" y="6781800"/>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8496255-E250-671B-C224-714BA5AD4D1A}"/>
              </a:ext>
            </a:extLst>
          </p:cNvPr>
          <p:cNvSpPr>
            <a:spLocks noGrp="1"/>
          </p:cNvSpPr>
          <p:nvPr>
            <p:ph type="sldNum" sz="quarter" idx="2"/>
          </p:nvPr>
        </p:nvSpPr>
        <p:spPr>
          <a:xfrm>
            <a:off x="8899358" y="632171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10</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1172392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80CC0-E5E6-C056-F917-EC401DF5DFD5}"/>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CD91A465-2364-2B9A-458B-24DE991F17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8" name="Line 10">
            <a:extLst>
              <a:ext uri="{FF2B5EF4-FFF2-40B4-BE49-F238E27FC236}">
                <a16:creationId xmlns:a16="http://schemas.microsoft.com/office/drawing/2014/main" id="{004845FD-B898-587E-1C3D-E71B4280DE9D}"/>
              </a:ext>
            </a:extLst>
          </p:cNvPr>
          <p:cNvSpPr>
            <a:spLocks noChangeShapeType="1"/>
          </p:cNvSpPr>
          <p:nvPr/>
        </p:nvSpPr>
        <p:spPr bwMode="auto">
          <a:xfrm>
            <a:off x="-152401" y="1295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chemeClr val="bg1"/>
              </a:solidFill>
              <a:latin typeface="Gotham Medium" panose="02000604030000020004"/>
            </a:endParaRPr>
          </a:p>
        </p:txBody>
      </p:sp>
      <p:cxnSp>
        <p:nvCxnSpPr>
          <p:cNvPr id="9" name="Straight Connector 8">
            <a:extLst>
              <a:ext uri="{FF2B5EF4-FFF2-40B4-BE49-F238E27FC236}">
                <a16:creationId xmlns:a16="http://schemas.microsoft.com/office/drawing/2014/main" id="{4124F423-9A74-5F32-6098-501B12BB80FB}"/>
              </a:ext>
            </a:extLst>
          </p:cNvPr>
          <p:cNvCxnSpPr>
            <a:cxnSpLocks/>
          </p:cNvCxnSpPr>
          <p:nvPr/>
        </p:nvCxnSpPr>
        <p:spPr>
          <a:xfrm>
            <a:off x="-152400" y="6926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E49E83B-33A7-39C4-6948-2718B7ADCA8E}"/>
              </a:ext>
            </a:extLst>
          </p:cNvPr>
          <p:cNvSpPr txBox="1"/>
          <p:nvPr/>
        </p:nvSpPr>
        <p:spPr>
          <a:xfrm>
            <a:off x="76200" y="76200"/>
            <a:ext cx="3581400" cy="588140"/>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Medium" panose="02000604030000020004"/>
              </a:rPr>
              <a:t>LESSON OVERVIEW</a:t>
            </a:r>
          </a:p>
        </p:txBody>
      </p:sp>
      <p:sp>
        <p:nvSpPr>
          <p:cNvPr id="12" name="Title 2">
            <a:extLst>
              <a:ext uri="{FF2B5EF4-FFF2-40B4-BE49-F238E27FC236}">
                <a16:creationId xmlns:a16="http://schemas.microsoft.com/office/drawing/2014/main" id="{C0E6FB2C-BB11-C4F1-A08C-5CDB2528CCAA}"/>
              </a:ext>
            </a:extLst>
          </p:cNvPr>
          <p:cNvSpPr txBox="1">
            <a:spLocks/>
          </p:cNvSpPr>
          <p:nvPr/>
        </p:nvSpPr>
        <p:spPr>
          <a:xfrm>
            <a:off x="0" y="740540"/>
            <a:ext cx="12192000" cy="478660"/>
          </a:xfrm>
          <a:prstGeom prst="rect">
            <a:avLst/>
          </a:prstGeom>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r>
              <a:rPr lang="en-US" sz="2800" b="1" cap="small" dirty="0">
                <a:solidFill>
                  <a:schemeClr val="bg1"/>
                </a:solidFill>
                <a:effectLst>
                  <a:outerShdw blurRad="38100" dist="38100" dir="2700000" algn="tl">
                    <a:srgbClr val="000000">
                      <a:alpha val="43137"/>
                    </a:srgbClr>
                  </a:outerShdw>
                </a:effectLst>
              </a:rPr>
              <a:t>Peter’s Charge and Challenge - </a:t>
            </a:r>
            <a:r>
              <a:rPr lang="en-US" sz="2400" b="1" cap="small" dirty="0">
                <a:solidFill>
                  <a:schemeClr val="bg1"/>
                </a:solidFill>
                <a:effectLst>
                  <a:outerShdw blurRad="38100" dist="38100" dir="2700000" algn="tl">
                    <a:srgbClr val="000000">
                      <a:alpha val="43137"/>
                    </a:srgbClr>
                  </a:outerShdw>
                </a:effectLst>
              </a:rPr>
              <a:t>John 21:15–18; 2 Peter 3:14–15; 3:18</a:t>
            </a:r>
            <a:endParaRPr lang="en-US" sz="2800" b="1" cap="small" dirty="0">
              <a:solidFill>
                <a:schemeClr val="bg1"/>
              </a:solidFill>
              <a:effectLst>
                <a:outerShdw blurRad="38100" dist="38100" dir="2700000" algn="tl">
                  <a:srgbClr val="000000">
                    <a:alpha val="43137"/>
                  </a:srgbClr>
                </a:outerShdw>
              </a:effectLst>
            </a:endParaRPr>
          </a:p>
        </p:txBody>
      </p:sp>
      <p:sp>
        <p:nvSpPr>
          <p:cNvPr id="15" name="Title 2">
            <a:extLst>
              <a:ext uri="{FF2B5EF4-FFF2-40B4-BE49-F238E27FC236}">
                <a16:creationId xmlns:a16="http://schemas.microsoft.com/office/drawing/2014/main" id="{B8C76A5A-915A-D553-6E70-DD3E6416727A}"/>
              </a:ext>
            </a:extLst>
          </p:cNvPr>
          <p:cNvSpPr txBox="1">
            <a:spLocks/>
          </p:cNvSpPr>
          <p:nvPr/>
        </p:nvSpPr>
        <p:spPr>
          <a:xfrm>
            <a:off x="8915400" y="95249"/>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CALL AND GROWTH</a:t>
            </a:r>
          </a:p>
        </p:txBody>
      </p:sp>
      <p:sp>
        <p:nvSpPr>
          <p:cNvPr id="16" name="Line 10">
            <a:extLst>
              <a:ext uri="{FF2B5EF4-FFF2-40B4-BE49-F238E27FC236}">
                <a16:creationId xmlns:a16="http://schemas.microsoft.com/office/drawing/2014/main" id="{62FBAC68-A07E-4024-15BB-A919DA3F6B2A}"/>
              </a:ext>
            </a:extLst>
          </p:cNvPr>
          <p:cNvSpPr>
            <a:spLocks noChangeShapeType="1"/>
          </p:cNvSpPr>
          <p:nvPr/>
        </p:nvSpPr>
        <p:spPr bwMode="auto">
          <a:xfrm rot="5400000">
            <a:off x="5932501" y="4084320"/>
            <a:ext cx="5577840"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7" name="TextBox 16">
            <a:extLst>
              <a:ext uri="{FF2B5EF4-FFF2-40B4-BE49-F238E27FC236}">
                <a16:creationId xmlns:a16="http://schemas.microsoft.com/office/drawing/2014/main" id="{5828C544-E49C-3E55-DEC0-5C7187C87853}"/>
              </a:ext>
            </a:extLst>
          </p:cNvPr>
          <p:cNvSpPr txBox="1"/>
          <p:nvPr/>
        </p:nvSpPr>
        <p:spPr>
          <a:xfrm>
            <a:off x="8816466" y="1371600"/>
            <a:ext cx="3375533" cy="5478423"/>
          </a:xfrm>
          <a:prstGeom prst="rect">
            <a:avLst/>
          </a:prstGeom>
          <a:solidFill>
            <a:srgbClr val="00206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Even though Peter jumped at the chance to declare Jesus to be the Messiah, he also denied and deserted Jesus.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After Jesus’ resurrection, Jesus comes to Peter, “the Rock,” to challenge him.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When Peter claims to love Jesus, the Lord tells him to respond by feeding His sheep.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Jesus knows that Peter will face the test of persecution a second time, and he will not falter. </a:t>
            </a:r>
          </a:p>
          <a:p>
            <a:pPr marL="342900" lvl="1" indent="-342900">
              <a:spcBef>
                <a:spcPts val="300"/>
              </a:spcBef>
              <a:spcAft>
                <a:spcPts val="300"/>
              </a:spcAft>
              <a:buFont typeface="Wingdings" panose="05000000000000000000" pitchFamily="2" charset="2"/>
              <a:buChar char="q"/>
            </a:pPr>
            <a:r>
              <a:rPr lang="en-US" sz="1600" b="1" dirty="0">
                <a:solidFill>
                  <a:schemeClr val="bg1"/>
                </a:solidFill>
                <a:effectLst>
                  <a:outerShdw blurRad="38100" dist="38100" dir="2700000" algn="tl">
                    <a:srgbClr val="000000">
                      <a:alpha val="43137"/>
                    </a:srgbClr>
                  </a:outerShdw>
                </a:effectLst>
                <a:latin typeface="Gotham Medium" panose="02000604030000020004"/>
              </a:rPr>
              <a:t>Nearer to the end of Peter’s life, he can write with personal conviction about the patience that God shows each person. </a:t>
            </a:r>
          </a:p>
          <a:p>
            <a:pPr marL="342900" lvl="1" indent="-342900">
              <a:spcBef>
                <a:spcPts val="300"/>
              </a:spcBef>
              <a:spcAft>
                <a:spcPts val="300"/>
              </a:spcAft>
              <a:buFont typeface="Wingdings" panose="05000000000000000000" pitchFamily="2" charset="2"/>
              <a:buChar char="q"/>
            </a:pPr>
            <a:endParaRPr lang="en-US" sz="1600" b="1" dirty="0">
              <a:solidFill>
                <a:schemeClr val="bg1"/>
              </a:solidFill>
              <a:effectLst>
                <a:outerShdw blurRad="38100" dist="38100" dir="2700000" algn="tl">
                  <a:srgbClr val="000000">
                    <a:alpha val="43137"/>
                  </a:srgbClr>
                </a:outerShdw>
              </a:effectLst>
              <a:latin typeface="Gotham Medium" panose="02000604030000020004"/>
            </a:endParaRPr>
          </a:p>
          <a:p>
            <a:pPr marL="342900" lvl="1" indent="-342900">
              <a:spcBef>
                <a:spcPts val="300"/>
              </a:spcBef>
              <a:spcAft>
                <a:spcPts val="300"/>
              </a:spcAft>
              <a:buFont typeface="Wingdings" panose="05000000000000000000" pitchFamily="2" charset="2"/>
              <a:buChar char="q"/>
            </a:pPr>
            <a:endParaRPr lang="en-US" sz="1600" b="1" dirty="0">
              <a:solidFill>
                <a:schemeClr val="bg1"/>
              </a:solidFill>
              <a:effectLst>
                <a:outerShdw blurRad="38100" dist="38100" dir="2700000" algn="tl">
                  <a:srgbClr val="000000">
                    <a:alpha val="43137"/>
                  </a:srgbClr>
                </a:outerShdw>
              </a:effectLst>
              <a:latin typeface="Gotham Medium" panose="02000604030000020004"/>
            </a:endParaRPr>
          </a:p>
        </p:txBody>
      </p:sp>
      <p:sp>
        <p:nvSpPr>
          <p:cNvPr id="13" name="TextBox 12">
            <a:extLst>
              <a:ext uri="{FF2B5EF4-FFF2-40B4-BE49-F238E27FC236}">
                <a16:creationId xmlns:a16="http://schemas.microsoft.com/office/drawing/2014/main" id="{DE930F43-50E3-7BDA-62F0-B5CFB3913C11}"/>
              </a:ext>
            </a:extLst>
          </p:cNvPr>
          <p:cNvSpPr txBox="1"/>
          <p:nvPr/>
        </p:nvSpPr>
        <p:spPr>
          <a:xfrm>
            <a:off x="9525" y="1371600"/>
            <a:ext cx="8616852" cy="5293757"/>
          </a:xfrm>
          <a:prstGeom prst="rect">
            <a:avLst/>
          </a:prstGeom>
          <a:solidFill>
            <a:schemeClr val="bg1">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91440" lvl="1"/>
            <a:r>
              <a:rPr lang="en-US" b="1" u="sng" cap="small" dirty="0">
                <a:solidFill>
                  <a:srgbClr val="002060"/>
                </a:solidFill>
                <a:effectLst>
                  <a:outerShdw blurRad="38100" dist="38100" dir="2700000" algn="tl">
                    <a:srgbClr val="000000">
                      <a:alpha val="43137"/>
                    </a:srgbClr>
                  </a:outerShdw>
                </a:effectLst>
              </a:rPr>
              <a:t>John 21:15–18</a:t>
            </a:r>
            <a:endParaRPr lang="en-US" b="1" u="sng" dirty="0">
              <a:solidFill>
                <a:srgbClr val="002060"/>
              </a:solidFill>
              <a:effectLst>
                <a:outerShdw blurRad="38100" dist="38100" dir="2700000" algn="tl">
                  <a:srgbClr val="000000">
                    <a:alpha val="43137"/>
                  </a:srgbClr>
                </a:outerShdw>
              </a:effectLst>
              <a:latin typeface="Gotham Medium" panose="02000604030000020004"/>
            </a:endParaRP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15 So when they had dined, Jesus saith to Simon Peter, Simon, son of Jonas, </a:t>
            </a:r>
            <a:r>
              <a:rPr lang="en-US" sz="1400" b="1" dirty="0" err="1">
                <a:solidFill>
                  <a:srgbClr val="002060"/>
                </a:solidFill>
                <a:effectLst>
                  <a:outerShdw blurRad="38100" dist="38100" dir="2700000" algn="tl">
                    <a:srgbClr val="000000">
                      <a:alpha val="43137"/>
                    </a:srgbClr>
                  </a:outerShdw>
                </a:effectLst>
                <a:latin typeface="Gotham Medium" panose="02000604030000020004"/>
              </a:rPr>
              <a:t>lovest</a:t>
            </a:r>
            <a:r>
              <a:rPr lang="en-US" sz="1400" b="1" dirty="0">
                <a:solidFill>
                  <a:srgbClr val="002060"/>
                </a:solidFill>
                <a:effectLst>
                  <a:outerShdw blurRad="38100" dist="38100" dir="2700000" algn="tl">
                    <a:srgbClr val="000000">
                      <a:alpha val="43137"/>
                    </a:srgbClr>
                  </a:outerShdw>
                </a:effectLst>
                <a:latin typeface="Gotham Medium" panose="02000604030000020004"/>
              </a:rPr>
              <a:t> thou me more than these? He saith unto him, Yea, Lord; thou knowest that I love thee. He saith unto him, Feed my lambs. </a:t>
            </a: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16 He saith to him again the second time, Simon, son of Jonas, </a:t>
            </a:r>
            <a:r>
              <a:rPr lang="en-US" sz="1400" b="1" dirty="0" err="1">
                <a:solidFill>
                  <a:srgbClr val="002060"/>
                </a:solidFill>
                <a:effectLst>
                  <a:outerShdw blurRad="38100" dist="38100" dir="2700000" algn="tl">
                    <a:srgbClr val="000000">
                      <a:alpha val="43137"/>
                    </a:srgbClr>
                  </a:outerShdw>
                </a:effectLst>
                <a:latin typeface="Gotham Medium" panose="02000604030000020004"/>
              </a:rPr>
              <a:t>lovest</a:t>
            </a:r>
            <a:r>
              <a:rPr lang="en-US" sz="1400" b="1" dirty="0">
                <a:solidFill>
                  <a:srgbClr val="002060"/>
                </a:solidFill>
                <a:effectLst>
                  <a:outerShdw blurRad="38100" dist="38100" dir="2700000" algn="tl">
                    <a:srgbClr val="000000">
                      <a:alpha val="43137"/>
                    </a:srgbClr>
                  </a:outerShdw>
                </a:effectLst>
                <a:latin typeface="Gotham Medium" panose="02000604030000020004"/>
              </a:rPr>
              <a:t> thou me? He saith unto him, Yea, Lord; thou knowest that I love thee. He saith unto him, Feed my sheep. </a:t>
            </a: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17 He saith unto him the third time, Simon, son of Jonas, </a:t>
            </a:r>
            <a:r>
              <a:rPr lang="en-US" sz="1400" b="1" dirty="0" err="1">
                <a:solidFill>
                  <a:srgbClr val="002060"/>
                </a:solidFill>
                <a:effectLst>
                  <a:outerShdw blurRad="38100" dist="38100" dir="2700000" algn="tl">
                    <a:srgbClr val="000000">
                      <a:alpha val="43137"/>
                    </a:srgbClr>
                  </a:outerShdw>
                </a:effectLst>
                <a:latin typeface="Gotham Medium" panose="02000604030000020004"/>
              </a:rPr>
              <a:t>lovest</a:t>
            </a:r>
            <a:r>
              <a:rPr lang="en-US" sz="1400" b="1" dirty="0">
                <a:solidFill>
                  <a:srgbClr val="002060"/>
                </a:solidFill>
                <a:effectLst>
                  <a:outerShdw blurRad="38100" dist="38100" dir="2700000" algn="tl">
                    <a:srgbClr val="000000">
                      <a:alpha val="43137"/>
                    </a:srgbClr>
                  </a:outerShdw>
                </a:effectLst>
                <a:latin typeface="Gotham Medium" panose="02000604030000020004"/>
              </a:rPr>
              <a:t> thou me? Peter was grieved because he said unto him the third time, </a:t>
            </a:r>
            <a:r>
              <a:rPr lang="en-US" sz="1400" b="1" dirty="0" err="1">
                <a:solidFill>
                  <a:srgbClr val="002060"/>
                </a:solidFill>
                <a:effectLst>
                  <a:outerShdw blurRad="38100" dist="38100" dir="2700000" algn="tl">
                    <a:srgbClr val="000000">
                      <a:alpha val="43137"/>
                    </a:srgbClr>
                  </a:outerShdw>
                </a:effectLst>
                <a:latin typeface="Gotham Medium" panose="02000604030000020004"/>
              </a:rPr>
              <a:t>Lovest</a:t>
            </a:r>
            <a:r>
              <a:rPr lang="en-US" sz="1400" b="1" dirty="0">
                <a:solidFill>
                  <a:srgbClr val="002060"/>
                </a:solidFill>
                <a:effectLst>
                  <a:outerShdw blurRad="38100" dist="38100" dir="2700000" algn="tl">
                    <a:srgbClr val="000000">
                      <a:alpha val="43137"/>
                    </a:srgbClr>
                  </a:outerShdw>
                </a:effectLst>
                <a:latin typeface="Gotham Medium" panose="02000604030000020004"/>
              </a:rPr>
              <a:t> thou me? And he said unto him, Lord, thou knowest all things; thou knowest that I love thee. Jesus saith unto him, Feed my sheep. </a:t>
            </a: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18 Verily, verily, I say unto thee, When thou </a:t>
            </a:r>
            <a:r>
              <a:rPr lang="en-US" sz="1400" b="1" dirty="0" err="1">
                <a:solidFill>
                  <a:srgbClr val="002060"/>
                </a:solidFill>
                <a:effectLst>
                  <a:outerShdw blurRad="38100" dist="38100" dir="2700000" algn="tl">
                    <a:srgbClr val="000000">
                      <a:alpha val="43137"/>
                    </a:srgbClr>
                  </a:outerShdw>
                </a:effectLst>
                <a:latin typeface="Gotham Medium" panose="02000604030000020004"/>
              </a:rPr>
              <a:t>wast</a:t>
            </a:r>
            <a:r>
              <a:rPr lang="en-US" sz="1400" b="1" dirty="0">
                <a:solidFill>
                  <a:srgbClr val="002060"/>
                </a:solidFill>
                <a:effectLst>
                  <a:outerShdw blurRad="38100" dist="38100" dir="2700000" algn="tl">
                    <a:srgbClr val="000000">
                      <a:alpha val="43137"/>
                    </a:srgbClr>
                  </a:outerShdw>
                </a:effectLst>
                <a:latin typeface="Gotham Medium" panose="02000604030000020004"/>
              </a:rPr>
              <a:t> young, thou </a:t>
            </a:r>
            <a:r>
              <a:rPr lang="en-US" sz="1400" b="1" dirty="0" err="1">
                <a:solidFill>
                  <a:srgbClr val="002060"/>
                </a:solidFill>
                <a:effectLst>
                  <a:outerShdw blurRad="38100" dist="38100" dir="2700000" algn="tl">
                    <a:srgbClr val="000000">
                      <a:alpha val="43137"/>
                    </a:srgbClr>
                  </a:outerShdw>
                </a:effectLst>
                <a:latin typeface="Gotham Medium" panose="02000604030000020004"/>
              </a:rPr>
              <a:t>girdest</a:t>
            </a:r>
            <a:r>
              <a:rPr lang="en-US" sz="1400" b="1" dirty="0">
                <a:solidFill>
                  <a:srgbClr val="002060"/>
                </a:solidFill>
                <a:effectLst>
                  <a:outerShdw blurRad="38100" dist="38100" dir="2700000" algn="tl">
                    <a:srgbClr val="000000">
                      <a:alpha val="43137"/>
                    </a:srgbClr>
                  </a:outerShdw>
                </a:effectLst>
                <a:latin typeface="Gotham Medium" panose="02000604030000020004"/>
              </a:rPr>
              <a:t> thyself, and </a:t>
            </a:r>
            <a:r>
              <a:rPr lang="en-US" sz="1400" b="1" dirty="0" err="1">
                <a:solidFill>
                  <a:srgbClr val="002060"/>
                </a:solidFill>
                <a:effectLst>
                  <a:outerShdw blurRad="38100" dist="38100" dir="2700000" algn="tl">
                    <a:srgbClr val="000000">
                      <a:alpha val="43137"/>
                    </a:srgbClr>
                  </a:outerShdw>
                </a:effectLst>
                <a:latin typeface="Gotham Medium" panose="02000604030000020004"/>
              </a:rPr>
              <a:t>walkedst</a:t>
            </a:r>
            <a:r>
              <a:rPr lang="en-US" sz="1400" b="1" dirty="0">
                <a:solidFill>
                  <a:srgbClr val="002060"/>
                </a:solidFill>
                <a:effectLst>
                  <a:outerShdw blurRad="38100" dist="38100" dir="2700000" algn="tl">
                    <a:srgbClr val="000000">
                      <a:alpha val="43137"/>
                    </a:srgbClr>
                  </a:outerShdw>
                </a:effectLst>
                <a:latin typeface="Gotham Medium" panose="02000604030000020004"/>
              </a:rPr>
              <a:t> whither thou </a:t>
            </a:r>
            <a:r>
              <a:rPr lang="en-US" sz="1400" b="1" dirty="0" err="1">
                <a:solidFill>
                  <a:srgbClr val="002060"/>
                </a:solidFill>
                <a:effectLst>
                  <a:outerShdw blurRad="38100" dist="38100" dir="2700000" algn="tl">
                    <a:srgbClr val="000000">
                      <a:alpha val="43137"/>
                    </a:srgbClr>
                  </a:outerShdw>
                </a:effectLst>
                <a:latin typeface="Gotham Medium" panose="02000604030000020004"/>
              </a:rPr>
              <a:t>wouldest</a:t>
            </a:r>
            <a:r>
              <a:rPr lang="en-US" sz="1400" b="1" dirty="0">
                <a:solidFill>
                  <a:srgbClr val="002060"/>
                </a:solidFill>
                <a:effectLst>
                  <a:outerShdw blurRad="38100" dist="38100" dir="2700000" algn="tl">
                    <a:srgbClr val="000000">
                      <a:alpha val="43137"/>
                    </a:srgbClr>
                  </a:outerShdw>
                </a:effectLst>
                <a:latin typeface="Gotham Medium" panose="02000604030000020004"/>
              </a:rPr>
              <a:t>: but when thou shalt be old, thou shalt stretch forth thy hands, and another shall gird thee, and carry thee whither thou </a:t>
            </a:r>
            <a:r>
              <a:rPr lang="en-US" sz="1400" b="1" dirty="0" err="1">
                <a:solidFill>
                  <a:srgbClr val="002060"/>
                </a:solidFill>
                <a:effectLst>
                  <a:outerShdw blurRad="38100" dist="38100" dir="2700000" algn="tl">
                    <a:srgbClr val="000000">
                      <a:alpha val="43137"/>
                    </a:srgbClr>
                  </a:outerShdw>
                </a:effectLst>
                <a:latin typeface="Gotham Medium" panose="02000604030000020004"/>
              </a:rPr>
              <a:t>wouldest</a:t>
            </a:r>
            <a:r>
              <a:rPr lang="en-US" sz="1400" b="1" dirty="0">
                <a:solidFill>
                  <a:srgbClr val="002060"/>
                </a:solidFill>
                <a:effectLst>
                  <a:outerShdw blurRad="38100" dist="38100" dir="2700000" algn="tl">
                    <a:srgbClr val="000000">
                      <a:alpha val="43137"/>
                    </a:srgbClr>
                  </a:outerShdw>
                </a:effectLst>
                <a:latin typeface="Gotham Medium" panose="02000604030000020004"/>
              </a:rPr>
              <a:t> not. </a:t>
            </a:r>
          </a:p>
          <a:p>
            <a:pPr marL="91440" lvl="1" algn="ctr"/>
            <a:r>
              <a:rPr lang="en-US" b="1" dirty="0">
                <a:solidFill>
                  <a:srgbClr val="002060"/>
                </a:solidFill>
                <a:effectLst>
                  <a:outerShdw blurRad="38100" dist="38100" dir="2700000" algn="tl">
                    <a:srgbClr val="000000">
                      <a:alpha val="43137"/>
                    </a:srgbClr>
                  </a:outerShdw>
                </a:effectLst>
                <a:latin typeface="Gotham Medium" panose="02000604030000020004"/>
              </a:rPr>
              <a:t>. . . . . . . . . . . . . . . . . . . . . . . . . . . . </a:t>
            </a:r>
            <a:endParaRPr lang="en-US" sz="2800" b="1" dirty="0">
              <a:solidFill>
                <a:srgbClr val="002060"/>
              </a:solidFill>
              <a:effectLst>
                <a:outerShdw blurRad="38100" dist="38100" dir="2700000" algn="tl">
                  <a:srgbClr val="000000">
                    <a:alpha val="43137"/>
                  </a:srgbClr>
                </a:outerShdw>
              </a:effectLst>
              <a:latin typeface="Gotham Medium" panose="02000604030000020004"/>
            </a:endParaRPr>
          </a:p>
          <a:p>
            <a:pPr marL="91440" lvl="1"/>
            <a:r>
              <a:rPr lang="en-US" b="1" cap="small" dirty="0">
                <a:solidFill>
                  <a:srgbClr val="002060"/>
                </a:solidFill>
                <a:effectLst>
                  <a:outerShdw blurRad="38100" dist="38100" dir="2700000" algn="tl">
                    <a:srgbClr val="000000">
                      <a:alpha val="43137"/>
                    </a:srgbClr>
                  </a:outerShdw>
                </a:effectLst>
              </a:rPr>
              <a:t>2 Peter 3:14–15; 3:18</a:t>
            </a:r>
            <a:endParaRPr lang="en-US" b="1" dirty="0">
              <a:solidFill>
                <a:srgbClr val="002060"/>
              </a:solidFill>
              <a:effectLst>
                <a:outerShdw blurRad="38100" dist="38100" dir="2700000" algn="tl">
                  <a:srgbClr val="000000">
                    <a:alpha val="43137"/>
                  </a:srgbClr>
                </a:outerShdw>
              </a:effectLst>
              <a:latin typeface="Gotham Medium" panose="02000604030000020004"/>
            </a:endParaRP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14 Wherefore, beloved, seeing that ye look for such things, be diligent that ye may be found of him in peace, without spot, and blameless. </a:t>
            </a: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15 And account that the longsuffering of our Lord is salvation; even as our beloved brother Paul also according to the wisdom given unto him hath written unto you;</a:t>
            </a:r>
          </a:p>
          <a:p>
            <a:pPr marL="91440" lvl="1" algn="ctr"/>
            <a:r>
              <a:rPr lang="en-US" b="1" dirty="0">
                <a:solidFill>
                  <a:srgbClr val="002060"/>
                </a:solidFill>
                <a:effectLst>
                  <a:outerShdw blurRad="38100" dist="38100" dir="2700000" algn="tl">
                    <a:srgbClr val="000000">
                      <a:alpha val="43137"/>
                    </a:srgbClr>
                  </a:outerShdw>
                </a:effectLst>
                <a:latin typeface="Gotham Medium" panose="02000604030000020004"/>
              </a:rPr>
              <a:t>. . . . . . . . . . . . . . . . . . . . . . . . . . . . </a:t>
            </a:r>
          </a:p>
          <a:p>
            <a:pPr marL="91440" lvl="1"/>
            <a:r>
              <a:rPr lang="en-US" sz="1600" b="1" cap="small" dirty="0">
                <a:solidFill>
                  <a:srgbClr val="002060"/>
                </a:solidFill>
                <a:effectLst>
                  <a:outerShdw blurRad="38100" dist="38100" dir="2700000" algn="tl">
                    <a:srgbClr val="000000">
                      <a:alpha val="43137"/>
                    </a:srgbClr>
                  </a:outerShdw>
                </a:effectLst>
              </a:rPr>
              <a:t>2 Peter 3:18</a:t>
            </a:r>
            <a:endParaRPr lang="en-US" sz="1600" b="1" dirty="0">
              <a:solidFill>
                <a:srgbClr val="002060"/>
              </a:solidFill>
              <a:effectLst>
                <a:outerShdw blurRad="38100" dist="38100" dir="2700000" algn="tl">
                  <a:srgbClr val="000000">
                    <a:alpha val="43137"/>
                  </a:srgbClr>
                </a:outerShdw>
              </a:effectLst>
              <a:latin typeface="Gotham Medium" panose="02000604030000020004"/>
            </a:endParaRPr>
          </a:p>
          <a:p>
            <a:pPr marL="91440" lvl="1"/>
            <a:r>
              <a:rPr lang="en-US" sz="1400" b="1" dirty="0">
                <a:solidFill>
                  <a:srgbClr val="002060"/>
                </a:solidFill>
                <a:effectLst>
                  <a:outerShdw blurRad="38100" dist="38100" dir="2700000" algn="tl">
                    <a:srgbClr val="000000">
                      <a:alpha val="43137"/>
                    </a:srgbClr>
                  </a:outerShdw>
                </a:effectLst>
                <a:latin typeface="Gotham Medium" panose="02000604030000020004"/>
              </a:rPr>
              <a:t>18 But grow in grace, and in the knowledge of our Lord and </a:t>
            </a:r>
            <a:r>
              <a:rPr lang="en-US" sz="1400" b="1" dirty="0" err="1">
                <a:solidFill>
                  <a:srgbClr val="002060"/>
                </a:solidFill>
                <a:effectLst>
                  <a:outerShdw blurRad="38100" dist="38100" dir="2700000" algn="tl">
                    <a:srgbClr val="000000">
                      <a:alpha val="43137"/>
                    </a:srgbClr>
                  </a:outerShdw>
                </a:effectLst>
                <a:latin typeface="Gotham Medium" panose="02000604030000020004"/>
              </a:rPr>
              <a:t>Saviour</a:t>
            </a:r>
            <a:r>
              <a:rPr lang="en-US" sz="1400" b="1" dirty="0">
                <a:solidFill>
                  <a:srgbClr val="002060"/>
                </a:solidFill>
                <a:effectLst>
                  <a:outerShdw blurRad="38100" dist="38100" dir="2700000" algn="tl">
                    <a:srgbClr val="000000">
                      <a:alpha val="43137"/>
                    </a:srgbClr>
                  </a:outerShdw>
                </a:effectLst>
                <a:latin typeface="Gotham Medium" panose="02000604030000020004"/>
              </a:rPr>
              <a:t> Jesus Christ. To him be glory both now and for ever. Amen. </a:t>
            </a:r>
          </a:p>
          <a:p>
            <a:pPr marL="91440" lvl="1"/>
            <a:endParaRPr lang="en-US" sz="1600" b="1" dirty="0">
              <a:solidFill>
                <a:srgbClr val="002060"/>
              </a:solidFill>
              <a:effectLst>
                <a:outerShdw blurRad="38100" dist="38100" dir="2700000" algn="tl">
                  <a:srgbClr val="000000">
                    <a:alpha val="43137"/>
                  </a:srgbClr>
                </a:outerShdw>
              </a:effectLst>
              <a:latin typeface="Gotham Medium" panose="02000604030000020004"/>
            </a:endParaRPr>
          </a:p>
        </p:txBody>
      </p:sp>
      <p:cxnSp>
        <p:nvCxnSpPr>
          <p:cNvPr id="20" name="Straight Connector 19">
            <a:extLst>
              <a:ext uri="{FF2B5EF4-FFF2-40B4-BE49-F238E27FC236}">
                <a16:creationId xmlns:a16="http://schemas.microsoft.com/office/drawing/2014/main" id="{EC58C801-5422-4DD3-B641-F0D64D73189D}"/>
              </a:ext>
            </a:extLst>
          </p:cNvPr>
          <p:cNvCxnSpPr>
            <a:cxnSpLocks/>
          </p:cNvCxnSpPr>
          <p:nvPr/>
        </p:nvCxnSpPr>
        <p:spPr>
          <a:xfrm>
            <a:off x="0" y="6781800"/>
            <a:ext cx="12186227" cy="0"/>
          </a:xfrm>
          <a:prstGeom prst="line">
            <a:avLst/>
          </a:prstGeom>
          <a:ln w="2540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699FC4C-E8E5-C992-B804-521C38D21B95}"/>
              </a:ext>
            </a:extLst>
          </p:cNvPr>
          <p:cNvSpPr>
            <a:spLocks noGrp="1"/>
          </p:cNvSpPr>
          <p:nvPr>
            <p:ph type="sldNum" sz="quarter" idx="2"/>
          </p:nvPr>
        </p:nvSpPr>
        <p:spPr>
          <a:xfrm>
            <a:off x="8899358" y="632171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11</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2451377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BF2AB-87C1-12ED-F283-D9A08B683AAD}"/>
            </a:ext>
          </a:extLst>
        </p:cNvPr>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768FF452-D083-96DB-2367-129605F7FE23}"/>
              </a:ext>
            </a:extLst>
          </p:cNvPr>
          <p:cNvCxnSpPr>
            <a:cxnSpLocks/>
          </p:cNvCxnSpPr>
          <p:nvPr/>
        </p:nvCxnSpPr>
        <p:spPr>
          <a:xfrm>
            <a:off x="26215" y="6096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F65F9424-CC7B-7237-A1CD-65F0CC75A891}"/>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9BE6664A-5C0A-14F3-8864-8EFC914A6F7A}"/>
              </a:ext>
            </a:extLst>
          </p:cNvPr>
          <p:cNvSpPr/>
          <p:nvPr/>
        </p:nvSpPr>
        <p:spPr>
          <a:xfrm>
            <a:off x="5257800" y="1163665"/>
            <a:ext cx="6096000" cy="5174011"/>
          </a:xfrm>
          <a:prstGeom prst="rect">
            <a:avLst/>
          </a:prstGeom>
          <a:solidFill>
            <a:schemeClr val="bg1">
              <a:alpha val="6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r>
              <a:rPr lang="en-US" sz="2800" b="1" kern="100" cap="all" dirty="0">
                <a:solidFill>
                  <a:srgbClr val="002060"/>
                </a:solidFill>
                <a:latin typeface="Calibri" panose="020F0502020204030204" pitchFamily="34" charset="0"/>
                <a:ea typeface="Calibri" panose="020F0502020204030204" pitchFamily="34" charset="0"/>
                <a:cs typeface="Times New Roman" panose="02020603050405020304" pitchFamily="18" charset="0"/>
              </a:rPr>
              <a:t>One Bible, One Story</a:t>
            </a:r>
          </a:p>
          <a:p>
            <a:r>
              <a:rPr lang="en-US" sz="2400" b="1" u="sng"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Growing in Christ Jesus</a:t>
            </a:r>
          </a:p>
          <a:p>
            <a:r>
              <a:rPr lang="en-US" sz="20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Grace is a humbling concept in the Bible. Only a guilty person can receive grace. To continue to grow in grace requires remembering that we were without hope, apart from Jesus. A believer should never Abe prideful (Phil. 2:3). </a:t>
            </a:r>
          </a:p>
          <a:p>
            <a:endParaRPr lang="en-US" sz="20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r>
              <a:rPr lang="en-US" sz="20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Grace is also an elevating concept in Scripture. When the infinite I AM gives someone grace, that person can rest in the fact that former sins are covered. As we discussed in previous lessons this quarter, a believer does not need to wallow in guilt and shame (Rom. 8:33–39). In this text, Jesus does not ignore Peter’s failure, but neither does Jesus allow Peter’s failure to limit his ministry. </a:t>
            </a:r>
          </a:p>
        </p:txBody>
      </p:sp>
      <p:sp>
        <p:nvSpPr>
          <p:cNvPr id="28" name="Title 2">
            <a:extLst>
              <a:ext uri="{FF2B5EF4-FFF2-40B4-BE49-F238E27FC236}">
                <a16:creationId xmlns:a16="http://schemas.microsoft.com/office/drawing/2014/main" id="{CFE0C112-7405-3937-4EA8-61CA86FC354B}"/>
              </a:ext>
            </a:extLst>
          </p:cNvPr>
          <p:cNvSpPr txBox="1">
            <a:spLocks/>
          </p:cNvSpPr>
          <p:nvPr/>
        </p:nvSpPr>
        <p:spPr>
          <a:xfrm>
            <a:off x="8946260" y="132236"/>
            <a:ext cx="301628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29" name="TextBox 28">
            <a:extLst>
              <a:ext uri="{FF2B5EF4-FFF2-40B4-BE49-F238E27FC236}">
                <a16:creationId xmlns:a16="http://schemas.microsoft.com/office/drawing/2014/main" id="{497117D6-8F0D-582B-4957-6E6C71E2F951}"/>
              </a:ext>
            </a:extLst>
          </p:cNvPr>
          <p:cNvSpPr txBox="1"/>
          <p:nvPr/>
        </p:nvSpPr>
        <p:spPr>
          <a:xfrm>
            <a:off x="152400" y="76200"/>
            <a:ext cx="32004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cxnSp>
        <p:nvCxnSpPr>
          <p:cNvPr id="10" name="Straight Connector 9">
            <a:extLst>
              <a:ext uri="{FF2B5EF4-FFF2-40B4-BE49-F238E27FC236}">
                <a16:creationId xmlns:a16="http://schemas.microsoft.com/office/drawing/2014/main" id="{2B13F325-B042-259E-70DA-A9E7DD5E5305}"/>
              </a:ext>
            </a:extLst>
          </p:cNvPr>
          <p:cNvCxnSpPr>
            <a:cxnSpLocks/>
          </p:cNvCxnSpPr>
          <p:nvPr/>
        </p:nvCxnSpPr>
        <p:spPr>
          <a:xfrm>
            <a:off x="119821" y="6781800"/>
            <a:ext cx="12021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9B96B15-E0A1-202B-7015-5ABFF65EE071}"/>
              </a:ext>
            </a:extLst>
          </p:cNvPr>
          <p:cNvSpPr>
            <a:spLocks noGrp="1"/>
          </p:cNvSpPr>
          <p:nvPr>
            <p:ph type="sldNum" sz="quarter" idx="2"/>
          </p:nvPr>
        </p:nvSpPr>
        <p:spPr>
          <a:xfrm>
            <a:off x="9236725" y="6293168"/>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12</a:t>
            </a:fld>
            <a:endParaRPr lang="en-US" sz="1600">
              <a:solidFill>
                <a:schemeClr val="bg1"/>
              </a:solidFill>
              <a:latin typeface="Arial Black" panose="020B0A04020102020204" pitchFamily="34" charset="0"/>
            </a:endParaRPr>
          </a:p>
        </p:txBody>
      </p:sp>
      <p:sp>
        <p:nvSpPr>
          <p:cNvPr id="6" name="Rectangle: Rounded Corners 5">
            <a:extLst>
              <a:ext uri="{FF2B5EF4-FFF2-40B4-BE49-F238E27FC236}">
                <a16:creationId xmlns:a16="http://schemas.microsoft.com/office/drawing/2014/main" id="{893DAB01-739A-D52A-42E4-B09AA590B8AD}"/>
              </a:ext>
            </a:extLst>
          </p:cNvPr>
          <p:cNvSpPr/>
          <p:nvPr/>
        </p:nvSpPr>
        <p:spPr>
          <a:xfrm>
            <a:off x="838200" y="1157175"/>
            <a:ext cx="3760015" cy="5098975"/>
          </a:xfrm>
          <a:prstGeom prst="roundRect">
            <a:avLst/>
          </a:prstGeom>
          <a:blipFill>
            <a:blip r:embed="rId3"/>
            <a:stretch>
              <a:fillRect/>
            </a:stretch>
          </a:blipFill>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8259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762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118055" y="130091"/>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CALL AND GROWTH</a:t>
            </a:r>
          </a:p>
        </p:txBody>
      </p:sp>
      <p:sp>
        <p:nvSpPr>
          <p:cNvPr id="18" name="Rectangle 17">
            <a:extLst>
              <a:ext uri="{FF2B5EF4-FFF2-40B4-BE49-F238E27FC236}">
                <a16:creationId xmlns:a16="http://schemas.microsoft.com/office/drawing/2014/main" id="{31BEEB90-7597-4769-AB1C-7A08AF233D8D}"/>
              </a:ext>
            </a:extLst>
          </p:cNvPr>
          <p:cNvSpPr/>
          <p:nvPr/>
        </p:nvSpPr>
        <p:spPr>
          <a:xfrm>
            <a:off x="0" y="1895205"/>
            <a:ext cx="12084080" cy="4795574"/>
          </a:xfrm>
          <a:prstGeom prst="rect">
            <a:avLst/>
          </a:prstGeom>
          <a:solidFill>
            <a:srgbClr val="00206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r>
              <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Just Like Peter</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I’ve always felt that Peter was one of the most relatable characters in Scripture. Here is a working man who stepped out in faith. Then, he discovered that his teacher is actually God’s long-awaited Messiah. Although Peter failed Jesus, Jesus loved Peter and reaffirmed his calling, inviting Peter to respond by loving and serving others in the ministry of the church. Peter served by sharing the message with thousands of people—the church’s first mass preacher (Acts 2:14–41). He followed through and cared for others, witnessing the birth and growth of the early Christian movement. His final challenge is to be like Jesus, to grow in grace and the knowledge of Him.</a:t>
            </a: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We can learn several lessons from Peter’s life. First, Jesus invites us to follow, like He did for Peter. Peter had to leave behind his previous way of life. Have you stepped out in faith to follow Jesus? It means more than thinking that Jesus is a good man, a worthy leader, or a moral teacher. It means knowing Jesus is God incarnate, the Savior. </a:t>
            </a:r>
            <a:endPar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Second, Peter shows that it is possible for the most noble of us to fail. Even those who are exceptionally dedicated to Jesus will struggle with sin, temptation, and the desire to give up. No person is without sin, and none of us has reason to brag (1 John 1:8). Instead of hiding, our task is to rededicate ourselves to following Jesus after we fail. Jesus forgave Peter, and Jesus forgives and loves His followers—even in their brokenness.</a:t>
            </a: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4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Finally, Jesus asks you to show love by serving others. This service will cost you. You’ll have to give of your time, energy, and more. But each sacrifice for Jesus is meaningful, for Jesus considers our love for others to be the same as serving Him (see  Matthew. 25:31–46). In other words, Peter shows us that real people can have a powerful ministry for the kingdom. </a:t>
            </a:r>
          </a:p>
        </p:txBody>
      </p:sp>
      <p:sp>
        <p:nvSpPr>
          <p:cNvPr id="41" name="TextBox 40">
            <a:extLst>
              <a:ext uri="{FF2B5EF4-FFF2-40B4-BE49-F238E27FC236}">
                <a16:creationId xmlns:a16="http://schemas.microsoft.com/office/drawing/2014/main" id="{427875CE-3C73-8950-8683-16AF2B4D8AA9}"/>
              </a:ext>
            </a:extLst>
          </p:cNvPr>
          <p:cNvSpPr txBox="1"/>
          <p:nvPr/>
        </p:nvSpPr>
        <p:spPr>
          <a:xfrm>
            <a:off x="0" y="120815"/>
            <a:ext cx="11277600" cy="532903"/>
          </a:xfrm>
          <a:prstGeom prst="rect">
            <a:avLst/>
          </a:prstGeom>
          <a:noFill/>
        </p:spPr>
        <p:txBody>
          <a:bodyPr wrap="square">
            <a:spAutoFit/>
          </a:bodyPr>
          <a:lstStyle/>
          <a:p>
            <a:pPr marL="0" marR="0">
              <a:lnSpc>
                <a:spcPct val="107000"/>
              </a:lnSpc>
              <a:spcBef>
                <a:spcPts val="0"/>
              </a:spcBef>
              <a:spcAft>
                <a:spcPts val="0"/>
              </a:spcAft>
            </a:pPr>
            <a:r>
              <a:rPr lang="en-US" sz="2800" b="1" dirty="0">
                <a:solidFill>
                  <a:schemeClr val="bg1"/>
                </a:solidFill>
                <a:latin typeface="Gotham Medium" panose="02000604030000020004"/>
              </a:rPr>
              <a:t>Apply the Message: </a:t>
            </a:r>
            <a:r>
              <a:rPr lang="en-US" sz="20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can follow the Lord Jesus, even if we are not perfect. </a:t>
            </a:r>
          </a:p>
        </p:txBody>
      </p:sp>
      <p:sp>
        <p:nvSpPr>
          <p:cNvPr id="2" name="Slide Number Placeholder 1">
            <a:extLst>
              <a:ext uri="{FF2B5EF4-FFF2-40B4-BE49-F238E27FC236}">
                <a16:creationId xmlns:a16="http://schemas.microsoft.com/office/drawing/2014/main" id="{154A87E2-B660-1A28-408B-CA307CB7178E}"/>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13</a:t>
            </a:fld>
            <a:endParaRPr lang="en-US" sz="160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44051F1F-4711-5DDE-8669-53C19D68DAB6}"/>
              </a:ext>
            </a:extLst>
          </p:cNvPr>
          <p:cNvSpPr txBox="1"/>
          <p:nvPr/>
        </p:nvSpPr>
        <p:spPr>
          <a:xfrm>
            <a:off x="-74776" y="669425"/>
            <a:ext cx="12009304" cy="1194366"/>
          </a:xfrm>
          <a:prstGeom prst="rect">
            <a:avLst/>
          </a:prstGeom>
          <a:noFill/>
        </p:spPr>
        <p:txBody>
          <a:bodyPr wrap="square">
            <a:spAutoFit/>
          </a:bodyPr>
          <a:lstStyle/>
          <a:p>
            <a:pPr marL="182880">
              <a:lnSpc>
                <a:spcPct val="107000"/>
              </a:lnSpc>
            </a:pPr>
            <a:endParaRPr lang="en-US" sz="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182880">
              <a:lnSpc>
                <a:spcPct val="107000"/>
              </a:lnSpc>
            </a:pPr>
            <a:r>
              <a:rPr lang="en-US" dirty="0">
                <a:solidFill>
                  <a:schemeClr val="bg1"/>
                </a:solidFill>
                <a:latin typeface="Arial Black" panose="020B0A04020102020204" pitchFamily="34" charset="0"/>
              </a:rPr>
              <a:t>This devotion and conclusion draws several points from the story of Peter. We are not immune to failure, even after we follow Jesus. But what Jesus wants us to do is to care for others in His name.</a:t>
            </a:r>
            <a:r>
              <a:rPr lang="en-US" sz="2400" dirty="0">
                <a:solidFill>
                  <a:schemeClr val="bg1"/>
                </a:solidFill>
                <a:latin typeface="Arial Black" panose="020B0A04020102020204" pitchFamily="34" charset="0"/>
              </a:rPr>
              <a:t> </a:t>
            </a:r>
            <a:endPar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0670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029D6-E50E-871C-70A7-D30164381F22}"/>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D6CD2285-C2D1-61A3-44DF-3D4AF9A004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6" name="Line 10">
            <a:extLst>
              <a:ext uri="{FF2B5EF4-FFF2-40B4-BE49-F238E27FC236}">
                <a16:creationId xmlns:a16="http://schemas.microsoft.com/office/drawing/2014/main" id="{D016B9B6-4FB0-3041-CD9D-0F40DFD5C3BF}"/>
              </a:ext>
            </a:extLst>
          </p:cNvPr>
          <p:cNvSpPr>
            <a:spLocks noChangeShapeType="1"/>
          </p:cNvSpPr>
          <p:nvPr/>
        </p:nvSpPr>
        <p:spPr bwMode="auto">
          <a:xfrm>
            <a:off x="-396598" y="7620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chemeClr val="bg1"/>
              </a:solidFill>
              <a:latin typeface="Gotham Medium" panose="02000604030000020004"/>
            </a:endParaRPr>
          </a:p>
        </p:txBody>
      </p:sp>
      <p:sp>
        <p:nvSpPr>
          <p:cNvPr id="18" name="Rectangle 17">
            <a:extLst>
              <a:ext uri="{FF2B5EF4-FFF2-40B4-BE49-F238E27FC236}">
                <a16:creationId xmlns:a16="http://schemas.microsoft.com/office/drawing/2014/main" id="{0286ADC8-92DF-E3F2-C788-85179203C3F8}"/>
              </a:ext>
            </a:extLst>
          </p:cNvPr>
          <p:cNvSpPr/>
          <p:nvPr/>
        </p:nvSpPr>
        <p:spPr>
          <a:xfrm>
            <a:off x="0" y="1895205"/>
            <a:ext cx="12084080" cy="4400337"/>
          </a:xfrm>
          <a:prstGeom prst="rect">
            <a:avLst/>
          </a:prstGeom>
          <a:solidFill>
            <a:srgbClr val="002060">
              <a:alpha val="4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182880">
              <a:lnSpc>
                <a:spcPct val="107000"/>
              </a:lnSpc>
            </a:pPr>
            <a:r>
              <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Just Like Peter</a:t>
            </a:r>
          </a:p>
          <a:p>
            <a:pPr marL="640080" lvl="1">
              <a:lnSpc>
                <a:spcPct val="107000"/>
              </a:lnSpc>
            </a:pPr>
            <a:endPar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1 How and when did you decide to follow Jesus?</a:t>
            </a: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endPar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2 When have you chosen to hide instead of coming back to Jesus?</a:t>
            </a: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r>
              <a:rPr lang="en-US" sz="20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3 What is the hardest area for you to sacrifice in order to bless someone else?</a:t>
            </a: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r>
              <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640080" lvl="1">
              <a:lnSpc>
                <a:spcPct val="107000"/>
              </a:lnSpc>
            </a:pPr>
            <a:endParaRPr lang="en-US" sz="16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41" name="TextBox 40">
            <a:extLst>
              <a:ext uri="{FF2B5EF4-FFF2-40B4-BE49-F238E27FC236}">
                <a16:creationId xmlns:a16="http://schemas.microsoft.com/office/drawing/2014/main" id="{62948521-7A71-BFF2-7C67-59C88CBC0E8C}"/>
              </a:ext>
            </a:extLst>
          </p:cNvPr>
          <p:cNvSpPr txBox="1"/>
          <p:nvPr/>
        </p:nvSpPr>
        <p:spPr>
          <a:xfrm>
            <a:off x="61784" y="105108"/>
            <a:ext cx="11277600" cy="532903"/>
          </a:xfrm>
          <a:prstGeom prst="rect">
            <a:avLst/>
          </a:prstGeom>
          <a:noFill/>
        </p:spPr>
        <p:txBody>
          <a:bodyPr wrap="square">
            <a:spAutoFit/>
          </a:bodyPr>
          <a:lstStyle/>
          <a:p>
            <a:pPr marL="0" marR="0">
              <a:lnSpc>
                <a:spcPct val="107000"/>
              </a:lnSpc>
              <a:spcBef>
                <a:spcPts val="0"/>
              </a:spcBef>
              <a:spcAft>
                <a:spcPts val="0"/>
              </a:spcAft>
            </a:pPr>
            <a:r>
              <a:rPr lang="en-US" sz="2800" b="1" dirty="0">
                <a:solidFill>
                  <a:schemeClr val="bg1"/>
                </a:solidFill>
                <a:latin typeface="Gotham Medium" panose="02000604030000020004"/>
              </a:rPr>
              <a:t>Apply the Message: </a:t>
            </a:r>
            <a:r>
              <a:rPr lang="en-US" sz="2000" b="1" kern="100"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can follow the Lord Jesus, even if we are not perfect. </a:t>
            </a:r>
          </a:p>
        </p:txBody>
      </p:sp>
      <p:sp>
        <p:nvSpPr>
          <p:cNvPr id="2" name="Slide Number Placeholder 1">
            <a:extLst>
              <a:ext uri="{FF2B5EF4-FFF2-40B4-BE49-F238E27FC236}">
                <a16:creationId xmlns:a16="http://schemas.microsoft.com/office/drawing/2014/main" id="{7223BD5C-16F5-A068-67AE-905BF734BC65}"/>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14</a:t>
            </a:fld>
            <a:endParaRPr lang="en-US" sz="160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64125AAF-89C8-09E0-A4CF-9947CEE61C0E}"/>
              </a:ext>
            </a:extLst>
          </p:cNvPr>
          <p:cNvSpPr txBox="1"/>
          <p:nvPr/>
        </p:nvSpPr>
        <p:spPr>
          <a:xfrm>
            <a:off x="-74776" y="669425"/>
            <a:ext cx="12009304" cy="1194366"/>
          </a:xfrm>
          <a:prstGeom prst="rect">
            <a:avLst/>
          </a:prstGeom>
          <a:noFill/>
        </p:spPr>
        <p:txBody>
          <a:bodyPr wrap="square">
            <a:spAutoFit/>
          </a:bodyPr>
          <a:lstStyle/>
          <a:p>
            <a:pPr marL="182880">
              <a:lnSpc>
                <a:spcPct val="107000"/>
              </a:lnSpc>
            </a:pPr>
            <a:endParaRPr lang="en-US" sz="8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182880">
              <a:lnSpc>
                <a:spcPct val="107000"/>
              </a:lnSpc>
            </a:pPr>
            <a:r>
              <a:rPr lang="en-US" dirty="0">
                <a:solidFill>
                  <a:schemeClr val="bg1"/>
                </a:solidFill>
                <a:latin typeface="Arial Black" panose="020B0A04020102020204" pitchFamily="34" charset="0"/>
              </a:rPr>
              <a:t>This devotion and conclusion draws several points from the story of Peter. We are not immune to failure, even after we follow Jesus. But what Jesus wants us to do is to care for others in His name.</a:t>
            </a:r>
            <a:r>
              <a:rPr lang="en-US" sz="2400" dirty="0">
                <a:solidFill>
                  <a:schemeClr val="bg1"/>
                </a:solidFill>
                <a:latin typeface="Arial Black" panose="020B0A04020102020204" pitchFamily="34" charset="0"/>
              </a:rPr>
              <a:t> </a:t>
            </a:r>
            <a:endParaRPr lang="en-US" sz="2000" b="1" u="sng"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4BC24865-D52F-C75D-E0AF-BCC17A116276}"/>
              </a:ext>
            </a:extLst>
          </p:cNvPr>
          <p:cNvSpPr txBox="1">
            <a:spLocks/>
          </p:cNvSpPr>
          <p:nvPr/>
        </p:nvSpPr>
        <p:spPr>
          <a:xfrm>
            <a:off x="9118055" y="130091"/>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CALL AND GROWTH</a:t>
            </a:r>
          </a:p>
        </p:txBody>
      </p:sp>
    </p:spTree>
    <p:extLst>
      <p:ext uri="{BB962C8B-B14F-4D97-AF65-F5344CB8AC3E}">
        <p14:creationId xmlns:p14="http://schemas.microsoft.com/office/powerpoint/2010/main" val="2856458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6A0CA3C-CB6F-4969-93C0-45F283F667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rgbClr val="002060"/>
              </a:solidFill>
            </a:endParaRPr>
          </a:p>
        </p:txBody>
      </p: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8" name="Line 10">
            <a:extLst>
              <a:ext uri="{FF2B5EF4-FFF2-40B4-BE49-F238E27FC236}">
                <a16:creationId xmlns:a16="http://schemas.microsoft.com/office/drawing/2014/main" id="{0B0374A3-4F59-4729-A0DE-A253865B5D03}"/>
              </a:ext>
            </a:extLst>
          </p:cNvPr>
          <p:cNvSpPr>
            <a:spLocks noChangeShapeType="1"/>
          </p:cNvSpPr>
          <p:nvPr/>
        </p:nvSpPr>
        <p:spPr bwMode="auto">
          <a:xfrm>
            <a:off x="-396598" y="7010400"/>
            <a:ext cx="12985195" cy="0"/>
          </a:xfrm>
          <a:prstGeom prst="line">
            <a:avLst/>
          </a:prstGeom>
          <a:ln w="76200">
            <a:solidFill>
              <a:schemeClr val="bg2"/>
            </a:solidFill>
            <a:round/>
            <a:headEnd/>
            <a:tailEnd/>
          </a:ln>
          <a:scene3d>
            <a:camera prst="orthographicFront"/>
            <a:lightRig rig="threePt" dir="t"/>
          </a:scene3d>
          <a:sp3d>
            <a:bevelT prst="relaxedInset"/>
          </a:sp3d>
        </p:spPr>
        <p:txBody>
          <a:bodyPr lIns="64291" tIns="32146" rIns="64291" bIns="32146"/>
          <a:lstStyle/>
          <a:p>
            <a:pPr algn="l"/>
            <a:endParaRPr lang="en-US" sz="1400" dirty="0">
              <a:solidFill>
                <a:srgbClr val="002060"/>
              </a:solidFill>
              <a:latin typeface="Gotham Medium" panose="02000604030000020004"/>
            </a:endParaRPr>
          </a:p>
        </p:txBody>
      </p:sp>
      <p:cxnSp>
        <p:nvCxnSpPr>
          <p:cNvPr id="9" name="Straight Connector 8">
            <a:extLst>
              <a:ext uri="{FF2B5EF4-FFF2-40B4-BE49-F238E27FC236}">
                <a16:creationId xmlns:a16="http://schemas.microsoft.com/office/drawing/2014/main" id="{ECBF4161-EDD7-4A93-81C8-0EAD6F22079B}"/>
              </a:ext>
            </a:extLst>
          </p:cNvPr>
          <p:cNvCxnSpPr>
            <a:cxnSpLocks/>
          </p:cNvCxnSpPr>
          <p:nvPr/>
        </p:nvCxnSpPr>
        <p:spPr>
          <a:xfrm>
            <a:off x="-420927" y="6864880"/>
            <a:ext cx="12985195" cy="0"/>
          </a:xfrm>
          <a:prstGeom prst="line">
            <a:avLst/>
          </a:prstGeom>
          <a:ln w="76200">
            <a:solidFill>
              <a:schemeClr val="bg2"/>
            </a:solidFill>
          </a:ln>
          <a:scene3d>
            <a:camera prst="orthographicFront"/>
            <a:lightRig rig="threePt" dir="t"/>
          </a:scene3d>
          <a:sp3d>
            <a:bevelT prst="relaxedInset"/>
          </a:sp3d>
        </p:spPr>
        <p:style>
          <a:lnRef idx="1">
            <a:schemeClr val="accent1"/>
          </a:lnRef>
          <a:fillRef idx="0">
            <a:schemeClr val="accent1"/>
          </a:fillRef>
          <a:effectRef idx="0">
            <a:schemeClr val="accent1"/>
          </a:effectRef>
          <a:fontRef idx="minor">
            <a:schemeClr val="tx1"/>
          </a:fontRef>
        </p:style>
      </p:cxnSp>
      <p:sp>
        <p:nvSpPr>
          <p:cNvPr id="16" name="Line 10">
            <a:extLst>
              <a:ext uri="{FF2B5EF4-FFF2-40B4-BE49-F238E27FC236}">
                <a16:creationId xmlns:a16="http://schemas.microsoft.com/office/drawing/2014/main" id="{291BD761-4788-473E-B4D5-337F7713CAC6}"/>
              </a:ext>
            </a:extLst>
          </p:cNvPr>
          <p:cNvSpPr>
            <a:spLocks noChangeShapeType="1"/>
          </p:cNvSpPr>
          <p:nvPr/>
        </p:nvSpPr>
        <p:spPr bwMode="auto">
          <a:xfrm>
            <a:off x="-396598" y="6934200"/>
            <a:ext cx="13256362" cy="0"/>
          </a:xfrm>
          <a:prstGeom prst="line">
            <a:avLst/>
          </a:prstGeom>
          <a:ln w="76200">
            <a:solidFill>
              <a:schemeClr val="bg2"/>
            </a:solidFill>
            <a:headEnd/>
            <a:tailEnd/>
          </a:ln>
          <a:scene3d>
            <a:camera prst="orthographicFront"/>
            <a:lightRig rig="threePt" dir="t"/>
          </a:scene3d>
          <a:sp3d>
            <a:bevelT prst="relaxedInset"/>
          </a:sp3d>
        </p:spPr>
        <p:style>
          <a:lnRef idx="3">
            <a:schemeClr val="dk1"/>
          </a:lnRef>
          <a:fillRef idx="0">
            <a:schemeClr val="dk1"/>
          </a:fillRef>
          <a:effectRef idx="2">
            <a:schemeClr val="dk1"/>
          </a:effectRef>
          <a:fontRef idx="minor">
            <a:schemeClr val="tx1"/>
          </a:fontRef>
        </p:style>
        <p:txBody>
          <a:bodyPr lIns="64291" tIns="32146" rIns="64291" bIns="32146"/>
          <a:lstStyle/>
          <a:p>
            <a:pPr algn="l"/>
            <a:endParaRPr lang="en-US" sz="1400" dirty="0">
              <a:solidFill>
                <a:srgbClr val="002060"/>
              </a:solidFill>
              <a:latin typeface="Gotham Medium" panose="02000604030000020004"/>
            </a:endParaRPr>
          </a:p>
        </p:txBody>
      </p:sp>
      <p:sp>
        <p:nvSpPr>
          <p:cNvPr id="13" name="Title 2">
            <a:extLst>
              <a:ext uri="{FF2B5EF4-FFF2-40B4-BE49-F238E27FC236}">
                <a16:creationId xmlns:a16="http://schemas.microsoft.com/office/drawing/2014/main" id="{A4163FD0-0069-454A-8DF4-978F02463049}"/>
              </a:ext>
            </a:extLst>
          </p:cNvPr>
          <p:cNvSpPr txBox="1">
            <a:spLocks/>
          </p:cNvSpPr>
          <p:nvPr/>
        </p:nvSpPr>
        <p:spPr>
          <a:xfrm>
            <a:off x="9296400" y="230164"/>
            <a:ext cx="27876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Medium" panose="02000604030000020004"/>
              </a:rPr>
              <a:t>CALL AND GROWTH</a:t>
            </a:r>
          </a:p>
        </p:txBody>
      </p:sp>
      <p:sp>
        <p:nvSpPr>
          <p:cNvPr id="18" name="Rectangle 17">
            <a:extLst>
              <a:ext uri="{FF2B5EF4-FFF2-40B4-BE49-F238E27FC236}">
                <a16:creationId xmlns:a16="http://schemas.microsoft.com/office/drawing/2014/main" id="{31BEEB90-7597-4769-AB1C-7A08AF233D8D}"/>
              </a:ext>
            </a:extLst>
          </p:cNvPr>
          <p:cNvSpPr/>
          <p:nvPr/>
        </p:nvSpPr>
        <p:spPr>
          <a:xfrm>
            <a:off x="1066800" y="974678"/>
            <a:ext cx="9601200" cy="4312236"/>
          </a:xfrm>
          <a:prstGeom prst="rect">
            <a:avLst/>
          </a:prstGeom>
          <a:solidFill>
            <a:schemeClr val="bg1">
              <a:alpha val="50000"/>
            </a:schemeClr>
          </a:solidFill>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endParaRPr lang="en-US" sz="400" b="1" u="sng" cap="all" dirty="0">
              <a:solidFill>
                <a:srgbClr val="002060"/>
              </a:solidFill>
            </a:endParaRPr>
          </a:p>
          <a:p>
            <a:pPr lvl="1"/>
            <a:r>
              <a:rPr lang="en-US" sz="2400" b="1" dirty="0">
                <a:solidFill>
                  <a:srgbClr val="002060"/>
                </a:solidFill>
              </a:rPr>
              <a:t>Peter’s life of discipleship took him from being a fisherman in Galilee to being a leader of the first-century church. He grew from being “unlearned and ignorant” (Acts 4:13) to being the author of the two letters that bear his name in the New Testament. But his growth process wasn’t a straight line that always trended upward! Neither will ours be.</a:t>
            </a:r>
            <a:endParaRPr lang="en-US" sz="800" b="1" dirty="0">
              <a:solidFill>
                <a:srgbClr val="002060"/>
              </a:solidFill>
            </a:endParaRPr>
          </a:p>
          <a:p>
            <a:pPr lvl="1"/>
            <a:r>
              <a:rPr lang="en-US" sz="800" b="1" dirty="0">
                <a:solidFill>
                  <a:srgbClr val="002060"/>
                </a:solidFill>
              </a:rPr>
              <a:t> </a:t>
            </a:r>
          </a:p>
          <a:p>
            <a:pPr lvl="1"/>
            <a:r>
              <a:rPr lang="en-US" sz="2400" b="1" dirty="0">
                <a:solidFill>
                  <a:srgbClr val="002060"/>
                </a:solidFill>
              </a:rPr>
              <a:t>Even so, Jesus calls all who would claim to be His disciples to grow in His grace and knowledge —there are no exceptions. Peter’s story is encour­aging in that regard. And as we grow, we will find it natural to invite others to join us on this jour­ney as well. Expect it!</a:t>
            </a:r>
          </a:p>
          <a:p>
            <a:r>
              <a:rPr lang="en-US" sz="2400" b="1" dirty="0">
                <a:solidFill>
                  <a:srgbClr val="002060"/>
                </a:solidFill>
              </a:rPr>
              <a:t> </a:t>
            </a:r>
          </a:p>
        </p:txBody>
      </p:sp>
      <p:sp>
        <p:nvSpPr>
          <p:cNvPr id="20" name="Rectangle 19">
            <a:extLst>
              <a:ext uri="{FF2B5EF4-FFF2-40B4-BE49-F238E27FC236}">
                <a16:creationId xmlns:a16="http://schemas.microsoft.com/office/drawing/2014/main" id="{BCBD2F49-815B-418F-8629-2DDA84C136B6}"/>
              </a:ext>
            </a:extLst>
          </p:cNvPr>
          <p:cNvSpPr/>
          <p:nvPr/>
        </p:nvSpPr>
        <p:spPr>
          <a:xfrm>
            <a:off x="2514600" y="266046"/>
            <a:ext cx="5105400" cy="4425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4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Journey of Discipleship</a:t>
            </a:r>
          </a:p>
        </p:txBody>
      </p:sp>
      <p:sp>
        <p:nvSpPr>
          <p:cNvPr id="21" name="Rectangle 20">
            <a:extLst>
              <a:ext uri="{FF2B5EF4-FFF2-40B4-BE49-F238E27FC236}">
                <a16:creationId xmlns:a16="http://schemas.microsoft.com/office/drawing/2014/main" id="{A04F92F1-B4CA-4743-9C01-4E7D2D34F37C}"/>
              </a:ext>
            </a:extLst>
          </p:cNvPr>
          <p:cNvSpPr/>
          <p:nvPr/>
        </p:nvSpPr>
        <p:spPr>
          <a:xfrm>
            <a:off x="210867" y="239436"/>
            <a:ext cx="2227533" cy="495807"/>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gn="l"/>
            <a:r>
              <a:rPr lang="en-US" sz="2800" b="1" dirty="0">
                <a:solidFill>
                  <a:schemeClr val="bg1"/>
                </a:solidFill>
                <a:latin typeface="Gotham Medium" panose="02000604030000020004"/>
              </a:rPr>
              <a:t>CONCLUSION:</a:t>
            </a:r>
            <a:endParaRPr lang="en-US" sz="2000" b="1" dirty="0">
              <a:solidFill>
                <a:schemeClr val="bg1"/>
              </a:solidFill>
              <a:latin typeface="Gotham Medium" panose="02000604030000020004"/>
            </a:endParaRPr>
          </a:p>
        </p:txBody>
      </p:sp>
      <p:sp>
        <p:nvSpPr>
          <p:cNvPr id="2" name="Slide Number Placeholder 1">
            <a:extLst>
              <a:ext uri="{FF2B5EF4-FFF2-40B4-BE49-F238E27FC236}">
                <a16:creationId xmlns:a16="http://schemas.microsoft.com/office/drawing/2014/main" id="{AA0ED208-FB09-0980-96ED-F50DF33C03A7}"/>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15</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3129728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E0E08A8E-44E9-45B0-8B50-4F7F860FB96D}"/>
              </a:ext>
            </a:extLst>
          </p:cNvPr>
          <p:cNvSpPr txBox="1"/>
          <p:nvPr/>
        </p:nvSpPr>
        <p:spPr>
          <a:xfrm>
            <a:off x="9522" y="-3497"/>
            <a:ext cx="2733678" cy="584295"/>
          </a:xfrm>
          <a:prstGeom prst="rect">
            <a:avLst/>
          </a:prstGeom>
          <a:solidFill>
            <a:srgbClr val="0070C0"/>
          </a:solidFill>
          <a:ln>
            <a:noFill/>
          </a:ln>
        </p:spPr>
        <p:txBody>
          <a:bodyPr wrap="square" lIns="64291" tIns="32146" rIns="64291" bIns="32146" rtlCol="0">
            <a:spAutoFit/>
          </a:bodyPr>
          <a:lstStyle/>
          <a:p>
            <a:pPr algn="l"/>
            <a:r>
              <a:rPr lang="en-US" sz="3400" b="1" dirty="0">
                <a:solidFill>
                  <a:schemeClr val="bg1"/>
                </a:solidFill>
                <a:effectLst>
                  <a:outerShdw blurRad="38100" dist="38100" dir="2700000" algn="tl">
                    <a:srgbClr val="000000">
                      <a:alpha val="43137"/>
                    </a:srgbClr>
                  </a:outerShdw>
                </a:effectLst>
                <a:latin typeface="Gotham Medium" panose="02000604030000020004"/>
              </a:rPr>
              <a:t>CONCLUSION</a:t>
            </a:r>
            <a:endParaRPr lang="en-US" sz="2500" b="1" dirty="0">
              <a:solidFill>
                <a:schemeClr val="bg1"/>
              </a:solidFill>
              <a:effectLst>
                <a:outerShdw blurRad="38100" dist="38100" dir="2700000" algn="tl">
                  <a:srgbClr val="000000">
                    <a:alpha val="43137"/>
                  </a:srgbClr>
                </a:outerShdw>
              </a:effectLst>
              <a:latin typeface="Gotham Medium" panose="02000604030000020004"/>
            </a:endParaRPr>
          </a:p>
        </p:txBody>
      </p:sp>
      <p:cxnSp>
        <p:nvCxnSpPr>
          <p:cNvPr id="21" name="Straight Connector 20">
            <a:extLst>
              <a:ext uri="{FF2B5EF4-FFF2-40B4-BE49-F238E27FC236}">
                <a16:creationId xmlns:a16="http://schemas.microsoft.com/office/drawing/2014/main" id="{22F8F15B-CC40-4200-A69F-FFD4094F4EFC}"/>
              </a:ext>
            </a:extLst>
          </p:cNvPr>
          <p:cNvCxnSpPr/>
          <p:nvPr/>
        </p:nvCxnSpPr>
        <p:spPr>
          <a:xfrm>
            <a:off x="-228600" y="5334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itle 2">
            <a:extLst>
              <a:ext uri="{FF2B5EF4-FFF2-40B4-BE49-F238E27FC236}">
                <a16:creationId xmlns:a16="http://schemas.microsoft.com/office/drawing/2014/main" id="{677FC927-7CB2-4858-9126-4B062A86ABDD}"/>
              </a:ext>
            </a:extLst>
          </p:cNvPr>
          <p:cNvSpPr txBox="1">
            <a:spLocks/>
          </p:cNvSpPr>
          <p:nvPr/>
        </p:nvSpPr>
        <p:spPr>
          <a:xfrm>
            <a:off x="9175720" y="56521"/>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CALL AND GROWTH</a:t>
            </a:r>
          </a:p>
        </p:txBody>
      </p:sp>
      <p:sp>
        <p:nvSpPr>
          <p:cNvPr id="15" name="Rectangle: Rounded Corners 6">
            <a:extLst>
              <a:ext uri="{FF2B5EF4-FFF2-40B4-BE49-F238E27FC236}">
                <a16:creationId xmlns:a16="http://schemas.microsoft.com/office/drawing/2014/main" id="{19D84E3C-EC1C-40A8-9BE4-CB83B851C0AC}"/>
              </a:ext>
            </a:extLst>
          </p:cNvPr>
          <p:cNvSpPr txBox="1"/>
          <p:nvPr/>
        </p:nvSpPr>
        <p:spPr>
          <a:xfrm>
            <a:off x="762000" y="979825"/>
            <a:ext cx="9296400" cy="708023"/>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z="152400">
            <a:bevelT w="190500" h="38100"/>
          </a:sp3d>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0008" tIns="90008" rIns="90008" bIns="90008" numCol="1" spcCol="893" anchor="ctr" anchorCtr="0">
            <a:noAutofit/>
          </a:bodyPr>
          <a:lstStyle/>
          <a:p>
            <a:pPr defTabSz="562550">
              <a:lnSpc>
                <a:spcPct val="90000"/>
              </a:lnSpc>
              <a:spcBef>
                <a:spcPct val="0"/>
              </a:spcBef>
              <a:spcAft>
                <a:spcPct val="35000"/>
              </a:spcAft>
            </a:pPr>
            <a:r>
              <a:rPr lang="en-US" sz="2800" b="1" cap="small" dirty="0">
                <a:solidFill>
                  <a:schemeClr val="bg1">
                    <a:lumMod val="95000"/>
                  </a:schemeClr>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Live It Out: </a:t>
            </a:r>
          </a:p>
        </p:txBody>
      </p:sp>
      <p:sp>
        <p:nvSpPr>
          <p:cNvPr id="16" name="Rectangle 15">
            <a:extLst>
              <a:ext uri="{FF2B5EF4-FFF2-40B4-BE49-F238E27FC236}">
                <a16:creationId xmlns:a16="http://schemas.microsoft.com/office/drawing/2014/main" id="{F458977A-D61D-4781-A330-C460143E239E}"/>
              </a:ext>
            </a:extLst>
          </p:cNvPr>
          <p:cNvSpPr/>
          <p:nvPr/>
        </p:nvSpPr>
        <p:spPr>
          <a:xfrm>
            <a:off x="762000" y="4475295"/>
            <a:ext cx="9296400" cy="1038263"/>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914400" marR="0">
              <a:lnSpc>
                <a:spcPct val="107000"/>
              </a:lnSpc>
              <a:spcBef>
                <a:spcPts val="0"/>
              </a:spcBef>
              <a:spcAft>
                <a:spcPts val="0"/>
              </a:spcAft>
            </a:pPr>
            <a:r>
              <a:rPr lang="en-US" sz="2000" b="1" dirty="0">
                <a:solidFill>
                  <a:schemeClr val="bg1">
                    <a:lumMod val="95000"/>
                  </a:schemeClr>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invitation for the week ahead is to choose one imperative (inspired by Peter’s story) as a focus for prayer and action. Circle one of the statements below, and ask a partner to pray with you over this invitation. </a:t>
            </a:r>
          </a:p>
        </p:txBody>
      </p:sp>
      <p:sp>
        <p:nvSpPr>
          <p:cNvPr id="17" name="Rectangle 16">
            <a:extLst>
              <a:ext uri="{FF2B5EF4-FFF2-40B4-BE49-F238E27FC236}">
                <a16:creationId xmlns:a16="http://schemas.microsoft.com/office/drawing/2014/main" id="{FA587F66-BEFF-4D6C-AEF0-FA091908B866}"/>
              </a:ext>
            </a:extLst>
          </p:cNvPr>
          <p:cNvSpPr/>
          <p:nvPr/>
        </p:nvSpPr>
        <p:spPr>
          <a:xfrm>
            <a:off x="762000" y="4032708"/>
            <a:ext cx="9296400" cy="442587"/>
          </a:xfrm>
          <a:prstGeom prst="rect">
            <a:avLst/>
          </a:prstGeom>
          <a:solidFill>
            <a:schemeClr val="bg1">
              <a:alpha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Get Real</a:t>
            </a:r>
          </a:p>
        </p:txBody>
      </p:sp>
      <p:sp>
        <p:nvSpPr>
          <p:cNvPr id="11" name="Rectangle 10">
            <a:extLst>
              <a:ext uri="{FF2B5EF4-FFF2-40B4-BE49-F238E27FC236}">
                <a16:creationId xmlns:a16="http://schemas.microsoft.com/office/drawing/2014/main" id="{F099FE17-7908-4AD1-B569-6C1C8B4F1F02}"/>
              </a:ext>
            </a:extLst>
          </p:cNvPr>
          <p:cNvSpPr/>
          <p:nvPr/>
        </p:nvSpPr>
        <p:spPr>
          <a:xfrm>
            <a:off x="762000" y="1687848"/>
            <a:ext cx="9296400" cy="2023276"/>
          </a:xfrm>
          <a:prstGeom prst="rect">
            <a:avLst/>
          </a:prstGeom>
          <a:solidFill>
            <a:srgbClr val="002060">
              <a:alpha val="6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lvl="1">
              <a:lnSpc>
                <a:spcPct val="107000"/>
              </a:lnSpc>
            </a:pPr>
            <a:r>
              <a:rPr lang="en-US" sz="2400" b="1" i="1" kern="0" dirty="0">
                <a:solidFill>
                  <a:schemeClr val="bg1">
                    <a:lumMod val="95000"/>
                  </a:schemeClr>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Scripture is filled with stories of real people who, like us, had successes and failures. As we consider how far Peter came from his days as a fisherman, leading thousands of people to place their faith in Jesus, we can have confidence that God will grant us what help we need in our mission to follow Him. </a:t>
            </a:r>
          </a:p>
        </p:txBody>
      </p:sp>
      <p:sp>
        <p:nvSpPr>
          <p:cNvPr id="2" name="Slide Number Placeholder 1">
            <a:extLst>
              <a:ext uri="{FF2B5EF4-FFF2-40B4-BE49-F238E27FC236}">
                <a16:creationId xmlns:a16="http://schemas.microsoft.com/office/drawing/2014/main" id="{E4F500FB-EFA8-EFE5-0DBF-E4726DCD4D94}"/>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16</a:t>
            </a:fld>
            <a:endParaRPr lang="en-US" sz="1600">
              <a:solidFill>
                <a:schemeClr val="bg1"/>
              </a:solidFill>
              <a:latin typeface="Arial Black" panose="020B0A04020102020204" pitchFamily="34" charset="0"/>
            </a:endParaRPr>
          </a:p>
        </p:txBody>
      </p:sp>
      <p:sp>
        <p:nvSpPr>
          <p:cNvPr id="4" name="TextBox 3">
            <a:extLst>
              <a:ext uri="{FF2B5EF4-FFF2-40B4-BE49-F238E27FC236}">
                <a16:creationId xmlns:a16="http://schemas.microsoft.com/office/drawing/2014/main" id="{C1546560-E672-2FC4-4590-F82CD5F6ABFD}"/>
              </a:ext>
            </a:extLst>
          </p:cNvPr>
          <p:cNvSpPr txBox="1"/>
          <p:nvPr/>
        </p:nvSpPr>
        <p:spPr>
          <a:xfrm>
            <a:off x="2590800" y="1143000"/>
            <a:ext cx="6418384" cy="400110"/>
          </a:xfrm>
          <a:prstGeom prst="rect">
            <a:avLst/>
          </a:prstGeom>
          <a:noFill/>
        </p:spPr>
        <p:txBody>
          <a:bodyPr wrap="square">
            <a:spAutoFit/>
          </a:bodyPr>
          <a:lstStyle/>
          <a:p>
            <a:r>
              <a:rPr lang="en-US" sz="2000" b="1" cap="small" dirty="0">
                <a:solidFill>
                  <a:schemeClr val="bg1">
                    <a:lumMod val="95000"/>
                  </a:schemeClr>
                </a:solidFill>
                <a:effectLst>
                  <a:outerShdw blurRad="38100" dist="38100" dir="2700000" algn="tl">
                    <a:srgbClr val="000000">
                      <a:alpha val="43137"/>
                    </a:srgbClr>
                  </a:outerShdw>
                </a:effectLst>
                <a:latin typeface="Gotham Medium" panose="02000604030000020004"/>
                <a:ea typeface="+mn-lt"/>
                <a:cs typeface="Arial" panose="020B0604020202020204" pitchFamily="34" charset="0"/>
              </a:rPr>
              <a:t>Choose to live out an imperative from Peter’s witness. </a:t>
            </a:r>
            <a:endParaRPr lang="en-US" sz="2000" dirty="0"/>
          </a:p>
        </p:txBody>
      </p:sp>
    </p:spTree>
    <p:extLst>
      <p:ext uri="{BB962C8B-B14F-4D97-AF65-F5344CB8AC3E}">
        <p14:creationId xmlns:p14="http://schemas.microsoft.com/office/powerpoint/2010/main" val="3452085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C55079D-4BA2-40CE-9A65-B2B4DAF5DBC6}"/>
              </a:ext>
            </a:extLst>
          </p:cNvPr>
          <p:cNvSpPr txBox="1"/>
          <p:nvPr/>
        </p:nvSpPr>
        <p:spPr>
          <a:xfrm>
            <a:off x="525828" y="304800"/>
            <a:ext cx="2838074" cy="959027"/>
          </a:xfrm>
          <a:prstGeom prst="rect">
            <a:avLst/>
          </a:prstGeom>
          <a:noFill/>
        </p:spPr>
        <p:txBody>
          <a:bodyPr wrap="square">
            <a:spAutoFit/>
          </a:bodyPr>
          <a:lstStyle/>
          <a:p>
            <a:pPr marL="0" lvl="2">
              <a:lnSpc>
                <a:spcPct val="107000"/>
              </a:lnSpc>
            </a:pPr>
            <a:r>
              <a:rPr lang="en-US" sz="4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304800" y="1524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304800" y="3048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433137" y="6641216"/>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5" name="TextBox 4">
            <a:extLst>
              <a:ext uri="{FF2B5EF4-FFF2-40B4-BE49-F238E27FC236}">
                <a16:creationId xmlns:a16="http://schemas.microsoft.com/office/drawing/2014/main" id="{5BC1F803-ABAE-98F0-02A5-E7EC0892F125}"/>
              </a:ext>
            </a:extLst>
          </p:cNvPr>
          <p:cNvSpPr txBox="1"/>
          <p:nvPr/>
        </p:nvSpPr>
        <p:spPr>
          <a:xfrm>
            <a:off x="304800" y="1175607"/>
            <a:ext cx="6248400" cy="4421723"/>
          </a:xfrm>
          <a:prstGeom prst="rect">
            <a:avLst/>
          </a:prstGeom>
          <a:solidFill>
            <a:schemeClr val="bg1">
              <a:alpha val="50000"/>
            </a:schemeClr>
          </a:solidFill>
        </p:spPr>
        <p:txBody>
          <a:bodyPr wrap="square">
            <a:spAutoFit/>
          </a:bodyPr>
          <a:lstStyle/>
          <a:p>
            <a:pPr marL="0" marR="0">
              <a:lnSpc>
                <a:spcPct val="107000"/>
              </a:lnSpc>
              <a:spcBef>
                <a:spcPts val="0"/>
              </a:spcBef>
              <a:spcAft>
                <a:spcPts val="0"/>
              </a:spcAft>
            </a:pPr>
            <a:r>
              <a:rPr lang="en-US" sz="2400" b="1" i="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Jesus,</a:t>
            </a:r>
          </a:p>
          <a:p>
            <a:pPr marL="0" marR="0">
              <a:lnSpc>
                <a:spcPct val="107000"/>
              </a:lnSpc>
              <a:spcBef>
                <a:spcPts val="0"/>
              </a:spcBef>
              <a:spcAft>
                <a:spcPts val="0"/>
              </a:spcAft>
            </a:pPr>
            <a:r>
              <a:rPr lang="en-US" sz="2400" b="1" i="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Thank you for Your invitation to follow, for seeking us out before we sought You. We want to be Your disciples, and we want to face troubles and disappointments with courage and conviction. If there is any part of us that is afraid to admit to our weaknesses, overwhelm us with the knowledge of Your loving words to us. Lead us to the places where we can also feed Your sheep. </a:t>
            </a:r>
          </a:p>
          <a:p>
            <a:pPr marL="0" marR="0">
              <a:lnSpc>
                <a:spcPct val="107000"/>
              </a:lnSpc>
              <a:spcBef>
                <a:spcPts val="0"/>
              </a:spcBef>
              <a:spcAft>
                <a:spcPts val="0"/>
              </a:spcAft>
            </a:pPr>
            <a:r>
              <a:rPr lang="en-US" sz="2400" b="1" i="1" dirty="0">
                <a:solidFill>
                  <a:srgbClr val="002060"/>
                </a:solidFill>
                <a:effectLst>
                  <a:outerShdw blurRad="38100" dist="38100" dir="2700000" algn="tl">
                    <a:srgbClr val="000000">
                      <a:alpha val="43137"/>
                    </a:srgbClr>
                  </a:outerShdw>
                </a:effectLst>
                <a:latin typeface="Calibri" panose="020F0502020204030204" pitchFamily="34" charset="0"/>
                <a:cs typeface="Times New Roman" panose="02020603050405020304" pitchFamily="18" charset="0"/>
              </a:rPr>
              <a:t>Amen. </a:t>
            </a:r>
          </a:p>
        </p:txBody>
      </p:sp>
      <p:sp>
        <p:nvSpPr>
          <p:cNvPr id="2" name="Slide Number Placeholder 1">
            <a:extLst>
              <a:ext uri="{FF2B5EF4-FFF2-40B4-BE49-F238E27FC236}">
                <a16:creationId xmlns:a16="http://schemas.microsoft.com/office/drawing/2014/main" id="{7B05A46B-31AA-F3B8-5790-2AA12E2CCCBC}"/>
              </a:ext>
            </a:extLst>
          </p:cNvPr>
          <p:cNvSpPr>
            <a:spLocks noGrp="1"/>
          </p:cNvSpPr>
          <p:nvPr>
            <p:ph type="sldNum" sz="quarter" idx="2"/>
          </p:nvPr>
        </p:nvSpPr>
        <p:spPr>
          <a:xfrm>
            <a:off x="9118151" y="630828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17</a:t>
            </a:fld>
            <a:endParaRPr lang="en-US" sz="1600">
              <a:solidFill>
                <a:schemeClr val="bg1"/>
              </a:solidFill>
              <a:latin typeface="Arial Black" panose="020B0A04020102020204" pitchFamily="34" charset="0"/>
            </a:endParaRPr>
          </a:p>
        </p:txBody>
      </p:sp>
      <p:sp>
        <p:nvSpPr>
          <p:cNvPr id="11" name="Rectangle: Rounded Corners 10">
            <a:extLst>
              <a:ext uri="{FF2B5EF4-FFF2-40B4-BE49-F238E27FC236}">
                <a16:creationId xmlns:a16="http://schemas.microsoft.com/office/drawing/2014/main" id="{87BA547B-84B6-0AE7-C8AF-39D60DDD50A1}"/>
              </a:ext>
            </a:extLst>
          </p:cNvPr>
          <p:cNvSpPr/>
          <p:nvPr/>
        </p:nvSpPr>
        <p:spPr>
          <a:xfrm>
            <a:off x="6934200" y="878427"/>
            <a:ext cx="4681268" cy="5253546"/>
          </a:xfrm>
          <a:prstGeom prst="roundRect">
            <a:avLst/>
          </a:prstGeom>
          <a:blipFill>
            <a:blip r:embed="rId3"/>
            <a:stretch>
              <a:fillRect/>
            </a:stretch>
          </a:blip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6712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23F08298-F5E3-4123-BDAC-1FA06E9A9854}"/>
              </a:ext>
            </a:extLst>
          </p:cNvPr>
          <p:cNvSpPr txBox="1"/>
          <p:nvPr/>
        </p:nvSpPr>
        <p:spPr>
          <a:xfrm>
            <a:off x="5577636" y="454058"/>
            <a:ext cx="1723270" cy="769441"/>
          </a:xfrm>
          <a:prstGeom prst="rect">
            <a:avLst/>
          </a:prstGeom>
          <a:noFill/>
        </p:spPr>
        <p:txBody>
          <a:bodyPr wrap="square">
            <a:spAutoFit/>
          </a:bodyPr>
          <a:lstStyle/>
          <a:p>
            <a:pPr algn="ctr">
              <a:buFont typeface="Arial" pitchFamily="34" charset="0"/>
              <a:buNone/>
            </a:pPr>
            <a:r>
              <a:rPr lang="en-US" sz="4400" i="1" cap="small" dirty="0">
                <a:solidFill>
                  <a:schemeClr val="bg1"/>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4CE4DA9E-38FE-41D7-A06A-A87164664D1E}"/>
              </a:ext>
            </a:extLst>
          </p:cNvPr>
          <p:cNvGrpSpPr/>
          <p:nvPr/>
        </p:nvGrpSpPr>
        <p:grpSpPr>
          <a:xfrm>
            <a:off x="7575550" y="5949947"/>
            <a:ext cx="4557907" cy="698129"/>
            <a:chOff x="1449360" y="8523847"/>
            <a:chExt cx="8020643" cy="888784"/>
          </a:xfrm>
        </p:grpSpPr>
        <p:grpSp>
          <p:nvGrpSpPr>
            <p:cNvPr id="16" name="Group 15">
              <a:extLst>
                <a:ext uri="{FF2B5EF4-FFF2-40B4-BE49-F238E27FC236}">
                  <a16:creationId xmlns:a16="http://schemas.microsoft.com/office/drawing/2014/main" id="{9FBEA479-D973-4A9E-BF81-8FCEA5E1FF38}"/>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CC85257D-249F-455F-88F6-560B1F5B14BD}"/>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8D9B3BED-9745-4D34-896B-DC5A7C991706}"/>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58590C6E-C5B2-4ECC-BBC8-B9CCB6F2675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DB176AF0-D3EE-4613-99AD-38FF0A78182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76459295-AC0A-49A4-A420-836B7B67E2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7DA1A466-C385-490A-8C94-B1760207B4CE}"/>
                </a:ext>
              </a:extLst>
            </p:cNvPr>
            <p:cNvSpPr/>
            <p:nvPr/>
          </p:nvSpPr>
          <p:spPr>
            <a:xfrm>
              <a:off x="1449360" y="9020802"/>
              <a:ext cx="8020643" cy="3918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Winter 2025 - 26 quarter with permission,  © David C Cook, https://davidccook.org. May not be further reproduced. All rights reserved.</a:t>
              </a:r>
            </a:p>
          </p:txBody>
        </p:sp>
      </p:grpSp>
      <p:sp>
        <p:nvSpPr>
          <p:cNvPr id="2" name="Wave 1">
            <a:extLst>
              <a:ext uri="{FF2B5EF4-FFF2-40B4-BE49-F238E27FC236}">
                <a16:creationId xmlns:a16="http://schemas.microsoft.com/office/drawing/2014/main" id="{8AB13553-A6D1-485D-838E-30964AE9001E}"/>
              </a:ext>
            </a:extLst>
          </p:cNvPr>
          <p:cNvSpPr/>
          <p:nvPr/>
        </p:nvSpPr>
        <p:spPr>
          <a:xfrm>
            <a:off x="876300" y="597593"/>
            <a:ext cx="10439400" cy="5041207"/>
          </a:xfrm>
          <a:prstGeom prst="wave">
            <a:avLst>
              <a:gd name="adj1" fmla="val 0"/>
              <a:gd name="adj2" fmla="val -10000"/>
            </a:avLst>
          </a:prstGeom>
          <a:solidFill>
            <a:srgbClr val="002060"/>
          </a:solidFill>
          <a:ln w="127000"/>
          <a:scene3d>
            <a:camera prst="orthographicFront"/>
            <a:lightRig rig="threePt" dir="t"/>
          </a:scene3d>
          <a:sp3d extrusionH="196850">
            <a:bevelT w="266700" h="38735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1" indent="-457200"/>
            <a:r>
              <a:rPr lang="en-US" sz="2400" i="1" dirty="0">
                <a:solidFill>
                  <a:schemeClr val="bg1"/>
                </a:solidFill>
                <a:latin typeface="Arial Black" panose="020B0A04020102020204" pitchFamily="34" charset="0"/>
              </a:rPr>
              <a:t>The Lord bless thee, and keep thee:</a:t>
            </a:r>
          </a:p>
          <a:p>
            <a:pPr marL="182880" lvl="1" indent="-457200"/>
            <a:r>
              <a:rPr lang="en-US" sz="2400" i="1" dirty="0">
                <a:solidFill>
                  <a:schemeClr val="bg1"/>
                </a:solidFill>
                <a:latin typeface="Arial Black" panose="020B0A04020102020204" pitchFamily="34" charset="0"/>
              </a:rPr>
              <a:t>The Lord make his face shine upon thee, and be gracious unto thee:</a:t>
            </a:r>
          </a:p>
          <a:p>
            <a:pPr marL="182880" lvl="1" indent="-457200"/>
            <a:endParaRPr lang="en-US" sz="2400" i="1" dirty="0">
              <a:solidFill>
                <a:schemeClr val="bg1"/>
              </a:solidFill>
              <a:latin typeface="Arial Black" panose="020B0A04020102020204" pitchFamily="34" charset="0"/>
            </a:endParaRPr>
          </a:p>
          <a:p>
            <a:pPr marL="182880" lvl="1" indent="-457200"/>
            <a:r>
              <a:rPr lang="en-US" sz="2400" i="1" dirty="0">
                <a:solidFill>
                  <a:schemeClr val="bg1"/>
                </a:solidFill>
                <a:latin typeface="Arial Black" panose="020B0A04020102020204" pitchFamily="34" charset="0"/>
              </a:rPr>
              <a:t>The Lord lift up his countenance upon thee and give thee peace.  </a:t>
            </a:r>
          </a:p>
          <a:p>
            <a:pPr marL="182880" lvl="1" indent="-457200" algn="r"/>
            <a:r>
              <a:rPr lang="en-US" sz="2400" i="1" dirty="0">
                <a:solidFill>
                  <a:schemeClr val="bg1"/>
                </a:solidFill>
                <a:latin typeface="Arial Black" panose="020B0A04020102020204" pitchFamily="34" charset="0"/>
              </a:rPr>
              <a:t>- Numbers 6:24-26, </a:t>
            </a:r>
          </a:p>
        </p:txBody>
      </p:sp>
    </p:spTree>
    <p:extLst>
      <p:ext uri="{BB962C8B-B14F-4D97-AF65-F5344CB8AC3E}">
        <p14:creationId xmlns:p14="http://schemas.microsoft.com/office/powerpoint/2010/main" val="3093456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15E7F2-3E69-4096-ADEB-0A3EDF7CAF0F}"/>
              </a:ext>
            </a:extLst>
          </p:cNvPr>
          <p:cNvSpPr/>
          <p:nvPr/>
        </p:nvSpPr>
        <p:spPr>
          <a:xfrm>
            <a:off x="304800" y="1219200"/>
            <a:ext cx="11506200" cy="5520196"/>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1 What might be the hardest thing for you to abandon to follow Jesus?</a:t>
            </a: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5. What did King Jehoshaphat do when all the people were gathered2 How would you answer if someone asked, “Who is this Jesus?”</a:t>
            </a: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 in Jerusalem?</a:t>
            </a: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3 Has the church that Jesus built survived the powers of evil? How do you know?</a:t>
            </a: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714215" y="1854471"/>
            <a:ext cx="10770976"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It can be difficult to identify what Jesus would ask us to leave behind. We might rely on something more than we rely on Jesus, and that thing might be something we need to give up—but we might not even realize it. Would we be willing to give up security in our livelihood to follow Jesus?</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7315200" y="856428"/>
            <a:ext cx="4765221" cy="371112"/>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Peter’s Calling and Confession </a:t>
            </a:r>
          </a:p>
        </p:txBody>
      </p:sp>
      <p:sp>
        <p:nvSpPr>
          <p:cNvPr id="18" name="Rectangle 17">
            <a:extLst>
              <a:ext uri="{FF2B5EF4-FFF2-40B4-BE49-F238E27FC236}">
                <a16:creationId xmlns:a16="http://schemas.microsoft.com/office/drawing/2014/main" id="{92C113D8-F8EF-4DFE-9BE5-E5F0D1E72215}"/>
              </a:ext>
            </a:extLst>
          </p:cNvPr>
          <p:cNvSpPr/>
          <p:nvPr/>
        </p:nvSpPr>
        <p:spPr>
          <a:xfrm>
            <a:off x="699344" y="3355909"/>
            <a:ext cx="10773625"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Do you find it easy to describe who Jesus is, or do you feel that your description falls short of how wonderful He is? Peter answers correctly when he says that Jesus is the Messiah. But when someone asks who Jesus is, we might struggle to explain what Messiah means. </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CALL AND GROWTH</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E9F9F0F-B5F9-4C2B-BB31-33894EB19953}"/>
              </a:ext>
            </a:extLst>
          </p:cNvPr>
          <p:cNvCxnSpPr>
            <a:cxnSpLocks/>
          </p:cNvCxnSpPr>
          <p:nvPr/>
        </p:nvCxnSpPr>
        <p:spPr>
          <a:xfrm>
            <a:off x="-304800" y="6096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D1B10EA-84B1-41CA-BB46-5A8BE6DCEDD0}"/>
              </a:ext>
            </a:extLst>
          </p:cNvPr>
          <p:cNvSpPr/>
          <p:nvPr/>
        </p:nvSpPr>
        <p:spPr>
          <a:xfrm>
            <a:off x="671087" y="4769092"/>
            <a:ext cx="10773625" cy="1049805"/>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It might seem obvious that it has survived the powers of evil. In one sense, we have assurance that it has and will— Scripture tells us so! We can visibly see the church around us—evil has not overcome it so as to make it nonexistent. But there are other, less obvious, ways we might contemplate this question. There are accounts of corruption in churches, pastors who allegedly do unspeakable things, and false teaching. Despite all of these, Jesus promises that the church will survive. </a:t>
            </a:r>
          </a:p>
        </p:txBody>
      </p:sp>
      <p:sp>
        <p:nvSpPr>
          <p:cNvPr id="2" name="Slide Number Placeholder 1">
            <a:extLst>
              <a:ext uri="{FF2B5EF4-FFF2-40B4-BE49-F238E27FC236}">
                <a16:creationId xmlns:a16="http://schemas.microsoft.com/office/drawing/2014/main" id="{430C59CC-33F0-BE0E-769E-FD96328F93E3}"/>
              </a:ext>
            </a:extLst>
          </p:cNvPr>
          <p:cNvSpPr txBox="1">
            <a:spLocks/>
          </p:cNvSpPr>
          <p:nvPr/>
        </p:nvSpPr>
        <p:spPr>
          <a:xfrm>
            <a:off x="8737600" y="6416675"/>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600" smtClean="0">
                <a:solidFill>
                  <a:schemeClr val="bg1"/>
                </a:solidFill>
                <a:latin typeface="Arial Black" panose="020B0A04020102020204" pitchFamily="34" charset="0"/>
              </a:rPr>
              <a:pPr algn="r"/>
              <a:t>19</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4073456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AD8BD7-F484-4BDA-B563-3B8F80ACD9F3}"/>
              </a:ext>
            </a:extLst>
          </p:cNvPr>
          <p:cNvGrpSpPr/>
          <p:nvPr/>
        </p:nvGrpSpPr>
        <p:grpSpPr>
          <a:xfrm>
            <a:off x="-76200" y="304800"/>
            <a:ext cx="11506201" cy="4031292"/>
            <a:chOff x="435423" y="533400"/>
            <a:chExt cx="8217668" cy="2558192"/>
          </a:xfrm>
        </p:grpSpPr>
        <p:sp>
          <p:nvSpPr>
            <p:cNvPr id="16" name="Rectangle 15">
              <a:extLst>
                <a:ext uri="{FF2B5EF4-FFF2-40B4-BE49-F238E27FC236}">
                  <a16:creationId xmlns:a16="http://schemas.microsoft.com/office/drawing/2014/main" id="{42D81312-EC24-4AE0-B13D-2FAB2FD9637B}"/>
                </a:ext>
              </a:extLst>
            </p:cNvPr>
            <p:cNvSpPr/>
            <p:nvPr/>
          </p:nvSpPr>
          <p:spPr>
            <a:xfrm>
              <a:off x="435423" y="947517"/>
              <a:ext cx="8217668" cy="2144075"/>
            </a:xfrm>
            <a:prstGeom prst="rect">
              <a:avLst/>
            </a:prstGeom>
            <a:solidFill>
              <a:schemeClr val="bg1">
                <a:alpha val="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sz="105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lvl="2">
                <a:lnSpc>
                  <a:spcPct val="107000"/>
                </a:lnSpc>
              </a:pPr>
              <a:r>
                <a:rPr lang="en-US" sz="24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Heavenly Father, give us a heart for transforming growth in Your Son through Your Holy Spirit! Forgive us for times when we fail You. Empower us to recognize opportunities to invite others to become Your Son’s disciples as well. In His name we pray. Amen. </a:t>
              </a:r>
            </a:p>
            <a:p>
              <a:pPr marL="0" marR="0">
                <a:lnSpc>
                  <a:spcPct val="107000"/>
                </a:lnSpc>
                <a:spcBef>
                  <a:spcPts val="0"/>
                </a:spcBef>
                <a:spcAft>
                  <a:spcPts val="0"/>
                </a:spcAft>
              </a:pPr>
              <a:endParaRPr lang="en-US" sz="4000" b="1" u="sng"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2800" b="1" dirty="0">
                <a:ln w="25400">
                  <a:solidFill>
                    <a:srgbClr val="002060"/>
                  </a:solidFill>
                </a:ln>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9C55079D-4BA2-40CE-9A65-B2B4DAF5DBC6}"/>
                </a:ext>
              </a:extLst>
            </p:cNvPr>
            <p:cNvSpPr txBox="1"/>
            <p:nvPr/>
          </p:nvSpPr>
          <p:spPr>
            <a:xfrm>
              <a:off x="707529" y="533400"/>
              <a:ext cx="2068024" cy="537876"/>
            </a:xfrm>
            <a:prstGeom prst="rect">
              <a:avLst/>
            </a:prstGeom>
            <a:noFill/>
          </p:spPr>
          <p:txBody>
            <a:bodyPr wrap="square">
              <a:spAutoFit/>
            </a:bodyPr>
            <a:lstStyle/>
            <a:p>
              <a:pPr marL="0" lvl="2">
                <a:lnSpc>
                  <a:spcPct val="107000"/>
                </a:lnSpc>
              </a:pPr>
              <a:r>
                <a:rPr lang="en-US" sz="4800" b="1"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Prayer</a:t>
              </a:r>
              <a:endParaRPr lang="en-US" sz="4800" u="sng" cap="small"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grpSp>
      <p:sp>
        <p:nvSpPr>
          <p:cNvPr id="8" name="Line 10">
            <a:extLst>
              <a:ext uri="{FF2B5EF4-FFF2-40B4-BE49-F238E27FC236}">
                <a16:creationId xmlns:a16="http://schemas.microsoft.com/office/drawing/2014/main" id="{05A31FDE-B23E-4932-97D3-105527275301}"/>
              </a:ext>
            </a:extLst>
          </p:cNvPr>
          <p:cNvSpPr>
            <a:spLocks noChangeShapeType="1"/>
          </p:cNvSpPr>
          <p:nvPr/>
        </p:nvSpPr>
        <p:spPr bwMode="auto">
          <a:xfrm flipV="1">
            <a:off x="-304800" y="1524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9" name="Line 10">
            <a:extLst>
              <a:ext uri="{FF2B5EF4-FFF2-40B4-BE49-F238E27FC236}">
                <a16:creationId xmlns:a16="http://schemas.microsoft.com/office/drawing/2014/main" id="{5A45F950-DF44-4AA3-8E54-47FE2AFB00FE}"/>
              </a:ext>
            </a:extLst>
          </p:cNvPr>
          <p:cNvSpPr>
            <a:spLocks noChangeShapeType="1"/>
          </p:cNvSpPr>
          <p:nvPr/>
        </p:nvSpPr>
        <p:spPr bwMode="auto">
          <a:xfrm flipV="1">
            <a:off x="-304800" y="304800"/>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10" name="Line 10">
            <a:extLst>
              <a:ext uri="{FF2B5EF4-FFF2-40B4-BE49-F238E27FC236}">
                <a16:creationId xmlns:a16="http://schemas.microsoft.com/office/drawing/2014/main" id="{F45D9594-EC48-494D-93EA-6959D7756831}"/>
              </a:ext>
            </a:extLst>
          </p:cNvPr>
          <p:cNvSpPr>
            <a:spLocks noChangeShapeType="1"/>
          </p:cNvSpPr>
          <p:nvPr/>
        </p:nvSpPr>
        <p:spPr bwMode="auto">
          <a:xfrm flipV="1">
            <a:off x="-433137" y="6641216"/>
            <a:ext cx="12801600" cy="64384"/>
          </a:xfrm>
          <a:prstGeom prst="line">
            <a:avLst/>
          </a:prstGeom>
          <a:noFill/>
          <a:ln w="77063">
            <a:solidFill>
              <a:schemeClr val="bg1"/>
            </a:solidFill>
            <a:round/>
            <a:headEnd/>
            <a:tailEnd/>
          </a:ln>
        </p:spPr>
        <p:txBody>
          <a:bodyPr lIns="64291" tIns="32146" rIns="64291" bIns="32146"/>
          <a:lstStyle/>
          <a:p>
            <a:pPr algn="l"/>
            <a:endParaRPr lang="en-US" sz="1400" dirty="0">
              <a:solidFill>
                <a:schemeClr val="bg1"/>
              </a:solidFill>
              <a:latin typeface="Gotham Medium" panose="02000604030000020004"/>
            </a:endParaRPr>
          </a:p>
        </p:txBody>
      </p:sp>
      <p:sp>
        <p:nvSpPr>
          <p:cNvPr id="4" name="Rectangle: Rounded Corners 3">
            <a:extLst>
              <a:ext uri="{FF2B5EF4-FFF2-40B4-BE49-F238E27FC236}">
                <a16:creationId xmlns:a16="http://schemas.microsoft.com/office/drawing/2014/main" id="{F6933BF0-6A92-9C4E-4D55-4B8CDCCA1325}"/>
              </a:ext>
            </a:extLst>
          </p:cNvPr>
          <p:cNvSpPr/>
          <p:nvPr/>
        </p:nvSpPr>
        <p:spPr>
          <a:xfrm>
            <a:off x="5486400" y="3276600"/>
            <a:ext cx="6477000" cy="2811095"/>
          </a:xfrm>
          <a:prstGeom prst="roundRect">
            <a:avLst/>
          </a:prstGeom>
          <a:blipFill>
            <a:blip r:embed="rId3" cstate="print">
              <a:extLst>
                <a:ext uri="{28A0092B-C50C-407E-A947-70E740481C1C}">
                  <a14:useLocalDpi xmlns:a14="http://schemas.microsoft.com/office/drawing/2010/main" val="0"/>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0F861137-455F-4156-A89B-7B5E22E8E984}"/>
              </a:ext>
            </a:extLst>
          </p:cNvPr>
          <p:cNvSpPr txBox="1"/>
          <p:nvPr/>
        </p:nvSpPr>
        <p:spPr>
          <a:xfrm>
            <a:off x="788019" y="3189249"/>
            <a:ext cx="4698381" cy="14465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marL="0" lvl="1"/>
            <a:r>
              <a:rPr lang="en-US" sz="3200" b="1" u="sng" cap="small"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Thought to Remember</a:t>
            </a:r>
          </a:p>
          <a:p>
            <a:pPr marL="457200" lvl="2"/>
            <a:r>
              <a:rPr lang="en-US" sz="2800" b="1" dirty="0">
                <a:solidFill>
                  <a:schemeClr val="bg1"/>
                </a:solidFill>
                <a:effectLst>
                  <a:outerShdw blurRad="38100" dist="38100" dir="2700000" algn="tl">
                    <a:srgbClr val="000000">
                      <a:alpha val="43137"/>
                    </a:srgbClr>
                  </a:outerShdw>
                </a:effectLst>
                <a:latin typeface="Gotham Medium" panose="02000604030000020004"/>
                <a:cs typeface="Times New Roman" panose="02020603050405020304" pitchFamily="18" charset="0"/>
              </a:rPr>
              <a:t>Discipleship is a journey of growth. </a:t>
            </a:r>
          </a:p>
        </p:txBody>
      </p:sp>
    </p:spTree>
    <p:extLst>
      <p:ext uri="{BB962C8B-B14F-4D97-AF65-F5344CB8AC3E}">
        <p14:creationId xmlns:p14="http://schemas.microsoft.com/office/powerpoint/2010/main" val="3640834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15E7F2-3E69-4096-ADEB-0A3EDF7CAF0F}"/>
              </a:ext>
            </a:extLst>
          </p:cNvPr>
          <p:cNvSpPr/>
          <p:nvPr/>
        </p:nvSpPr>
        <p:spPr>
          <a:xfrm>
            <a:off x="304800" y="1219200"/>
            <a:ext cx="11506200" cy="4927405"/>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1 How should believers handle their stories of failure?</a:t>
            </a: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2 Why do you think that Jesus made the point of insisting that Peter feed His sheep?</a:t>
            </a: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3 What kind of emotions do you have when you think about Christ’s return?</a:t>
            </a:r>
            <a:endParaRPr lang="en-US" sz="12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2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a:lnSpc>
                <a:spcPct val="107000"/>
              </a:lnSpc>
            </a:pPr>
            <a:r>
              <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rPr>
              <a:t>11. How did God defeat Judah’s enemies?</a:t>
            </a: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a:p>
            <a:pPr marL="0" marR="0">
              <a:lnSpc>
                <a:spcPct val="107000"/>
              </a:lnSpc>
              <a:spcBef>
                <a:spcPts val="0"/>
              </a:spcBef>
              <a:spcAft>
                <a:spcPts val="0"/>
              </a:spcAft>
            </a:pPr>
            <a:endParaRPr lang="en-US" sz="1600" b="1" dirty="0">
              <a:solidFill>
                <a:srgbClr val="002060"/>
              </a:solidFill>
              <a:effectLst>
                <a:outerShdw blurRad="38100" dist="38100" dir="2700000" algn="tl">
                  <a:srgbClr val="000000">
                    <a:alpha val="43137"/>
                  </a:srgbClr>
                </a:outerShdw>
              </a:effectLst>
              <a:highlight>
                <a:srgbClr val="C0C0C0"/>
              </a:highlight>
              <a:latin typeface="Gotham Medium" panose="02000604030000020004"/>
              <a:cs typeface="Times New Roman" panose="02020603050405020304" pitchFamily="18" charset="0"/>
            </a:endParaRPr>
          </a:p>
        </p:txBody>
      </p:sp>
      <p:sp>
        <p:nvSpPr>
          <p:cNvPr id="16" name="Rectangle 15">
            <a:extLst>
              <a:ext uri="{FF2B5EF4-FFF2-40B4-BE49-F238E27FC236}">
                <a16:creationId xmlns:a16="http://schemas.microsoft.com/office/drawing/2014/main" id="{26C10FE7-E243-4C24-8423-5F595FFDBF66}"/>
              </a:ext>
            </a:extLst>
          </p:cNvPr>
          <p:cNvSpPr/>
          <p:nvPr/>
        </p:nvSpPr>
        <p:spPr>
          <a:xfrm>
            <a:off x="714215" y="1854471"/>
            <a:ext cx="10770976"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We cannot lose heart in our failures. We continue to strive to be like Christ, even while acknowledging our failures. We do not need to hide our failures and pretend that they never existed—we can encourage one another by sharing about our experiences and about how Jesus continues to be faithful, even as we fail. </a:t>
            </a:r>
          </a:p>
        </p:txBody>
      </p:sp>
      <p:sp>
        <p:nvSpPr>
          <p:cNvPr id="17" name="Title 2">
            <a:extLst>
              <a:ext uri="{FF2B5EF4-FFF2-40B4-BE49-F238E27FC236}">
                <a16:creationId xmlns:a16="http://schemas.microsoft.com/office/drawing/2014/main" id="{6FEED4C8-8AB2-427F-8463-36B6B70974D4}"/>
              </a:ext>
            </a:extLst>
          </p:cNvPr>
          <p:cNvSpPr txBox="1">
            <a:spLocks/>
          </p:cNvSpPr>
          <p:nvPr/>
        </p:nvSpPr>
        <p:spPr>
          <a:xfrm>
            <a:off x="7239001" y="856428"/>
            <a:ext cx="4572000" cy="371112"/>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marL="0" marR="0">
              <a:lnSpc>
                <a:spcPct val="107000"/>
              </a:lnSpc>
              <a:spcBef>
                <a:spcPts val="0"/>
              </a:spcBef>
              <a:spcAft>
                <a:spcPts val="0"/>
              </a:spcAft>
            </a:pPr>
            <a:r>
              <a:rPr lang="en-US" sz="2800" b="1" dirty="0">
                <a:solidFill>
                  <a:schemeClr val="bg1"/>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Peter’s Charge and Challenge</a:t>
            </a:r>
          </a:p>
        </p:txBody>
      </p:sp>
      <p:sp>
        <p:nvSpPr>
          <p:cNvPr id="18" name="Rectangle 17">
            <a:extLst>
              <a:ext uri="{FF2B5EF4-FFF2-40B4-BE49-F238E27FC236}">
                <a16:creationId xmlns:a16="http://schemas.microsoft.com/office/drawing/2014/main" id="{92C113D8-F8EF-4DFE-9BE5-E5F0D1E72215}"/>
              </a:ext>
            </a:extLst>
          </p:cNvPr>
          <p:cNvSpPr/>
          <p:nvPr/>
        </p:nvSpPr>
        <p:spPr>
          <a:xfrm>
            <a:off x="699345" y="3151587"/>
            <a:ext cx="10773625" cy="803584"/>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When Jesus tells Peter to feed His sheep, He is telling Peter to be a guide to others who come to Christ. Jesus is asking Peter to play an important role in the development of new believers. Jesus may have repeated Himself so that Peter would see the weight of his role.</a:t>
            </a:r>
          </a:p>
        </p:txBody>
      </p:sp>
      <p:sp>
        <p:nvSpPr>
          <p:cNvPr id="19" name="Title 2">
            <a:extLst>
              <a:ext uri="{FF2B5EF4-FFF2-40B4-BE49-F238E27FC236}">
                <a16:creationId xmlns:a16="http://schemas.microsoft.com/office/drawing/2014/main" id="{DC35E360-F2C8-4E9C-99F8-1841E0C8B5BD}"/>
              </a:ext>
            </a:extLst>
          </p:cNvPr>
          <p:cNvSpPr txBox="1">
            <a:spLocks/>
          </p:cNvSpPr>
          <p:nvPr/>
        </p:nvSpPr>
        <p:spPr>
          <a:xfrm>
            <a:off x="9175720" y="62762"/>
            <a:ext cx="3016280" cy="51435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75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effectLst>
                  <a:outerShdw blurRad="38100" dist="38100" dir="2700000" algn="tl">
                    <a:srgbClr val="000000">
                      <a:alpha val="43137"/>
                    </a:srgbClr>
                  </a:outerShdw>
                </a:effectLst>
                <a:latin typeface="Gotham Medium" panose="02000604030000020004"/>
              </a:rPr>
              <a:t>CALL AND GROWTH</a:t>
            </a:r>
          </a:p>
        </p:txBody>
      </p:sp>
      <p:sp>
        <p:nvSpPr>
          <p:cNvPr id="23" name="Title 2">
            <a:extLst>
              <a:ext uri="{FF2B5EF4-FFF2-40B4-BE49-F238E27FC236}">
                <a16:creationId xmlns:a16="http://schemas.microsoft.com/office/drawing/2014/main" id="{5969DC95-2DC2-4108-894A-E0D642E6A836}"/>
              </a:ext>
            </a:extLst>
          </p:cNvPr>
          <p:cNvSpPr txBox="1">
            <a:spLocks/>
          </p:cNvSpPr>
          <p:nvPr/>
        </p:nvSpPr>
        <p:spPr>
          <a:xfrm>
            <a:off x="300725" y="157191"/>
            <a:ext cx="4423675" cy="325493"/>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algn="l"/>
            <a:r>
              <a:rPr lang="en-US" sz="3600" b="1" dirty="0">
                <a:solidFill>
                  <a:schemeClr val="bg1"/>
                </a:solidFill>
                <a:effectLst>
                  <a:outerShdw blurRad="38100" dist="38100" dir="2700000" algn="tl">
                    <a:srgbClr val="000000">
                      <a:alpha val="43137"/>
                    </a:srgbClr>
                  </a:outerShdw>
                </a:effectLst>
                <a:latin typeface="Gotham Medium" panose="02000604030000020004"/>
              </a:rPr>
              <a:t>QUESTION &amp; ANSWER</a:t>
            </a:r>
          </a:p>
        </p:txBody>
      </p:sp>
      <p:cxnSp>
        <p:nvCxnSpPr>
          <p:cNvPr id="12" name="Straight Connector 11">
            <a:extLst>
              <a:ext uri="{FF2B5EF4-FFF2-40B4-BE49-F238E27FC236}">
                <a16:creationId xmlns:a16="http://schemas.microsoft.com/office/drawing/2014/main" id="{8E9F9F0F-B5F9-4C2B-BB31-33894EB19953}"/>
              </a:ext>
            </a:extLst>
          </p:cNvPr>
          <p:cNvCxnSpPr>
            <a:cxnSpLocks/>
          </p:cNvCxnSpPr>
          <p:nvPr/>
        </p:nvCxnSpPr>
        <p:spPr>
          <a:xfrm>
            <a:off x="-304800" y="609600"/>
            <a:ext cx="128016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D1B10EA-84B1-41CA-BB46-5A8BE6DCEDD0}"/>
              </a:ext>
            </a:extLst>
          </p:cNvPr>
          <p:cNvSpPr/>
          <p:nvPr/>
        </p:nvSpPr>
        <p:spPr>
          <a:xfrm>
            <a:off x="663902" y="4409199"/>
            <a:ext cx="10773625" cy="311141"/>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The only thing Judah had to do to win the battle was to put their faith in God alone.</a:t>
            </a:r>
          </a:p>
        </p:txBody>
      </p:sp>
      <p:sp>
        <p:nvSpPr>
          <p:cNvPr id="6" name="Rectangle 5">
            <a:extLst>
              <a:ext uri="{FF2B5EF4-FFF2-40B4-BE49-F238E27FC236}">
                <a16:creationId xmlns:a16="http://schemas.microsoft.com/office/drawing/2014/main" id="{9109AE20-3D1C-1AF0-9FB2-A93F07FC1CA8}"/>
              </a:ext>
            </a:extLst>
          </p:cNvPr>
          <p:cNvSpPr/>
          <p:nvPr/>
        </p:nvSpPr>
        <p:spPr>
          <a:xfrm>
            <a:off x="699344" y="5197988"/>
            <a:ext cx="10773625" cy="557362"/>
          </a:xfrm>
          <a:prstGeom prst="rect">
            <a:avLst/>
          </a:prstGeom>
          <a:solidFill>
            <a:srgbClr val="002060"/>
          </a:solidFill>
          <a:ln/>
        </p:spPr>
        <p:style>
          <a:lnRef idx="0">
            <a:schemeClr val="accent1"/>
          </a:lnRef>
          <a:fillRef idx="3">
            <a:schemeClr val="accent1"/>
          </a:fillRef>
          <a:effectRef idx="3">
            <a:schemeClr val="accent1"/>
          </a:effectRef>
          <a:fontRef idx="minor">
            <a:schemeClr val="lt1"/>
          </a:fontRef>
        </p:style>
        <p:txBody>
          <a:bodyPr wrap="square" lIns="64291" tIns="32146" rIns="64291" bIns="32146">
            <a:spAutoFit/>
          </a:bodyPr>
          <a:lstStyle/>
          <a:p>
            <a:r>
              <a:rPr lang="en-US" sz="1600" b="1" dirty="0">
                <a:solidFill>
                  <a:schemeClr val="bg1"/>
                </a:solidFill>
                <a:effectLst>
                  <a:outerShdw blurRad="38100" dist="38100" dir="2700000" algn="tl">
                    <a:srgbClr val="000000">
                      <a:alpha val="43137"/>
                    </a:srgbClr>
                  </a:outerShdw>
                </a:effectLst>
                <a:latin typeface="Gotham Medium" panose="02000604030000020004"/>
              </a:rPr>
              <a:t>God single-handedly defeated the great armies by turning the Moabite and Ammonite warriors against one another. Judah didn’t have to do anything other than put their faith in the power and might of God. </a:t>
            </a:r>
          </a:p>
        </p:txBody>
      </p:sp>
      <p:sp>
        <p:nvSpPr>
          <p:cNvPr id="2" name="Slide Number Placeholder 1">
            <a:extLst>
              <a:ext uri="{FF2B5EF4-FFF2-40B4-BE49-F238E27FC236}">
                <a16:creationId xmlns:a16="http://schemas.microsoft.com/office/drawing/2014/main" id="{34CEA6AC-3C0F-C83B-FADC-9624E63C11E6}"/>
              </a:ext>
            </a:extLst>
          </p:cNvPr>
          <p:cNvSpPr txBox="1">
            <a:spLocks/>
          </p:cNvSpPr>
          <p:nvPr/>
        </p:nvSpPr>
        <p:spPr>
          <a:xfrm>
            <a:off x="8737600" y="6356353"/>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6CB4B4D-7CA3-9044-876B-883B54F8677D}" type="slidenum">
              <a:rPr lang="en-US" sz="1600" smtClean="0">
                <a:solidFill>
                  <a:schemeClr val="bg1"/>
                </a:solidFill>
                <a:latin typeface="Arial Black" panose="020B0A04020102020204" pitchFamily="34" charset="0"/>
              </a:rPr>
              <a:pPr algn="r"/>
              <a:t>20</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687623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1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3" grpId="0" animBg="1"/>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91E73-5E90-2165-CDED-5CFC04B372FD}"/>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582F4C03-8722-63E1-3C69-9E6DCFE826EB}"/>
              </a:ext>
            </a:extLst>
          </p:cNvPr>
          <p:cNvSpPr txBox="1"/>
          <p:nvPr/>
        </p:nvSpPr>
        <p:spPr>
          <a:xfrm>
            <a:off x="5577636" y="454058"/>
            <a:ext cx="1723270" cy="769441"/>
          </a:xfrm>
          <a:prstGeom prst="rect">
            <a:avLst/>
          </a:prstGeom>
          <a:noFill/>
        </p:spPr>
        <p:txBody>
          <a:bodyPr wrap="square">
            <a:spAutoFit/>
          </a:bodyPr>
          <a:lstStyle/>
          <a:p>
            <a:pPr algn="ctr">
              <a:buFont typeface="Arial" pitchFamily="34" charset="0"/>
              <a:buNone/>
            </a:pPr>
            <a:r>
              <a:rPr lang="en-US" sz="4400" i="1" cap="small" dirty="0">
                <a:solidFill>
                  <a:schemeClr val="bg1"/>
                </a:solidFill>
                <a:effectLst>
                  <a:outerShdw blurRad="38100" dist="38100" dir="2700000" algn="tl">
                    <a:srgbClr val="000000">
                      <a:alpha val="43137"/>
                    </a:srgbClr>
                  </a:outerShdw>
                </a:effectLst>
                <a:latin typeface="Arial Black" panose="020B0A04020102020204" pitchFamily="34" charset="0"/>
              </a:rPr>
              <a:t>End</a:t>
            </a:r>
          </a:p>
        </p:txBody>
      </p:sp>
      <p:grpSp>
        <p:nvGrpSpPr>
          <p:cNvPr id="15" name="Group 14">
            <a:extLst>
              <a:ext uri="{FF2B5EF4-FFF2-40B4-BE49-F238E27FC236}">
                <a16:creationId xmlns:a16="http://schemas.microsoft.com/office/drawing/2014/main" id="{1B5796A3-5B36-17B5-D7EB-A27D2DB59648}"/>
              </a:ext>
            </a:extLst>
          </p:cNvPr>
          <p:cNvGrpSpPr/>
          <p:nvPr/>
        </p:nvGrpSpPr>
        <p:grpSpPr>
          <a:xfrm>
            <a:off x="7575550" y="5949947"/>
            <a:ext cx="4557907" cy="698129"/>
            <a:chOff x="1449360" y="8523847"/>
            <a:chExt cx="8020643" cy="888784"/>
          </a:xfrm>
        </p:grpSpPr>
        <p:grpSp>
          <p:nvGrpSpPr>
            <p:cNvPr id="16" name="Group 15">
              <a:extLst>
                <a:ext uri="{FF2B5EF4-FFF2-40B4-BE49-F238E27FC236}">
                  <a16:creationId xmlns:a16="http://schemas.microsoft.com/office/drawing/2014/main" id="{F67C0223-0393-388B-511D-E0DC627733F5}"/>
                </a:ext>
              </a:extLst>
            </p:cNvPr>
            <p:cNvGrpSpPr/>
            <p:nvPr/>
          </p:nvGrpSpPr>
          <p:grpSpPr>
            <a:xfrm>
              <a:off x="2399144" y="8523847"/>
              <a:ext cx="6121074" cy="457200"/>
              <a:chOff x="3142974" y="6271325"/>
              <a:chExt cx="6718852" cy="1014475"/>
            </a:xfrm>
          </p:grpSpPr>
          <p:sp>
            <p:nvSpPr>
              <p:cNvPr id="18" name="Rectangle: Rounded Corners 17">
                <a:extLst>
                  <a:ext uri="{FF2B5EF4-FFF2-40B4-BE49-F238E27FC236}">
                    <a16:creationId xmlns:a16="http://schemas.microsoft.com/office/drawing/2014/main" id="{C45BBB68-7260-FD8B-9EF4-F8D858F9A8E8}"/>
                  </a:ext>
                </a:extLst>
              </p:cNvPr>
              <p:cNvSpPr/>
              <p:nvPr/>
            </p:nvSpPr>
            <p:spPr>
              <a:xfrm>
                <a:off x="3142974" y="6321352"/>
                <a:ext cx="6718852" cy="914398"/>
              </a:xfrm>
              <a:prstGeom prst="roundRect">
                <a:avLst/>
              </a:prstGeom>
              <a:blipFill rotWithShape="1">
                <a:blip r:embed="rId3" cstate="email">
                  <a:extLst>
                    <a:ext uri="{28A0092B-C50C-407E-A947-70E740481C1C}">
                      <a14:useLocalDpi xmlns:a14="http://schemas.microsoft.com/office/drawing/2010/main"/>
                    </a:ext>
                  </a:extLst>
                </a:blip>
                <a:srcRect/>
                <a:tile tx="0" ty="0" sx="100000" sy="100000" flip="none" algn="tl"/>
              </a:blipFill>
              <a:ln w="12700" cap="flat">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Chalkduster"/>
                </a:endParaRPr>
              </a:p>
            </p:txBody>
          </p:sp>
          <p:grpSp>
            <p:nvGrpSpPr>
              <p:cNvPr id="19" name="Group 18">
                <a:extLst>
                  <a:ext uri="{FF2B5EF4-FFF2-40B4-BE49-F238E27FC236}">
                    <a16:creationId xmlns:a16="http://schemas.microsoft.com/office/drawing/2014/main" id="{2BB85F1E-8552-319B-1682-D2574B458054}"/>
                  </a:ext>
                </a:extLst>
              </p:cNvPr>
              <p:cNvGrpSpPr/>
              <p:nvPr/>
            </p:nvGrpSpPr>
            <p:grpSpPr>
              <a:xfrm>
                <a:off x="3521476" y="6271325"/>
                <a:ext cx="5961849" cy="1014475"/>
                <a:chOff x="3385351" y="6315919"/>
                <a:chExt cx="5961849" cy="1014475"/>
              </a:xfrm>
              <a:scene3d>
                <a:camera prst="orthographicFront">
                  <a:rot lat="0" lon="0" rev="0"/>
                </a:camera>
                <a:lightRig rig="balanced" dir="t">
                  <a:rot lat="0" lon="0" rev="8700000"/>
                </a:lightRig>
              </a:scene3d>
            </p:grpSpPr>
            <p:pic>
              <p:nvPicPr>
                <p:cNvPr id="20" name="Picture 19" descr="A picture containing drawing, room&#10;&#10;Description automatically generated">
                  <a:extLst>
                    <a:ext uri="{FF2B5EF4-FFF2-40B4-BE49-F238E27FC236}">
                      <a16:creationId xmlns:a16="http://schemas.microsoft.com/office/drawing/2014/main" id="{31844876-C337-B758-AFC6-72EDE7D7A67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85351" y="6570342"/>
                  <a:ext cx="2184451" cy="622569"/>
                </a:xfrm>
                <a:prstGeom prst="rect">
                  <a:avLst/>
                </a:prstGeom>
                <a:ln>
                  <a:noFill/>
                </a:ln>
                <a:effectLst>
                  <a:outerShdw blurRad="44450" dist="27940" dir="5400000" algn="ctr">
                    <a:srgbClr val="000000">
                      <a:alpha val="32000"/>
                    </a:srgbClr>
                  </a:outerShdw>
                </a:effectLst>
                <a:sp3d>
                  <a:bevelT w="190500" h="38100"/>
                </a:sp3d>
              </p:spPr>
            </p:pic>
            <p:pic>
              <p:nvPicPr>
                <p:cNvPr id="21" name="Picture 20" descr="A close up of a logo&#10;&#10;Description automatically generated">
                  <a:extLst>
                    <a:ext uri="{FF2B5EF4-FFF2-40B4-BE49-F238E27FC236}">
                      <a16:creationId xmlns:a16="http://schemas.microsoft.com/office/drawing/2014/main" id="{D5847C02-FC51-755C-F087-901E8525DD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46205" y="6315919"/>
                  <a:ext cx="1107143" cy="1014475"/>
                </a:xfrm>
                <a:prstGeom prst="rect">
                  <a:avLst/>
                </a:prstGeom>
                <a:ln>
                  <a:noFill/>
                </a:ln>
                <a:effectLst>
                  <a:outerShdw blurRad="44450" dist="27940" dir="5400000" algn="ctr">
                    <a:srgbClr val="000000">
                      <a:alpha val="32000"/>
                    </a:srgbClr>
                  </a:outerShdw>
                </a:effectLst>
                <a:sp3d>
                  <a:bevelT w="190500" h="38100"/>
                </a:sp3d>
              </p:spPr>
            </p:pic>
            <p:pic>
              <p:nvPicPr>
                <p:cNvPr id="22" name="Picture 21">
                  <a:extLst>
                    <a:ext uri="{FF2B5EF4-FFF2-40B4-BE49-F238E27FC236}">
                      <a16:creationId xmlns:a16="http://schemas.microsoft.com/office/drawing/2014/main" id="{C9456FCE-D2E9-90D4-3276-BAD5DA9E1F5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162749" y="6605486"/>
                  <a:ext cx="2184451" cy="322374"/>
                </a:xfrm>
                <a:prstGeom prst="rect">
                  <a:avLst/>
                </a:prstGeom>
                <a:ln>
                  <a:noFill/>
                </a:ln>
                <a:effectLst>
                  <a:outerShdw blurRad="44450" dist="27940" dir="5400000" algn="ctr">
                    <a:srgbClr val="000000">
                      <a:alpha val="32000"/>
                    </a:srgbClr>
                  </a:outerShdw>
                </a:effectLst>
                <a:sp3d>
                  <a:bevelT w="190500" h="38100"/>
                </a:sp3d>
              </p:spPr>
            </p:pic>
          </p:grpSp>
        </p:grpSp>
        <p:sp>
          <p:nvSpPr>
            <p:cNvPr id="17" name="Rectangle 16">
              <a:extLst>
                <a:ext uri="{FF2B5EF4-FFF2-40B4-BE49-F238E27FC236}">
                  <a16:creationId xmlns:a16="http://schemas.microsoft.com/office/drawing/2014/main" id="{E0DB80A7-697D-46E2-6A0C-1BC9B5B80F3C}"/>
                </a:ext>
              </a:extLst>
            </p:cNvPr>
            <p:cNvSpPr/>
            <p:nvPr/>
          </p:nvSpPr>
          <p:spPr>
            <a:xfrm>
              <a:off x="1449360" y="9020802"/>
              <a:ext cx="8020643" cy="391829"/>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l"/>
              <a:r>
                <a:rPr lang="en-US" sz="700" b="1" dirty="0">
                  <a:solidFill>
                    <a:schemeClr val="bg1"/>
                  </a:solidFill>
                  <a:latin typeface="Gotham Medium" panose="02000604030000020004"/>
                  <a:cs typeface="Lucida Sans Unicode" panose="020B0602030504020204" pitchFamily="34" charset="0"/>
                </a:rPr>
                <a:t>Material adapted by Stanford W. Bowman Jr. from Echoes® Adult and Bible-in-Life® Adult Winter 2025 - 26 quarter with permission,  © David C Cook, https://davidccook.org. May not be further reproduced. All rights reserved.</a:t>
              </a:r>
            </a:p>
          </p:txBody>
        </p:sp>
      </p:grpSp>
      <p:sp>
        <p:nvSpPr>
          <p:cNvPr id="2" name="Wave 1">
            <a:extLst>
              <a:ext uri="{FF2B5EF4-FFF2-40B4-BE49-F238E27FC236}">
                <a16:creationId xmlns:a16="http://schemas.microsoft.com/office/drawing/2014/main" id="{578227EA-A799-80AD-515C-5E51CC5E74EB}"/>
              </a:ext>
            </a:extLst>
          </p:cNvPr>
          <p:cNvSpPr/>
          <p:nvPr/>
        </p:nvSpPr>
        <p:spPr>
          <a:xfrm>
            <a:off x="876300" y="597593"/>
            <a:ext cx="10439400" cy="5041207"/>
          </a:xfrm>
          <a:prstGeom prst="wave">
            <a:avLst>
              <a:gd name="adj1" fmla="val 0"/>
              <a:gd name="adj2" fmla="val -10000"/>
            </a:avLst>
          </a:prstGeom>
          <a:solidFill>
            <a:srgbClr val="002060"/>
          </a:solidFill>
          <a:ln w="127000"/>
          <a:scene3d>
            <a:camera prst="orthographicFront"/>
            <a:lightRig rig="threePt" dir="t"/>
          </a:scene3d>
          <a:sp3d extrusionH="196850">
            <a:bevelT w="266700" h="387350"/>
            <a:bevelB w="152400" h="152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lvl="1" indent="-457200"/>
            <a:r>
              <a:rPr lang="en-US" sz="2400" i="1" dirty="0">
                <a:solidFill>
                  <a:schemeClr val="bg1"/>
                </a:solidFill>
                <a:latin typeface="Arial Black" panose="020B0A04020102020204" pitchFamily="34" charset="0"/>
              </a:rPr>
              <a:t>The Lord bless thee, and keep thee:</a:t>
            </a:r>
          </a:p>
          <a:p>
            <a:pPr marL="182880" lvl="1" indent="-457200"/>
            <a:r>
              <a:rPr lang="en-US" sz="2400" i="1" dirty="0">
                <a:solidFill>
                  <a:schemeClr val="bg1"/>
                </a:solidFill>
                <a:latin typeface="Arial Black" panose="020B0A04020102020204" pitchFamily="34" charset="0"/>
              </a:rPr>
              <a:t>The Lord make his face shine upon thee, and be gracious unto thee:</a:t>
            </a:r>
          </a:p>
          <a:p>
            <a:pPr marL="182880" lvl="1" indent="-457200"/>
            <a:endParaRPr lang="en-US" sz="2400" i="1" dirty="0">
              <a:solidFill>
                <a:schemeClr val="bg1"/>
              </a:solidFill>
              <a:latin typeface="Arial Black" panose="020B0A04020102020204" pitchFamily="34" charset="0"/>
            </a:endParaRPr>
          </a:p>
          <a:p>
            <a:pPr marL="182880" lvl="1" indent="-457200"/>
            <a:r>
              <a:rPr lang="en-US" sz="2400" i="1" dirty="0">
                <a:solidFill>
                  <a:schemeClr val="bg1"/>
                </a:solidFill>
                <a:latin typeface="Arial Black" panose="020B0A04020102020204" pitchFamily="34" charset="0"/>
              </a:rPr>
              <a:t>The Lord lift up his countenance upon thee and give thee peace.  </a:t>
            </a:r>
          </a:p>
          <a:p>
            <a:pPr marL="182880" lvl="1" indent="-457200" algn="r"/>
            <a:r>
              <a:rPr lang="en-US" sz="2400" i="1" dirty="0">
                <a:solidFill>
                  <a:schemeClr val="bg1"/>
                </a:solidFill>
                <a:latin typeface="Arial Black" panose="020B0A04020102020204" pitchFamily="34" charset="0"/>
              </a:rPr>
              <a:t>- Numbers 6:24-26, </a:t>
            </a:r>
          </a:p>
        </p:txBody>
      </p:sp>
    </p:spTree>
    <p:extLst>
      <p:ext uri="{BB962C8B-B14F-4D97-AF65-F5344CB8AC3E}">
        <p14:creationId xmlns:p14="http://schemas.microsoft.com/office/powerpoint/2010/main" val="7213730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69CEFE4A-6B6E-4728-B42A-C8F77D17A120}"/>
              </a:ext>
            </a:extLst>
          </p:cNvPr>
          <p:cNvSpPr/>
          <p:nvPr/>
        </p:nvSpPr>
        <p:spPr>
          <a:xfrm>
            <a:off x="533401" y="701189"/>
            <a:ext cx="10894936" cy="1689980"/>
          </a:xfrm>
          <a:prstGeom prst="rect">
            <a:avLst/>
          </a:prstGeom>
          <a:solidFill>
            <a:schemeClr val="bg1">
              <a:alpha val="75000"/>
            </a:schemeClr>
          </a:solidFill>
          <a:ln w="603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nchor="ctr">
            <a:spAutoFit/>
          </a:bodyPr>
          <a:lstStyle/>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Scripture: </a:t>
            </a:r>
            <a:r>
              <a:rPr lang="en-US" sz="2000" b="1" u="sng"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Matthew 4:18–20; 16:16–18; John 21:15–18; 2 Peter 3:14–15, 18</a:t>
            </a:r>
            <a:endParaRPr lang="en-US" sz="2400" b="1" u="sng" cap="small" spc="50" dirty="0">
              <a:ln w="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Lesson Focus: Don’t be afraid of tomorrow— God is there.</a:t>
            </a:r>
          </a:p>
          <a:p>
            <a:pPr lvl="1" defTabSz="562578">
              <a:lnSpc>
                <a:spcPct val="90000"/>
              </a:lnSpc>
              <a:spcBef>
                <a:spcPct val="0"/>
              </a:spcBef>
              <a:spcAft>
                <a:spcPct val="15000"/>
              </a:spcAf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Life Response:</a:t>
            </a:r>
            <a:endParaRPr lang="en-US" sz="1000" b="1" cap="small" spc="50" dirty="0">
              <a:ln w="0"/>
              <a:solidFill>
                <a:srgbClr val="002060"/>
              </a:solidFill>
              <a:effectLst>
                <a:outerShdw blurRad="38100" dist="38100" dir="2700000" algn="tl">
                  <a:srgbClr val="000000">
                    <a:alpha val="43137"/>
                  </a:srgbClr>
                </a:outerShdw>
              </a:effectLst>
              <a:latin typeface="Gotham Medium" panose="02000604030000020004"/>
            </a:endParaRPr>
          </a:p>
          <a:p>
            <a:pPr lvl="1"/>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rPr>
              <a:t>Bible Application:</a:t>
            </a:r>
          </a:p>
          <a:p>
            <a:pPr lvl="1"/>
            <a:endParaRPr lang="en-US" sz="600" b="1" cap="small" spc="50" dirty="0">
              <a:ln w="0"/>
              <a:solidFill>
                <a:srgbClr val="002060"/>
              </a:solidFill>
              <a:effectLst>
                <a:outerShdw blurRad="38100" dist="38100" dir="2700000" algn="tl">
                  <a:srgbClr val="000000">
                    <a:alpha val="43137"/>
                  </a:srgbClr>
                </a:outerShdw>
              </a:effectLst>
              <a:latin typeface="Gotham Medium" panose="02000604030000020004"/>
            </a:endParaRPr>
          </a:p>
        </p:txBody>
      </p:sp>
      <p:sp>
        <p:nvSpPr>
          <p:cNvPr id="25" name="TextBox 24">
            <a:extLst>
              <a:ext uri="{FF2B5EF4-FFF2-40B4-BE49-F238E27FC236}">
                <a16:creationId xmlns:a16="http://schemas.microsoft.com/office/drawing/2014/main" id="{E60F60CB-9085-45BA-95A1-7A8237587305}"/>
              </a:ext>
            </a:extLst>
          </p:cNvPr>
          <p:cNvSpPr txBox="1"/>
          <p:nvPr/>
        </p:nvSpPr>
        <p:spPr>
          <a:xfrm>
            <a:off x="2742882" y="1462930"/>
            <a:ext cx="9753918" cy="400110"/>
          </a:xfrm>
          <a:prstGeom prst="rect">
            <a:avLst/>
          </a:prstGeom>
          <a:noFill/>
        </p:spPr>
        <p:txBody>
          <a:bodyPr wrap="square">
            <a:spAutoFit/>
          </a:bodyPr>
          <a:lstStyle/>
          <a:p>
            <a:r>
              <a:rPr lang="en-US" sz="2000" b="1" cap="small" spc="50" dirty="0">
                <a:ln w="0"/>
                <a:solidFill>
                  <a:srgbClr val="002060"/>
                </a:solidFill>
                <a:effectLst>
                  <a:outerShdw blurRad="38100" dist="38100" dir="2700000" algn="tl">
                    <a:srgbClr val="000000">
                      <a:alpha val="43137"/>
                    </a:srgbClr>
                  </a:outerShdw>
                </a:effectLst>
                <a:latin typeface="Gotham Medium" panose="02000604030000020004"/>
              </a:rPr>
              <a:t>Trust God for your tomorrow.</a:t>
            </a:r>
            <a:endParaRPr lang="en-US" sz="2000" b="1" dirty="0">
              <a:solidFill>
                <a:srgbClr val="002060"/>
              </a:solidFill>
              <a:effectLst/>
              <a:latin typeface="Gotham Medium" panose="02000604030000020004"/>
              <a:ea typeface="Calibri" panose="020F0502020204030204" pitchFamily="34" charset="0"/>
              <a:cs typeface="Times New Roman" panose="02020603050405020304" pitchFamily="18" charset="0"/>
            </a:endParaRPr>
          </a:p>
        </p:txBody>
      </p:sp>
      <p:cxnSp>
        <p:nvCxnSpPr>
          <p:cNvPr id="26" name="Straight Connector 25">
            <a:extLst>
              <a:ext uri="{FF2B5EF4-FFF2-40B4-BE49-F238E27FC236}">
                <a16:creationId xmlns:a16="http://schemas.microsoft.com/office/drawing/2014/main" id="{20C70E49-B2B9-42E3-A51E-1563A79CE1C4}"/>
              </a:ext>
            </a:extLst>
          </p:cNvPr>
          <p:cNvCxnSpPr>
            <a:cxnSpLocks/>
          </p:cNvCxnSpPr>
          <p:nvPr/>
        </p:nvCxnSpPr>
        <p:spPr>
          <a:xfrm>
            <a:off x="7619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Line 10">
            <a:extLst>
              <a:ext uri="{FF2B5EF4-FFF2-40B4-BE49-F238E27FC236}">
                <a16:creationId xmlns:a16="http://schemas.microsoft.com/office/drawing/2014/main" id="{9668BC52-3F14-425F-AA8C-99E40C6BB3DB}"/>
              </a:ext>
            </a:extLst>
          </p:cNvPr>
          <p:cNvSpPr>
            <a:spLocks noChangeShapeType="1"/>
          </p:cNvSpPr>
          <p:nvPr/>
        </p:nvSpPr>
        <p:spPr bwMode="auto">
          <a:xfrm flipV="1">
            <a:off x="0" y="2362200"/>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0" name="TextBox 9">
            <a:extLst>
              <a:ext uri="{FF2B5EF4-FFF2-40B4-BE49-F238E27FC236}">
                <a16:creationId xmlns:a16="http://schemas.microsoft.com/office/drawing/2014/main" id="{9BD83D4C-0F41-4852-A1A9-FD8CB2A889C5}"/>
              </a:ext>
            </a:extLst>
          </p:cNvPr>
          <p:cNvSpPr txBox="1"/>
          <p:nvPr/>
        </p:nvSpPr>
        <p:spPr>
          <a:xfrm>
            <a:off x="3257756" y="1905000"/>
            <a:ext cx="8724170" cy="400110"/>
          </a:xfrm>
          <a:prstGeom prst="rect">
            <a:avLst/>
          </a:prstGeom>
          <a:noFill/>
        </p:spPr>
        <p:txBody>
          <a:bodyPr wrap="square">
            <a:spAutoFit/>
          </a:bodyPr>
          <a:lstStyle/>
          <a:p>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Identify ways you can overcome fears of tomorrow through faith.</a:t>
            </a:r>
          </a:p>
        </p:txBody>
      </p:sp>
      <p:sp>
        <p:nvSpPr>
          <p:cNvPr id="11" name="Title 2">
            <a:extLst>
              <a:ext uri="{FF2B5EF4-FFF2-40B4-BE49-F238E27FC236}">
                <a16:creationId xmlns:a16="http://schemas.microsoft.com/office/drawing/2014/main" id="{461B9C3C-B554-4BCD-9A48-8B99E466A7B0}"/>
              </a:ext>
            </a:extLst>
          </p:cNvPr>
          <p:cNvSpPr txBox="1">
            <a:spLocks/>
          </p:cNvSpPr>
          <p:nvPr/>
        </p:nvSpPr>
        <p:spPr>
          <a:xfrm>
            <a:off x="8946260" y="45985"/>
            <a:ext cx="301628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12" name="TextBox 11">
            <a:extLst>
              <a:ext uri="{FF2B5EF4-FFF2-40B4-BE49-F238E27FC236}">
                <a16:creationId xmlns:a16="http://schemas.microsoft.com/office/drawing/2014/main" id="{ABF83872-7C74-4ADB-B190-B9D9A9D4BC8A}"/>
              </a:ext>
            </a:extLst>
          </p:cNvPr>
          <p:cNvSpPr txBox="1"/>
          <p:nvPr/>
        </p:nvSpPr>
        <p:spPr>
          <a:xfrm>
            <a:off x="152400" y="-10051"/>
            <a:ext cx="22860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OUTLINE</a:t>
            </a:r>
          </a:p>
        </p:txBody>
      </p:sp>
      <p:sp>
        <p:nvSpPr>
          <p:cNvPr id="13" name="Rectangle 12">
            <a:extLst>
              <a:ext uri="{FF2B5EF4-FFF2-40B4-BE49-F238E27FC236}">
                <a16:creationId xmlns:a16="http://schemas.microsoft.com/office/drawing/2014/main" id="{10AEB2E7-02ED-48F9-A1FD-DF1A8AF26EA5}"/>
              </a:ext>
            </a:extLst>
          </p:cNvPr>
          <p:cNvSpPr/>
          <p:nvPr/>
        </p:nvSpPr>
        <p:spPr>
          <a:xfrm>
            <a:off x="533401" y="2494139"/>
            <a:ext cx="10814048" cy="3772538"/>
          </a:xfrm>
          <a:prstGeom prst="rect">
            <a:avLst/>
          </a:prstGeom>
          <a:solidFill>
            <a:schemeClr val="bg1">
              <a:alpha val="75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457200" lvl="3" indent="-342900" hangingPunct="0">
              <a:buFont typeface="Wingdings" panose="05000000000000000000" pitchFamily="2" charset="2"/>
              <a:buChar char="q"/>
              <a:tabLst>
                <a:tab pos="642915" algn="l"/>
              </a:tabLst>
            </a:pPr>
            <a:endParaRPr lang="en-US" sz="8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Review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Introduction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Lesson Context</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Overview</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828800" lvl="7"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Peter’s Calling and Confession - Matthew 4:18–20; 16:16–18 KJV</a:t>
            </a:r>
          </a:p>
          <a:p>
            <a:pPr marL="1828800" lvl="7" indent="-342900">
              <a:lnSpc>
                <a:spcPct val="107000"/>
              </a:lnSpc>
              <a:buFont typeface="Wingdings" panose="05000000000000000000" pitchFamily="2" charset="2"/>
              <a:buChar char="q"/>
            </a:pPr>
            <a:r>
              <a:rPr lang="en-US" sz="2000" b="1"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rPr>
              <a:t>Peter’s Charge and Challenge - John 21:15–18; 2 Peter 3:14–15; 3:18 KJV</a:t>
            </a:r>
          </a:p>
          <a:p>
            <a:pPr marL="1371600" lvl="6" indent="-342900">
              <a:lnSpc>
                <a:spcPct val="107000"/>
              </a:lnSpc>
              <a:buFont typeface="Wingdings" panose="05000000000000000000" pitchFamily="2" charset="2"/>
              <a:buChar char="q"/>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Bible Application</a:t>
            </a: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Conclusion</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1371600" lvl="5" indent="-342900" hangingPunct="0">
              <a:buFont typeface="Wingdings" panose="05000000000000000000" pitchFamily="2" charset="2"/>
              <a:buChar char="q"/>
              <a:tabLst>
                <a:tab pos="642915" algn="l"/>
              </a:tabLst>
            </a:pPr>
            <a:r>
              <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cs typeface="Times New Roman" panose="02020603050405020304" pitchFamily="18" charset="0"/>
              </a:rPr>
              <a:t>Question &amp; Answers</a:t>
            </a:r>
            <a:endParaRPr lang="en-US" sz="2400" b="1" cap="small" spc="50" dirty="0">
              <a:ln w="0"/>
              <a:solidFill>
                <a:srgbClr val="002060"/>
              </a:solidFill>
              <a:effectLst>
                <a:outerShdw blurRad="38100" dist="38100" dir="2700000" algn="tl">
                  <a:srgbClr val="000000">
                    <a:alpha val="43137"/>
                  </a:srgbClr>
                </a:outerShdw>
              </a:effectLst>
              <a:latin typeface="Gotham Medium" panose="02000604030000020004"/>
              <a:ea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78F65629-2274-F9F3-B462-F8F1E9453FE5}"/>
              </a:ext>
            </a:extLst>
          </p:cNvPr>
          <p:cNvSpPr>
            <a:spLocks noGrp="1"/>
          </p:cNvSpPr>
          <p:nvPr>
            <p:ph type="sldNum" sz="quarter" idx="2"/>
          </p:nvPr>
        </p:nvSpPr>
        <p:spPr/>
        <p:txBody>
          <a:bodyPr/>
          <a:lstStyle/>
          <a:p>
            <a:fld id="{86CB4B4D-7CA3-9044-876B-883B54F8677D}" type="slidenum">
              <a:rPr lang="en-US" sz="1600" smtClean="0">
                <a:solidFill>
                  <a:schemeClr val="bg1"/>
                </a:solidFill>
                <a:latin typeface="Arial Black" panose="020B0A04020102020204" pitchFamily="34" charset="0"/>
              </a:rPr>
              <a:pPr/>
              <a:t>3</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2484662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595344"/>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45985"/>
            <a:ext cx="3016280" cy="322181"/>
          </a:xfrm>
          <a:prstGeom prst="rect">
            <a:avLst/>
          </a:prstGeom>
          <a:no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3200400" cy="43425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INTRODUCTION</a:t>
            </a:r>
          </a:p>
        </p:txBody>
      </p:sp>
      <p:cxnSp>
        <p:nvCxnSpPr>
          <p:cNvPr id="10" name="Straight Connector 9">
            <a:extLst>
              <a:ext uri="{FF2B5EF4-FFF2-40B4-BE49-F238E27FC236}">
                <a16:creationId xmlns:a16="http://schemas.microsoft.com/office/drawing/2014/main" id="{96AB06DA-3CB6-4D2F-A0DA-CEF38DF90ED7}"/>
              </a:ext>
            </a:extLst>
          </p:cNvPr>
          <p:cNvCxnSpPr>
            <a:cxnSpLocks/>
          </p:cNvCxnSpPr>
          <p:nvPr/>
        </p:nvCxnSpPr>
        <p:spPr>
          <a:xfrm>
            <a:off x="119821" y="6781800"/>
            <a:ext cx="12021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D12579F-ED0B-4F28-9022-D18F2789D03C}"/>
              </a:ext>
            </a:extLst>
          </p:cNvPr>
          <p:cNvSpPr/>
          <p:nvPr/>
        </p:nvSpPr>
        <p:spPr>
          <a:xfrm>
            <a:off x="381000" y="1019092"/>
            <a:ext cx="11430000" cy="5023008"/>
          </a:xfrm>
          <a:prstGeom prst="rect">
            <a:avLst/>
          </a:prstGeom>
          <a:blipFill>
            <a:blip r:embed="rId3"/>
            <a:stretch>
              <a:fillRect/>
            </a:stretch>
          </a:blip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r>
              <a:rPr lang="en-US" sz="28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From Fisherman to Disciple </a:t>
            </a:r>
          </a:p>
          <a:p>
            <a:pPr marL="0" marR="0">
              <a:lnSpc>
                <a:spcPct val="107000"/>
              </a:lnSpc>
              <a:spcBef>
                <a:spcPts val="0"/>
              </a:spcBef>
              <a:spcAft>
                <a:spcPts val="0"/>
              </a:spcAft>
            </a:pPr>
            <a:endParaRPr lang="en-US" sz="1400" b="1" u="sng"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 name="Rectangle 1">
            <a:extLst>
              <a:ext uri="{FF2B5EF4-FFF2-40B4-BE49-F238E27FC236}">
                <a16:creationId xmlns:a16="http://schemas.microsoft.com/office/drawing/2014/main" id="{97324159-2308-7E40-2320-1A474855804D}"/>
              </a:ext>
            </a:extLst>
          </p:cNvPr>
          <p:cNvSpPr/>
          <p:nvPr/>
        </p:nvSpPr>
        <p:spPr>
          <a:xfrm>
            <a:off x="381000" y="1038971"/>
            <a:ext cx="11430000" cy="4892130"/>
          </a:xfrm>
          <a:prstGeom prst="rect">
            <a:avLst/>
          </a:prstGeom>
          <a:solidFill>
            <a:schemeClr val="bg1">
              <a:alpha val="1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ADBE11E-D083-907A-8F03-04D68FB609D7}"/>
              </a:ext>
            </a:extLst>
          </p:cNvPr>
          <p:cNvSpPr txBox="1"/>
          <p:nvPr/>
        </p:nvSpPr>
        <p:spPr>
          <a:xfrm>
            <a:off x="1295400" y="1732014"/>
            <a:ext cx="9601200" cy="3700244"/>
          </a:xfrm>
          <a:prstGeom prst="rect">
            <a:avLst/>
          </a:prstGeom>
          <a:solidFill>
            <a:schemeClr val="bg1">
              <a:alpha val="30000"/>
            </a:schemeClr>
          </a:solidFill>
        </p:spPr>
        <p:txBody>
          <a:bodyPr wrap="square">
            <a:spAutoFit/>
          </a:bodyPr>
          <a:lstStyle/>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In 1986, a severe drought lowered the water level of the Sea of Galilee, resulting in shorelines once covered in water becoming visible. On its western shores, two brothers discovered the remains of a once-buried fishing boat. Informally dubbed the “Jesus Boat,” the vessel is about 27 feet long and 7 feet wide. Researchers have dated it to within approximately 100 years of the life of Jesus, causing many to hypothesize that it could be the type of boat used by first-century fishermen. </a:t>
            </a:r>
          </a:p>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Today’s lesson explores the life, call, and ministry of one such first-century fisherman, Simon Peter. He left the waters (and fishing boats) of the Sea of Galilee to become a disciple of Jesus. Peter’s discipleship to Jesus was full of ups and downs, yet God used Peter to ensure the growth and spread of the first-century church. </a:t>
            </a:r>
          </a:p>
        </p:txBody>
      </p:sp>
      <p:sp>
        <p:nvSpPr>
          <p:cNvPr id="3" name="Slide Number Placeholder 1">
            <a:extLst>
              <a:ext uri="{FF2B5EF4-FFF2-40B4-BE49-F238E27FC236}">
                <a16:creationId xmlns:a16="http://schemas.microsoft.com/office/drawing/2014/main" id="{4F67ED76-0B4F-8F9E-8D1A-0F7B21015162}"/>
              </a:ext>
            </a:extLst>
          </p:cNvPr>
          <p:cNvSpPr>
            <a:spLocks noGrp="1"/>
          </p:cNvSpPr>
          <p:nvPr>
            <p:ph type="sldNum" sz="quarter" idx="2"/>
          </p:nvPr>
        </p:nvSpPr>
        <p:spPr>
          <a:xfrm>
            <a:off x="87376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4</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3097525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BEAC6-D7F6-87D1-4704-6BE9D8903B6C}"/>
            </a:ext>
          </a:extLst>
        </p:cNvPr>
        <p:cNvGrpSpPr/>
        <p:nvPr/>
      </p:nvGrpSpPr>
      <p:grpSpPr>
        <a:xfrm>
          <a:off x="0" y="0"/>
          <a:ext cx="0" cy="0"/>
          <a:chOff x="0" y="0"/>
          <a:chExt cx="0" cy="0"/>
        </a:xfrm>
      </p:grpSpPr>
      <p:sp>
        <p:nvSpPr>
          <p:cNvPr id="12" name="TextBox 11">
            <a:extLst>
              <a:ext uri="{FF2B5EF4-FFF2-40B4-BE49-F238E27FC236}">
                <a16:creationId xmlns:a16="http://schemas.microsoft.com/office/drawing/2014/main" id="{7433357E-33BC-9703-5125-FB2754C4E54F}"/>
              </a:ext>
            </a:extLst>
          </p:cNvPr>
          <p:cNvSpPr txBox="1"/>
          <p:nvPr/>
        </p:nvSpPr>
        <p:spPr>
          <a:xfrm>
            <a:off x="4291263" y="1759258"/>
            <a:ext cx="7976937" cy="2814617"/>
          </a:xfrm>
          <a:prstGeom prst="rect">
            <a:avLst/>
          </a:prstGeom>
          <a:gradFill>
            <a:gsLst>
              <a:gs pos="0">
                <a:srgbClr val="002060">
                  <a:alpha val="80000"/>
                </a:srgbClr>
              </a:gs>
              <a:gs pos="74000">
                <a:schemeClr val="accent1">
                  <a:lumMod val="45000"/>
                  <a:lumOff val="55000"/>
                </a:schemeClr>
              </a:gs>
              <a:gs pos="83000">
                <a:schemeClr val="accent1">
                  <a:lumMod val="45000"/>
                  <a:lumOff val="55000"/>
                </a:schemeClr>
              </a:gs>
              <a:gs pos="100000">
                <a:srgbClr val="002060">
                  <a:alpha val="75000"/>
                </a:srgbClr>
              </a:gs>
            </a:gsLst>
            <a:lin ang="5400000" scaled="1"/>
          </a:gradFill>
        </p:spPr>
        <p:txBody>
          <a:bodyPr wrap="square">
            <a:spAutoFit/>
          </a:bodyPr>
          <a:lstStyle/>
          <a:p>
            <a:pPr marL="57150">
              <a:lnSpc>
                <a:spcPct val="150000"/>
              </a:lnSpc>
            </a:pPr>
            <a:r>
              <a:rPr lang="en-US" sz="2000" b="1" dirty="0">
                <a:solidFill>
                  <a:schemeClr val="bg1"/>
                </a:solidFill>
                <a:effectLst>
                  <a:outerShdw blurRad="38100" dist="38100" dir="2700000" algn="tl">
                    <a:srgbClr val="000000">
                      <a:alpha val="43137"/>
                    </a:srgbClr>
                  </a:outerShdw>
                </a:effectLst>
                <a:latin typeface="Gotham Book"/>
              </a:rPr>
              <a:t>Monday.: Psalms. 22:22–28—A Community of Testimony and Praise. </a:t>
            </a:r>
          </a:p>
          <a:p>
            <a:pPr marL="57150">
              <a:lnSpc>
                <a:spcPct val="150000"/>
              </a:lnSpc>
            </a:pPr>
            <a:r>
              <a:rPr lang="en-US" sz="2000" b="1" dirty="0">
                <a:solidFill>
                  <a:schemeClr val="bg1"/>
                </a:solidFill>
                <a:effectLst>
                  <a:outerShdw blurRad="38100" dist="38100" dir="2700000" algn="tl">
                    <a:srgbClr val="000000">
                      <a:alpha val="43137"/>
                    </a:srgbClr>
                  </a:outerShdw>
                </a:effectLst>
                <a:latin typeface="Gotham Book"/>
              </a:rPr>
              <a:t>Tuesday. : Ephesians. 1:15–23—A Community of Hope-Filled Heirs. </a:t>
            </a:r>
          </a:p>
          <a:p>
            <a:pPr marL="57150">
              <a:lnSpc>
                <a:spcPct val="150000"/>
              </a:lnSpc>
            </a:pPr>
            <a:r>
              <a:rPr lang="en-US" sz="2000" b="1" dirty="0">
                <a:solidFill>
                  <a:schemeClr val="bg1"/>
                </a:solidFill>
                <a:effectLst>
                  <a:outerShdw blurRad="38100" dist="38100" dir="2700000" algn="tl">
                    <a:srgbClr val="000000">
                      <a:alpha val="43137"/>
                    </a:srgbClr>
                  </a:outerShdw>
                </a:effectLst>
                <a:latin typeface="Gotham Book"/>
              </a:rPr>
              <a:t>Wednesday. : Matthew. 16:13–20—A Community with Divine Authority. </a:t>
            </a:r>
          </a:p>
          <a:p>
            <a:pPr marL="57150">
              <a:lnSpc>
                <a:spcPct val="150000"/>
              </a:lnSpc>
            </a:pPr>
            <a:r>
              <a:rPr lang="en-US" sz="2000" b="1" dirty="0">
                <a:solidFill>
                  <a:schemeClr val="bg1"/>
                </a:solidFill>
                <a:effectLst>
                  <a:outerShdw blurRad="38100" dist="38100" dir="2700000" algn="tl">
                    <a:srgbClr val="000000">
                      <a:alpha val="43137"/>
                    </a:srgbClr>
                  </a:outerShdw>
                </a:effectLst>
                <a:latin typeface="Gotham Book"/>
              </a:rPr>
              <a:t>Thursday. : Ecclesiastes. 4:7–12—A Community Made Strong Together. </a:t>
            </a:r>
          </a:p>
          <a:p>
            <a:pPr marL="57150">
              <a:lnSpc>
                <a:spcPct val="150000"/>
              </a:lnSpc>
            </a:pPr>
            <a:r>
              <a:rPr lang="en-US" sz="2000" b="1" dirty="0">
                <a:solidFill>
                  <a:schemeClr val="bg1"/>
                </a:solidFill>
                <a:effectLst>
                  <a:outerShdw blurRad="38100" dist="38100" dir="2700000" algn="tl">
                    <a:srgbClr val="000000">
                      <a:alpha val="43137"/>
                    </a:srgbClr>
                  </a:outerShdw>
                </a:effectLst>
                <a:latin typeface="Gotham Book"/>
              </a:rPr>
              <a:t>Friday. : Psalms. 150—A Community United in Worship. </a:t>
            </a:r>
          </a:p>
          <a:p>
            <a:pPr marL="57150">
              <a:lnSpc>
                <a:spcPct val="150000"/>
              </a:lnSpc>
            </a:pPr>
            <a:r>
              <a:rPr lang="en-US" sz="2000" b="1" dirty="0">
                <a:solidFill>
                  <a:schemeClr val="bg1"/>
                </a:solidFill>
                <a:effectLst>
                  <a:outerShdw blurRad="38100" dist="38100" dir="2700000" algn="tl">
                    <a:srgbClr val="000000">
                      <a:alpha val="43137"/>
                    </a:srgbClr>
                  </a:outerShdw>
                </a:effectLst>
                <a:latin typeface="Gotham Book"/>
              </a:rPr>
              <a:t>Saturday. : Mark 4:26–32—A Community Silently Growing</a:t>
            </a:r>
          </a:p>
        </p:txBody>
      </p:sp>
      <p:sp>
        <p:nvSpPr>
          <p:cNvPr id="14" name="TextBox 13">
            <a:extLst>
              <a:ext uri="{FF2B5EF4-FFF2-40B4-BE49-F238E27FC236}">
                <a16:creationId xmlns:a16="http://schemas.microsoft.com/office/drawing/2014/main" id="{2D30D5CC-0944-64AD-FE16-7B57C37585E0}"/>
              </a:ext>
            </a:extLst>
          </p:cNvPr>
          <p:cNvSpPr txBox="1"/>
          <p:nvPr/>
        </p:nvSpPr>
        <p:spPr>
          <a:xfrm>
            <a:off x="4916204" y="818557"/>
            <a:ext cx="7976937" cy="865173"/>
          </a:xfrm>
          <a:prstGeom prst="rect">
            <a:avLst/>
          </a:prstGeom>
          <a:noFill/>
        </p:spPr>
        <p:txBody>
          <a:bodyPr wrap="square">
            <a:spAutoFit/>
          </a:bodyPr>
          <a:lstStyle/>
          <a:p>
            <a:pPr>
              <a:lnSpc>
                <a:spcPct val="107000"/>
              </a:lnSpc>
              <a:buClr>
                <a:schemeClr val="accent1"/>
              </a:buClr>
              <a:buSzPct val="80000"/>
            </a:pPr>
            <a:r>
              <a:rPr lang="en-US" sz="2400" b="1" u="sng" kern="100" cap="small" dirty="0">
                <a:solidFill>
                  <a:schemeClr val="bg1"/>
                </a:solidFill>
                <a:effectLst>
                  <a:outerShdw blurRad="38100" dist="38100" dir="2700000" algn="tl">
                    <a:srgbClr val="000000">
                      <a:alpha val="43137"/>
                    </a:srgbClr>
                  </a:outerShdw>
                </a:effectLst>
                <a:latin typeface="Gotham Book"/>
                <a:cs typeface="Calibri" panose="020F0502020204030204" pitchFamily="34" charset="0"/>
              </a:rPr>
              <a:t>Daily Bible Readings</a:t>
            </a:r>
          </a:p>
          <a:p>
            <a:pPr>
              <a:lnSpc>
                <a:spcPct val="107000"/>
              </a:lnSpc>
              <a:buClr>
                <a:schemeClr val="accent1"/>
              </a:buClr>
              <a:buSzPct val="80000"/>
            </a:pPr>
            <a:r>
              <a:rPr lang="en-US" sz="2400" b="1" kern="100" cap="small" dirty="0">
                <a:solidFill>
                  <a:schemeClr val="bg1"/>
                </a:solidFill>
                <a:effectLst>
                  <a:outerShdw blurRad="38100" dist="38100" dir="2700000" algn="tl">
                    <a:srgbClr val="000000">
                      <a:alpha val="43137"/>
                    </a:srgbClr>
                  </a:outerShdw>
                </a:effectLst>
                <a:latin typeface="Gotham Book"/>
                <a:cs typeface="Calibri" panose="020F0502020204030204" pitchFamily="34" charset="0"/>
              </a:rPr>
              <a:t>Week of January 26 through January 31</a:t>
            </a:r>
          </a:p>
        </p:txBody>
      </p:sp>
      <p:sp>
        <p:nvSpPr>
          <p:cNvPr id="18" name="Title 2">
            <a:extLst>
              <a:ext uri="{FF2B5EF4-FFF2-40B4-BE49-F238E27FC236}">
                <a16:creationId xmlns:a16="http://schemas.microsoft.com/office/drawing/2014/main" id="{5DC019E8-6176-0E20-D2B0-5219C28A1BD2}"/>
              </a:ext>
            </a:extLst>
          </p:cNvPr>
          <p:cNvSpPr txBox="1">
            <a:spLocks/>
          </p:cNvSpPr>
          <p:nvPr/>
        </p:nvSpPr>
        <p:spPr>
          <a:xfrm>
            <a:off x="9104186" y="38304"/>
            <a:ext cx="3016280" cy="514350"/>
          </a:xfrm>
          <a:prstGeom prst="rect">
            <a:avLst/>
          </a:prstGeom>
          <a:solidFill>
            <a:srgbClr val="0070C0"/>
          </a:solidFill>
          <a:ln w="762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rmAutofit fontScale="70000" lnSpcReduction="20000"/>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3400" b="1" i="1" cap="small" dirty="0">
                <a:solidFill>
                  <a:schemeClr val="bg1"/>
                </a:solidFill>
                <a:latin typeface="Gotham Book"/>
              </a:rPr>
              <a:t>PRAYER AND HUMILITY</a:t>
            </a:r>
          </a:p>
        </p:txBody>
      </p:sp>
      <p:sp>
        <p:nvSpPr>
          <p:cNvPr id="19" name="TextBox 18">
            <a:extLst>
              <a:ext uri="{FF2B5EF4-FFF2-40B4-BE49-F238E27FC236}">
                <a16:creationId xmlns:a16="http://schemas.microsoft.com/office/drawing/2014/main" id="{C5E07420-110A-ECE0-2AC2-E48BF693B0E7}"/>
              </a:ext>
            </a:extLst>
          </p:cNvPr>
          <p:cNvSpPr txBox="1"/>
          <p:nvPr/>
        </p:nvSpPr>
        <p:spPr>
          <a:xfrm>
            <a:off x="86308" y="-16825"/>
            <a:ext cx="4536711" cy="588140"/>
          </a:xfrm>
          <a:prstGeom prst="rect">
            <a:avLst/>
          </a:prstGeom>
          <a:solidFill>
            <a:srgbClr val="0070C0"/>
          </a:solidFill>
          <a:ln w="762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3400" b="1" dirty="0">
                <a:solidFill>
                  <a:schemeClr val="bg1"/>
                </a:solidFill>
                <a:latin typeface="Gotham Book"/>
              </a:rPr>
              <a:t>LESSON INTRODUCTION</a:t>
            </a:r>
          </a:p>
        </p:txBody>
      </p:sp>
      <p:sp>
        <p:nvSpPr>
          <p:cNvPr id="20" name="Line 10">
            <a:extLst>
              <a:ext uri="{FF2B5EF4-FFF2-40B4-BE49-F238E27FC236}">
                <a16:creationId xmlns:a16="http://schemas.microsoft.com/office/drawing/2014/main" id="{916EB7E3-7683-A8BD-7606-4BF5AFDE5DFC}"/>
              </a:ext>
            </a:extLst>
          </p:cNvPr>
          <p:cNvSpPr>
            <a:spLocks noChangeShapeType="1"/>
          </p:cNvSpPr>
          <p:nvPr/>
        </p:nvSpPr>
        <p:spPr bwMode="auto">
          <a:xfrm>
            <a:off x="-72311" y="766076"/>
            <a:ext cx="12344400" cy="0"/>
          </a:xfrm>
          <a:prstGeom prst="line">
            <a:avLst/>
          </a:prstGeom>
          <a:noFill/>
          <a:ln w="88900">
            <a:solidFill>
              <a:schemeClr val="bg1"/>
            </a:solidFill>
            <a:round/>
            <a:headEnd/>
            <a:tailEnd/>
          </a:ln>
          <a:scene3d>
            <a:camera prst="orthographicFront"/>
            <a:lightRig rig="threePt" dir="t"/>
          </a:scene3d>
          <a:sp3d>
            <a:bevelT prst="relaxedInset"/>
          </a:sp3d>
        </p:spPr>
        <p:txBody>
          <a:bodyPr lIns="64291" tIns="32146" rIns="64291" bIns="32146"/>
          <a:lstStyle/>
          <a:p>
            <a:pPr algn="l"/>
            <a:endParaRPr lang="en-US" sz="1400" b="1" dirty="0">
              <a:solidFill>
                <a:schemeClr val="bg1"/>
              </a:solidFill>
              <a:latin typeface="Gotham Book"/>
            </a:endParaRPr>
          </a:p>
        </p:txBody>
      </p:sp>
      <p:sp>
        <p:nvSpPr>
          <p:cNvPr id="4" name="Parallelogram 3">
            <a:extLst>
              <a:ext uri="{FF2B5EF4-FFF2-40B4-BE49-F238E27FC236}">
                <a16:creationId xmlns:a16="http://schemas.microsoft.com/office/drawing/2014/main" id="{9380C28B-7035-1425-73FF-EC009CDC6557}"/>
              </a:ext>
            </a:extLst>
          </p:cNvPr>
          <p:cNvSpPr/>
          <p:nvPr/>
        </p:nvSpPr>
        <p:spPr>
          <a:xfrm rot="241236" flipH="1">
            <a:off x="-628426" y="740384"/>
            <a:ext cx="5556744" cy="5751904"/>
          </a:xfrm>
          <a:prstGeom prst="parallelogram">
            <a:avLst>
              <a:gd name="adj" fmla="val 22508"/>
            </a:avLst>
          </a:prstGeom>
          <a:blipFill>
            <a:blip r:embed="rId3">
              <a:duotone>
                <a:schemeClr val="accent5">
                  <a:shade val="45000"/>
                  <a:satMod val="135000"/>
                </a:schemeClr>
                <a:prstClr val="white"/>
              </a:duotone>
              <a:alphaModFix amt="50000"/>
              <a:extLst>
                <a:ext uri="{28A0092B-C50C-407E-A947-70E740481C1C}">
                  <a14:useLocalDpi xmlns:a14="http://schemas.microsoft.com/office/drawing/2010/main" val="0"/>
                </a:ext>
              </a:extLst>
            </a:blip>
            <a:stretch>
              <a:fillRect b="-12022"/>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3648D0D2-B106-93A6-5DDB-95C87B649978}"/>
              </a:ext>
            </a:extLst>
          </p:cNvPr>
          <p:cNvSpPr>
            <a:spLocks noGrp="1"/>
          </p:cNvSpPr>
          <p:nvPr>
            <p:ph type="sldNum" sz="quarter" idx="2"/>
          </p:nvPr>
        </p:nvSpPr>
        <p:spPr>
          <a:xfrm>
            <a:off x="11229088" y="6339852"/>
            <a:ext cx="683339" cy="365125"/>
          </a:xfrm>
        </p:spPr>
        <p:txBody>
          <a:bodyPr/>
          <a:lstStyle/>
          <a:p>
            <a:fld id="{86CB4B4D-7CA3-9044-876B-883B54F8677D}" type="slidenum">
              <a:rPr lang="en-US" sz="1800" smtClean="0">
                <a:solidFill>
                  <a:schemeClr val="bg1"/>
                </a:solidFill>
                <a:latin typeface="Arial Black" panose="020B0A04020102020204" pitchFamily="34" charset="0"/>
              </a:rPr>
              <a:pPr/>
              <a:t>5</a:t>
            </a:fld>
            <a:endParaRPr lang="en-US" sz="1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619866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85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11" name="Title 2">
            <a:extLst>
              <a:ext uri="{FF2B5EF4-FFF2-40B4-BE49-F238E27FC236}">
                <a16:creationId xmlns:a16="http://schemas.microsoft.com/office/drawing/2014/main" id="{C5FEBFAD-3C2F-488C-93E9-8F5165F2B719}"/>
              </a:ext>
            </a:extLst>
          </p:cNvPr>
          <p:cNvSpPr txBox="1">
            <a:spLocks/>
          </p:cNvSpPr>
          <p:nvPr/>
        </p:nvSpPr>
        <p:spPr>
          <a:xfrm>
            <a:off x="8946260" y="155184"/>
            <a:ext cx="301628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12" name="TextBox 11">
            <a:extLst>
              <a:ext uri="{FF2B5EF4-FFF2-40B4-BE49-F238E27FC236}">
                <a16:creationId xmlns:a16="http://schemas.microsoft.com/office/drawing/2014/main" id="{3F04CBDF-837B-40E2-8738-CBBEDE1B4FAE}"/>
              </a:ext>
            </a:extLst>
          </p:cNvPr>
          <p:cNvSpPr txBox="1"/>
          <p:nvPr/>
        </p:nvSpPr>
        <p:spPr>
          <a:xfrm>
            <a:off x="152400" y="99148"/>
            <a:ext cx="23622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sp>
        <p:nvSpPr>
          <p:cNvPr id="7" name="TextBox 6">
            <a:extLst>
              <a:ext uri="{FF2B5EF4-FFF2-40B4-BE49-F238E27FC236}">
                <a16:creationId xmlns:a16="http://schemas.microsoft.com/office/drawing/2014/main" id="{F604E5CB-21A4-CA7B-FF54-88DA0B5953DD}"/>
              </a:ext>
            </a:extLst>
          </p:cNvPr>
          <p:cNvSpPr txBox="1"/>
          <p:nvPr/>
        </p:nvSpPr>
        <p:spPr>
          <a:xfrm>
            <a:off x="453713" y="853947"/>
            <a:ext cx="10896601" cy="1990738"/>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L="8229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Peter is a hero of the faith and a founding hero of Jesus’ church. He had a strong, assertive personality. He was not afraid to say or do something daring, which got him praised and confronted more than once by Jesus. Jesus knew that Peter would be a leader. He was a leader after Jesus’s ascension (Acts 1), he miraculously shared the gospel at Pentecost (Acts 2), and he continued to share the gospel to the Gentiles (Acts 10). This lesson covers three major events in Peter’s life.</a:t>
            </a:r>
            <a:r>
              <a:rPr lang="en-US" sz="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822960" lvl="1">
              <a:lnSpc>
                <a:spcPct val="107000"/>
              </a:lnSpc>
            </a:pPr>
            <a:r>
              <a:rPr lang="en-US" sz="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8229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Simon Peter was from Bethsaida (John 1:44), a village on the northern shore of the Sea of Galilee. Here, he worked as a fisherman with his brother Andrew (Mark 1:16). Their fishing operation was a partnership with James and John, the</a:t>
            </a:r>
          </a:p>
        </p:txBody>
      </p:sp>
      <p:sp>
        <p:nvSpPr>
          <p:cNvPr id="3" name="TextBox 2">
            <a:extLst>
              <a:ext uri="{FF2B5EF4-FFF2-40B4-BE49-F238E27FC236}">
                <a16:creationId xmlns:a16="http://schemas.microsoft.com/office/drawing/2014/main" id="{477DD5A4-1DC4-A353-AE92-B4B3BD5AF843}"/>
              </a:ext>
            </a:extLst>
          </p:cNvPr>
          <p:cNvSpPr txBox="1"/>
          <p:nvPr/>
        </p:nvSpPr>
        <p:spPr>
          <a:xfrm>
            <a:off x="441681" y="2844685"/>
            <a:ext cx="6111519" cy="3571555"/>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L="8229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sons of Zebedee (Luke 5:10). Peter was married (Mark 1:30; 1 Corinthians 9:5). At some point, Peter, his wife, and at least one other family member moved to Capernaum (Matthew 8:5–14), a town approximately five miles southwest of Bethsaida.</a:t>
            </a:r>
            <a:r>
              <a:rPr lang="en-US" sz="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822960" lvl="1">
              <a:lnSpc>
                <a:spcPct val="107000"/>
              </a:lnSpc>
            </a:pPr>
            <a:r>
              <a:rPr lang="en-US" sz="4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a:t>
            </a:r>
          </a:p>
          <a:p>
            <a:pPr marL="822960" lvl="1">
              <a:lnSpc>
                <a:spcPct val="107000"/>
              </a:lnSpc>
            </a:pPr>
            <a:r>
              <a:rPr lang="en-US" sz="16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The New Testament notes three names for Peter. His Hebrew name is Simon or the variant Simeon (Mark 1:16; Acts 15:14). Later, Jesus calls him Peter, a designation based on an ancient Greek word meaning “rock” or “stone” (Matthew 16:18; Mark 3:16); this is his most frequently occurring name in the New Testament, found over 160 times. The third name is Cephas, an Aramaic word for “stone” (John 1:42; 1 Corinthians 1:12; 3:22; etc. ). </a:t>
            </a:r>
          </a:p>
        </p:txBody>
      </p:sp>
      <p:pic>
        <p:nvPicPr>
          <p:cNvPr id="5" name="Picture 4" descr="A group of plants growing from dirt&#10;&#10;AI-generated content may be incorrect.">
            <a:extLst>
              <a:ext uri="{FF2B5EF4-FFF2-40B4-BE49-F238E27FC236}">
                <a16:creationId xmlns:a16="http://schemas.microsoft.com/office/drawing/2014/main" id="{957169E5-C057-3B94-77FE-4B3C29CE0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6472" y="2828952"/>
            <a:ext cx="4850676" cy="3587288"/>
          </a:xfrm>
          <a:prstGeom prst="rect">
            <a:avLst/>
          </a:prstGeom>
        </p:spPr>
      </p:pic>
      <p:sp>
        <p:nvSpPr>
          <p:cNvPr id="8" name="Slide Number Placeholder 1">
            <a:extLst>
              <a:ext uri="{FF2B5EF4-FFF2-40B4-BE49-F238E27FC236}">
                <a16:creationId xmlns:a16="http://schemas.microsoft.com/office/drawing/2014/main" id="{13A918E2-4D8A-B3F1-8D90-0C57A2B6639E}"/>
              </a:ext>
            </a:extLst>
          </p:cNvPr>
          <p:cNvSpPr>
            <a:spLocks noGrp="1"/>
          </p:cNvSpPr>
          <p:nvPr>
            <p:ph type="sldNum" sz="quarter" idx="2"/>
          </p:nvPr>
        </p:nvSpPr>
        <p:spPr>
          <a:xfrm>
            <a:off x="9042400" y="6356353"/>
            <a:ext cx="2844800" cy="365125"/>
          </a:xfrm>
        </p:spPr>
        <p:txBody>
          <a:bodyPr/>
          <a:lstStyle/>
          <a:p>
            <a:fld id="{86CB4B4D-7CA3-9044-876B-883B54F8677D}" type="slidenum">
              <a:rPr lang="en-US" sz="1600" smtClean="0">
                <a:solidFill>
                  <a:schemeClr val="bg1"/>
                </a:solidFill>
                <a:latin typeface="Arial Black" panose="020B0A04020102020204" pitchFamily="34" charset="0"/>
              </a:rPr>
              <a:pPr/>
              <a:t>6</a:t>
            </a:fld>
            <a:endParaRPr lang="en-US" sz="1600">
              <a:solidFill>
                <a:schemeClr val="bg1"/>
              </a:solidFill>
              <a:latin typeface="Arial Black" panose="020B0A04020102020204" pitchFamily="34" charset="0"/>
            </a:endParaRPr>
          </a:p>
        </p:txBody>
      </p:sp>
    </p:spTree>
    <p:extLst>
      <p:ext uri="{BB962C8B-B14F-4D97-AF65-F5344CB8AC3E}">
        <p14:creationId xmlns:p14="http://schemas.microsoft.com/office/powerpoint/2010/main" val="2384424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37367" y="6858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itle 2">
            <a:extLst>
              <a:ext uri="{FF2B5EF4-FFF2-40B4-BE49-F238E27FC236}">
                <a16:creationId xmlns:a16="http://schemas.microsoft.com/office/drawing/2014/main" id="{C5FEBFAD-3C2F-488C-93E9-8F5165F2B719}"/>
              </a:ext>
            </a:extLst>
          </p:cNvPr>
          <p:cNvSpPr txBox="1">
            <a:spLocks/>
          </p:cNvSpPr>
          <p:nvPr/>
        </p:nvSpPr>
        <p:spPr>
          <a:xfrm>
            <a:off x="8946260" y="155184"/>
            <a:ext cx="301628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12" name="TextBox 11">
            <a:extLst>
              <a:ext uri="{FF2B5EF4-FFF2-40B4-BE49-F238E27FC236}">
                <a16:creationId xmlns:a16="http://schemas.microsoft.com/office/drawing/2014/main" id="{3F04CBDF-837B-40E2-8738-CBBEDE1B4FAE}"/>
              </a:ext>
            </a:extLst>
          </p:cNvPr>
          <p:cNvSpPr txBox="1"/>
          <p:nvPr/>
        </p:nvSpPr>
        <p:spPr>
          <a:xfrm>
            <a:off x="152400" y="99148"/>
            <a:ext cx="23622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sp>
        <p:nvSpPr>
          <p:cNvPr id="7" name="TextBox 6">
            <a:extLst>
              <a:ext uri="{FF2B5EF4-FFF2-40B4-BE49-F238E27FC236}">
                <a16:creationId xmlns:a16="http://schemas.microsoft.com/office/drawing/2014/main" id="{F604E5CB-21A4-CA7B-FF54-88DA0B5953DD}"/>
              </a:ext>
            </a:extLst>
          </p:cNvPr>
          <p:cNvSpPr txBox="1"/>
          <p:nvPr/>
        </p:nvSpPr>
        <p:spPr>
          <a:xfrm>
            <a:off x="6506" y="778810"/>
            <a:ext cx="9029700" cy="3051413"/>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L="365760" marR="0">
              <a:lnSpc>
                <a:spcPct val="107000"/>
              </a:lnSpc>
              <a:spcBef>
                <a:spcPts val="0"/>
              </a:spcBef>
              <a:spcAft>
                <a:spcPts val="0"/>
              </a:spcAft>
            </a:pPr>
            <a:r>
              <a:rPr lang="en-US" sz="20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Follow Me—</a:t>
            </a:r>
          </a:p>
          <a:p>
            <a:pPr marL="822960" lvl="1">
              <a:lnSpc>
                <a:spcPct val="107000"/>
              </a:lnSpc>
            </a:pPr>
            <a:r>
              <a:rPr lang="en-US" sz="1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We might be familiar with the general story of Jesus’ calling His disciples, but that hides the uniqueness of this narrative. For most of the important rabbis of Jesus’ day, it would be a great honor to become a disciple. Potential followers would come to the teacher and submit their qualifications for this role (see other examples in  Matthew. 8:19–22). But Jesus is not being approached by Peter and Andrew. Instead, Jesus is the initiator of this interaction. It’s possible that Jesus was familiar with these men before asking them to follow. Another possibility is that Jesus is showing that He knows their hearts, even before speaking to them. As a comparison, see John 1:47–50 for the way that Jesus calls Nathaniel and amazes the man by His knowledge. </a:t>
            </a:r>
          </a:p>
          <a:p>
            <a:pPr marL="822960" lvl="1">
              <a:lnSpc>
                <a:spcPct val="107000"/>
              </a:lnSpc>
            </a:pPr>
            <a:endParaRPr lang="en-US" sz="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graphicFrame>
        <p:nvGraphicFramePr>
          <p:cNvPr id="2" name="Diagram 1">
            <a:extLst>
              <a:ext uri="{FF2B5EF4-FFF2-40B4-BE49-F238E27FC236}">
                <a16:creationId xmlns:a16="http://schemas.microsoft.com/office/drawing/2014/main" id="{A696F8B1-019C-F388-B6CF-429662B1CCA7}"/>
              </a:ext>
            </a:extLst>
          </p:cNvPr>
          <p:cNvGraphicFramePr/>
          <p:nvPr/>
        </p:nvGraphicFramePr>
        <p:xfrm>
          <a:off x="-257078" y="8480222"/>
          <a:ext cx="12318185" cy="1120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79FB3412-A236-1D03-9827-8C7B01F8A95E}"/>
              </a:ext>
            </a:extLst>
          </p:cNvPr>
          <p:cNvSpPr txBox="1"/>
          <p:nvPr/>
        </p:nvSpPr>
        <p:spPr>
          <a:xfrm>
            <a:off x="3009899" y="3855653"/>
            <a:ext cx="9182101" cy="3051413"/>
          </a:xfrm>
          <a:prstGeom prst="rect">
            <a:avLst/>
          </a:prstGeom>
          <a:solidFill>
            <a:schemeClr val="bg1">
              <a:alpha val="60000"/>
            </a:schemeClr>
          </a:solidFill>
        </p:spPr>
        <p:txBody>
          <a:bodyPr wrap="square">
            <a:spAutoFit/>
            <a:scene3d>
              <a:camera prst="orthographicFront"/>
              <a:lightRig rig="threePt" dir="t"/>
            </a:scene3d>
            <a:sp3d>
              <a:bevelB w="12700" h="133350"/>
            </a:sp3d>
          </a:bodyPr>
          <a:lstStyle/>
          <a:p>
            <a:pPr marL="365760" marR="0">
              <a:lnSpc>
                <a:spcPct val="107000"/>
              </a:lnSpc>
              <a:spcBef>
                <a:spcPts val="0"/>
              </a:spcBef>
              <a:spcAft>
                <a:spcPts val="0"/>
              </a:spcAft>
            </a:pPr>
            <a:r>
              <a:rPr lang="en-US" sz="20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Gates of Hades—</a:t>
            </a:r>
          </a:p>
          <a:p>
            <a:pPr marL="822960" lvl="1">
              <a:lnSpc>
                <a:spcPct val="107000"/>
              </a:lnSpc>
            </a:pPr>
            <a:r>
              <a:rPr lang="en-US" sz="1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One of the words in Matthew 16:18 is equivalent to the Hebrew word </a:t>
            </a:r>
            <a:r>
              <a:rPr lang="en-US" sz="1700" b="1" kern="100"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Sheol</a:t>
            </a:r>
            <a:r>
              <a:rPr lang="en-US" sz="1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 which appears frequently in the Old Testament as the realm of death (for example, Psalms. 89:48; 139:8; Isaiah. 14:9). By saying that “gates of Hades” will not destroy the church, Jesus is saying that death is not more powerful. This proves to be literally true at Jesus’ resurrection and in the resurrection of believers to come. Even though Jesus’ early followers are be persecuted—at times, killed (Acts 7:54–60)—the movement that Jesus begins refuses to be snuffed out or to disappear. In fact, the early church multiplied and grew exponentially, even during the most intense eras of persecution. God has not and will not allow the church to die out. </a:t>
            </a:r>
          </a:p>
          <a:p>
            <a:pPr marL="822960" lvl="1">
              <a:lnSpc>
                <a:spcPct val="107000"/>
              </a:lnSpc>
            </a:pPr>
            <a:endParaRPr lang="en-US" sz="700" b="1" kern="100"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endParaRPr>
          </a:p>
        </p:txBody>
      </p:sp>
      <p:pic>
        <p:nvPicPr>
          <p:cNvPr id="4" name="Picture 3" descr="A group of plants growing from dirt&#10;&#10;AI-generated content may be incorrect.">
            <a:extLst>
              <a:ext uri="{FF2B5EF4-FFF2-40B4-BE49-F238E27FC236}">
                <a16:creationId xmlns:a16="http://schemas.microsoft.com/office/drawing/2014/main" id="{536E6950-9B6D-E263-9C53-C5A2D53E38B7}"/>
              </a:ext>
            </a:extLst>
          </p:cNvPr>
          <p:cNvPicPr>
            <a:picLocks noChangeAspect="1"/>
          </p:cNvPicPr>
          <p:nvPr/>
        </p:nvPicPr>
        <p:blipFill>
          <a:blip r:embed="rId8">
            <a:extLst>
              <a:ext uri="{28A0092B-C50C-407E-A947-70E740481C1C}">
                <a14:useLocalDpi xmlns:a14="http://schemas.microsoft.com/office/drawing/2010/main" val="0"/>
              </a:ext>
            </a:extLst>
          </a:blip>
          <a:srcRect t="18827"/>
          <a:stretch/>
        </p:blipFill>
        <p:spPr>
          <a:xfrm>
            <a:off x="6506" y="3842129"/>
            <a:ext cx="2981486" cy="3003964"/>
          </a:xfrm>
          <a:prstGeom prst="rect">
            <a:avLst/>
          </a:prstGeom>
        </p:spPr>
      </p:pic>
      <p:pic>
        <p:nvPicPr>
          <p:cNvPr id="5" name="Picture 4" descr="A group of plants growing from dirt&#10;&#10;AI-generated content may be incorrect.">
            <a:extLst>
              <a:ext uri="{FF2B5EF4-FFF2-40B4-BE49-F238E27FC236}">
                <a16:creationId xmlns:a16="http://schemas.microsoft.com/office/drawing/2014/main" id="{41E11166-014F-E8BC-16E7-E66EF9FFB119}"/>
              </a:ext>
            </a:extLst>
          </p:cNvPr>
          <p:cNvPicPr>
            <a:picLocks noChangeAspect="1"/>
          </p:cNvPicPr>
          <p:nvPr/>
        </p:nvPicPr>
        <p:blipFill>
          <a:blip r:embed="rId8">
            <a:extLst>
              <a:ext uri="{28A0092B-C50C-407E-A947-70E740481C1C}">
                <a14:useLocalDpi xmlns:a14="http://schemas.microsoft.com/office/drawing/2010/main" val="0"/>
              </a:ext>
            </a:extLst>
          </a:blip>
          <a:srcRect t="18827"/>
          <a:stretch/>
        </p:blipFill>
        <p:spPr>
          <a:xfrm>
            <a:off x="9071811" y="802623"/>
            <a:ext cx="3120189" cy="3003964"/>
          </a:xfrm>
          <a:prstGeom prst="rect">
            <a:avLst/>
          </a:prstGeom>
        </p:spPr>
      </p:pic>
      <p:sp>
        <p:nvSpPr>
          <p:cNvPr id="6" name="Slide Number Placeholder 1">
            <a:extLst>
              <a:ext uri="{FF2B5EF4-FFF2-40B4-BE49-F238E27FC236}">
                <a16:creationId xmlns:a16="http://schemas.microsoft.com/office/drawing/2014/main" id="{A6E7F461-187D-687D-6D67-83C1E4B05D6F}"/>
              </a:ext>
            </a:extLst>
          </p:cNvPr>
          <p:cNvSpPr>
            <a:spLocks noGrp="1"/>
          </p:cNvSpPr>
          <p:nvPr>
            <p:ph type="sldNum" sz="quarter" idx="2"/>
          </p:nvPr>
        </p:nvSpPr>
        <p:spPr>
          <a:xfrm>
            <a:off x="6130480" y="6458007"/>
            <a:ext cx="2844800" cy="365125"/>
          </a:xfrm>
        </p:spPr>
        <p:txBody>
          <a:bodyPr/>
          <a:lstStyle/>
          <a:p>
            <a:fld id="{86CB4B4D-7CA3-9044-876B-883B54F8677D}" type="slidenum">
              <a:rPr lang="en-US" sz="1600" smtClean="0">
                <a:solidFill>
                  <a:srgbClr val="002060"/>
                </a:solidFill>
                <a:latin typeface="Arial Black" panose="020B0A04020102020204" pitchFamily="34" charset="0"/>
              </a:rPr>
              <a:pPr/>
              <a:t>7</a:t>
            </a:fld>
            <a:endParaRPr lang="en-US" sz="1600" dirty="0">
              <a:solidFill>
                <a:srgbClr val="002060"/>
              </a:solidFill>
              <a:latin typeface="Arial Black" panose="020B0A04020102020204" pitchFamily="34" charset="0"/>
            </a:endParaRPr>
          </a:p>
        </p:txBody>
      </p:sp>
    </p:spTree>
    <p:extLst>
      <p:ext uri="{BB962C8B-B14F-4D97-AF65-F5344CB8AC3E}">
        <p14:creationId xmlns:p14="http://schemas.microsoft.com/office/powerpoint/2010/main" val="4282079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A59A3EA5-4B17-46D7-8358-1E2CFD7A8EB1}"/>
              </a:ext>
            </a:extLst>
          </p:cNvPr>
          <p:cNvCxnSpPr>
            <a:cxnSpLocks/>
          </p:cNvCxnSpPr>
          <p:nvPr/>
        </p:nvCxnSpPr>
        <p:spPr>
          <a:xfrm>
            <a:off x="26215" y="609600"/>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Line 10">
            <a:extLst>
              <a:ext uri="{FF2B5EF4-FFF2-40B4-BE49-F238E27FC236}">
                <a16:creationId xmlns:a16="http://schemas.microsoft.com/office/drawing/2014/main" id="{53D00BA3-6582-4CD7-BC9B-B199287D39E2}"/>
              </a:ext>
            </a:extLst>
          </p:cNvPr>
          <p:cNvSpPr>
            <a:spLocks noChangeShapeType="1"/>
          </p:cNvSpPr>
          <p:nvPr/>
        </p:nvSpPr>
        <p:spPr bwMode="auto">
          <a:xfrm flipV="1">
            <a:off x="26215" y="6869816"/>
            <a:ext cx="12292061" cy="64384"/>
          </a:xfrm>
          <a:prstGeom prst="line">
            <a:avLst/>
          </a:prstGeom>
          <a:noFill/>
          <a:ln w="77063">
            <a:solidFill>
              <a:schemeClr val="bg1"/>
            </a:solidFill>
            <a:round/>
            <a:headEnd/>
            <a:tailEnd/>
          </a:ln>
        </p:spPr>
        <p:txBody>
          <a:bodyPr lIns="64291" tIns="32146" rIns="64291" bIns="32146"/>
          <a:lstStyle/>
          <a:p>
            <a:pPr algn="l"/>
            <a:endParaRPr lang="en-US" sz="1400" dirty="0">
              <a:solidFill>
                <a:srgbClr val="002060"/>
              </a:solidFill>
              <a:latin typeface="Gotham Medium" panose="02000604030000020004"/>
            </a:endParaRPr>
          </a:p>
        </p:txBody>
      </p:sp>
      <p:sp>
        <p:nvSpPr>
          <p:cNvPr id="27" name="Rectangle 26">
            <a:extLst>
              <a:ext uri="{FF2B5EF4-FFF2-40B4-BE49-F238E27FC236}">
                <a16:creationId xmlns:a16="http://schemas.microsoft.com/office/drawing/2014/main" id="{5D12579F-ED0B-4F28-9022-D18F2789D03C}"/>
              </a:ext>
            </a:extLst>
          </p:cNvPr>
          <p:cNvSpPr/>
          <p:nvPr/>
        </p:nvSpPr>
        <p:spPr>
          <a:xfrm>
            <a:off x="304800" y="763771"/>
            <a:ext cx="11430000" cy="5648756"/>
          </a:xfrm>
          <a:prstGeom prst="rect">
            <a:avLst/>
          </a:prstGeom>
          <a:solidFill>
            <a:schemeClr val="bg1">
              <a:alpha val="60000"/>
            </a:schemeClr>
          </a:solidFill>
          <a:ln w="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a:spAutoFit/>
          </a:bodyPr>
          <a:lstStyle/>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2000" b="1" dirty="0">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endParaRPr>
          </a:p>
        </p:txBody>
      </p:sp>
      <p:sp>
        <p:nvSpPr>
          <p:cNvPr id="28" name="Title 2">
            <a:extLst>
              <a:ext uri="{FF2B5EF4-FFF2-40B4-BE49-F238E27FC236}">
                <a16:creationId xmlns:a16="http://schemas.microsoft.com/office/drawing/2014/main" id="{9E823B42-FD48-4E90-B684-16A5988304F2}"/>
              </a:ext>
            </a:extLst>
          </p:cNvPr>
          <p:cNvSpPr txBox="1">
            <a:spLocks/>
          </p:cNvSpPr>
          <p:nvPr/>
        </p:nvSpPr>
        <p:spPr>
          <a:xfrm>
            <a:off x="8946260" y="45985"/>
            <a:ext cx="3016280" cy="322181"/>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29" name="TextBox 28">
            <a:extLst>
              <a:ext uri="{FF2B5EF4-FFF2-40B4-BE49-F238E27FC236}">
                <a16:creationId xmlns:a16="http://schemas.microsoft.com/office/drawing/2014/main" id="{94623693-3F29-41C2-8ECA-512EA43AF814}"/>
              </a:ext>
            </a:extLst>
          </p:cNvPr>
          <p:cNvSpPr txBox="1"/>
          <p:nvPr/>
        </p:nvSpPr>
        <p:spPr>
          <a:xfrm>
            <a:off x="152400" y="-10051"/>
            <a:ext cx="3200400"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cxnSp>
        <p:nvCxnSpPr>
          <p:cNvPr id="10" name="Straight Connector 9">
            <a:extLst>
              <a:ext uri="{FF2B5EF4-FFF2-40B4-BE49-F238E27FC236}">
                <a16:creationId xmlns:a16="http://schemas.microsoft.com/office/drawing/2014/main" id="{96AB06DA-3CB6-4D2F-A0DA-CEF38DF90ED7}"/>
              </a:ext>
            </a:extLst>
          </p:cNvPr>
          <p:cNvCxnSpPr>
            <a:cxnSpLocks/>
          </p:cNvCxnSpPr>
          <p:nvPr/>
        </p:nvCxnSpPr>
        <p:spPr>
          <a:xfrm>
            <a:off x="119821" y="6781800"/>
            <a:ext cx="12021317"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ADBE11E-D083-907A-8F03-04D68FB609D7}"/>
              </a:ext>
            </a:extLst>
          </p:cNvPr>
          <p:cNvSpPr txBox="1"/>
          <p:nvPr/>
        </p:nvSpPr>
        <p:spPr>
          <a:xfrm>
            <a:off x="26215" y="798236"/>
            <a:ext cx="7441385" cy="5544403"/>
          </a:xfrm>
          <a:prstGeom prst="rect">
            <a:avLst/>
          </a:prstGeom>
          <a:noFill/>
        </p:spPr>
        <p:txBody>
          <a:bodyPr wrap="square">
            <a:spAutoFit/>
          </a:bodyPr>
          <a:lstStyle/>
          <a:p>
            <a:pPr marL="365760" lvl="1">
              <a:lnSpc>
                <a:spcPct val="107000"/>
              </a:lnSpc>
            </a:pPr>
            <a:r>
              <a:rPr lang="en-US" sz="24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Different Words for Love</a:t>
            </a:r>
          </a:p>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 first two times that Jesus asks Peter, “Do you love me?” He uses the Greek word agape. Peter answers in the affirmative: “I love you,” with a different but related word, </a:t>
            </a:r>
            <a:r>
              <a:rPr lang="en-US" sz="20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phileo</a:t>
            </a: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Then, Jesus asks the question in a different way, using Peter’s word for love.</a:t>
            </a:r>
            <a:r>
              <a:rPr lang="en-US" sz="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8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a:t>
            </a:r>
          </a:p>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There is no universally accepted explanation for what this means. Some have argued that agape refers to the highest sacrificial love, while </a:t>
            </a:r>
            <a:r>
              <a:rPr lang="en-US" sz="2000" b="1" dirty="0" err="1">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phileo</a:t>
            </a: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 refers to mere brotherly love. This ignores the fact that either of these words can be used to describe God’s love (see John 16:27). It is also unlikely that the brash and assertive Peter is answering Jesus’ question, “Do you love me?” with a response that means, “I love you, but not that much. ” Would Peter have declared a lesser love while standing face-to-face with His risen Lord? Thus, probably the better solution is that these different words for love are here to give literary dimension to the dialogue. </a:t>
            </a:r>
          </a:p>
        </p:txBody>
      </p:sp>
      <p:sp>
        <p:nvSpPr>
          <p:cNvPr id="2" name="Slide Number Placeholder 1">
            <a:extLst>
              <a:ext uri="{FF2B5EF4-FFF2-40B4-BE49-F238E27FC236}">
                <a16:creationId xmlns:a16="http://schemas.microsoft.com/office/drawing/2014/main" id="{74058668-75C0-6B65-064A-9D257F6DCB84}"/>
              </a:ext>
            </a:extLst>
          </p:cNvPr>
          <p:cNvSpPr>
            <a:spLocks noGrp="1"/>
          </p:cNvSpPr>
          <p:nvPr>
            <p:ph type="sldNum" sz="quarter" idx="2"/>
          </p:nvPr>
        </p:nvSpPr>
        <p:spPr>
          <a:xfrm>
            <a:off x="9236725" y="6293168"/>
            <a:ext cx="2844800" cy="365125"/>
          </a:xfrm>
        </p:spPr>
        <p:txBody>
          <a:bodyPr/>
          <a:lstStyle/>
          <a:p>
            <a:fld id="{86CB4B4D-7CA3-9044-876B-883B54F8677D}" type="slidenum">
              <a:rPr lang="en-US" sz="1600" smtClean="0">
                <a:solidFill>
                  <a:schemeClr val="bg1"/>
                </a:solidFill>
                <a:latin typeface="Arial Black" panose="020B0A04020102020204" pitchFamily="34" charset="0"/>
              </a:rPr>
              <a:pPr/>
              <a:t>8</a:t>
            </a:fld>
            <a:endParaRPr lang="en-US" sz="1600">
              <a:solidFill>
                <a:schemeClr val="bg1"/>
              </a:solidFill>
              <a:latin typeface="Arial Black" panose="020B0A04020102020204" pitchFamily="34" charset="0"/>
            </a:endParaRPr>
          </a:p>
        </p:txBody>
      </p:sp>
      <p:sp>
        <p:nvSpPr>
          <p:cNvPr id="6" name="Rectangle: Rounded Corners 5">
            <a:extLst>
              <a:ext uri="{FF2B5EF4-FFF2-40B4-BE49-F238E27FC236}">
                <a16:creationId xmlns:a16="http://schemas.microsoft.com/office/drawing/2014/main" id="{15F89720-85D3-A812-0F1C-A81CD6DEF2CF}"/>
              </a:ext>
            </a:extLst>
          </p:cNvPr>
          <p:cNvSpPr/>
          <p:nvPr/>
        </p:nvSpPr>
        <p:spPr>
          <a:xfrm>
            <a:off x="7746184" y="1070686"/>
            <a:ext cx="3760015" cy="5098975"/>
          </a:xfrm>
          <a:prstGeom prst="roundRect">
            <a:avLst/>
          </a:prstGeom>
          <a:blipFill>
            <a:blip r:embed="rId3"/>
            <a:stretch>
              <a:fillRect/>
            </a:stretch>
          </a:blipFill>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5079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close-up of a plant&#10;&#10;AI-generated content may be incorrect.">
            <a:extLst>
              <a:ext uri="{FF2B5EF4-FFF2-40B4-BE49-F238E27FC236}">
                <a16:creationId xmlns:a16="http://schemas.microsoft.com/office/drawing/2014/main" id="{37BBA4A0-0280-7AE0-C6D4-C8B1C536D45F}"/>
              </a:ext>
            </a:extLst>
          </p:cNvPr>
          <p:cNvPicPr>
            <a:picLocks noGrp="1" noChangeAspect="1"/>
          </p:cNvPicPr>
          <p:nvPr>
            <p:ph idx="1"/>
          </p:nvPr>
        </p:nvPicPr>
        <p:blipFill>
          <a:blip r:embed="rId3"/>
          <a:srcRect t="12701" b="13728"/>
          <a:stretch>
            <a:fillRect/>
          </a:stretch>
        </p:blipFill>
        <p:spPr>
          <a:xfrm>
            <a:off x="5224099" y="2"/>
            <a:ext cx="6967903" cy="6858005"/>
          </a:xfrm>
          <a:custGeom>
            <a:avLst/>
            <a:gdLst/>
            <a:ahLst/>
            <a:cxnLst/>
            <a:rect l="l" t="t" r="r" b="b"/>
            <a:pathLst>
              <a:path w="6967903" h="6858005">
                <a:moveTo>
                  <a:pt x="6967903" y="0"/>
                </a:moveTo>
                <a:lnTo>
                  <a:pt x="6967903" y="6858005"/>
                </a:lnTo>
                <a:lnTo>
                  <a:pt x="0" y="6858005"/>
                </a:lnTo>
                <a:cubicBezTo>
                  <a:pt x="0" y="3070435"/>
                  <a:pt x="3119637" y="0"/>
                  <a:pt x="6967903" y="0"/>
                </a:cubicBezTo>
                <a:close/>
              </a:path>
            </a:pathLst>
          </a:custGeom>
        </p:spPr>
      </p:pic>
      <p:sp>
        <p:nvSpPr>
          <p:cNvPr id="3" name="TextBox 2">
            <a:extLst>
              <a:ext uri="{FF2B5EF4-FFF2-40B4-BE49-F238E27FC236}">
                <a16:creationId xmlns:a16="http://schemas.microsoft.com/office/drawing/2014/main" id="{504144A3-12B5-DAE6-2EA0-33C6F056424F}"/>
              </a:ext>
            </a:extLst>
          </p:cNvPr>
          <p:cNvSpPr txBox="1"/>
          <p:nvPr/>
        </p:nvSpPr>
        <p:spPr>
          <a:xfrm>
            <a:off x="228600" y="1143000"/>
            <a:ext cx="4995499" cy="5412700"/>
          </a:xfrm>
          <a:prstGeom prst="rect">
            <a:avLst/>
          </a:prstGeom>
          <a:solidFill>
            <a:schemeClr val="bg1">
              <a:alpha val="50000"/>
            </a:schemeClr>
          </a:solidFill>
          <a:ln w="76200">
            <a:solidFill>
              <a:srgbClr val="00206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365760" lvl="1">
              <a:lnSpc>
                <a:spcPct val="107000"/>
              </a:lnSpc>
            </a:pPr>
            <a:r>
              <a:rPr lang="en-US" sz="2400" b="1" u="heavy" kern="100" cap="small"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Calibri" panose="020F0502020204030204" pitchFamily="34" charset="0"/>
              </a:rPr>
              <a:t>Love in Action</a:t>
            </a:r>
          </a:p>
          <a:p>
            <a:pPr lvl="1">
              <a:lnSpc>
                <a:spcPct val="107000"/>
              </a:lnSpc>
            </a:pPr>
            <a:r>
              <a:rPr lang="en-US" sz="2000" b="1" dirty="0">
                <a:solidFill>
                  <a:srgbClr val="002060"/>
                </a:solidFill>
                <a:effectLst>
                  <a:outerShdw blurRad="38100" dist="38100" dir="2700000" algn="tl">
                    <a:srgbClr val="000000">
                      <a:alpha val="43137"/>
                    </a:srgbClr>
                  </a:outerShdw>
                </a:effectLst>
                <a:latin typeface="Gotham Medium" panose="02000604030000020004"/>
                <a:ea typeface="Calibri" panose="020F0502020204030204" pitchFamily="34" charset="0"/>
                <a:cs typeface="Times New Roman" panose="02020603050405020304" pitchFamily="18" charset="0"/>
              </a:rPr>
              <a:t>What is love? We use the word in a lot of different ways. Love is the reflection of the character of God and how He cares for the well-being of others. The Bible proclaims that “God is love” (1 John 4:8). Therefore, it is vital to remember that God defines love and how we should love. The first great love is for God Himself. Love for God should be the highest, deepest, and resolute love ( Matthew. 22:36-37). The second great love is love for other people. Jesus points out that we should love those outside of our family and friends, including our enemies ( Matthew. 5:44). </a:t>
            </a:r>
          </a:p>
        </p:txBody>
      </p:sp>
      <p:cxnSp>
        <p:nvCxnSpPr>
          <p:cNvPr id="5" name="Straight Connector 4">
            <a:extLst>
              <a:ext uri="{FF2B5EF4-FFF2-40B4-BE49-F238E27FC236}">
                <a16:creationId xmlns:a16="http://schemas.microsoft.com/office/drawing/2014/main" id="{AF994CE7-AC56-E2BF-8A34-990CAA5D5478}"/>
              </a:ext>
            </a:extLst>
          </p:cNvPr>
          <p:cNvCxnSpPr>
            <a:cxnSpLocks/>
          </p:cNvCxnSpPr>
          <p:nvPr/>
        </p:nvCxnSpPr>
        <p:spPr>
          <a:xfrm>
            <a:off x="-32327" y="587675"/>
            <a:ext cx="12186227" cy="2192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2">
            <a:extLst>
              <a:ext uri="{FF2B5EF4-FFF2-40B4-BE49-F238E27FC236}">
                <a16:creationId xmlns:a16="http://schemas.microsoft.com/office/drawing/2014/main" id="{7E9D968D-8596-5818-F425-C8B165F39C74}"/>
              </a:ext>
            </a:extLst>
          </p:cNvPr>
          <p:cNvSpPr txBox="1">
            <a:spLocks/>
          </p:cNvSpPr>
          <p:nvPr/>
        </p:nvSpPr>
        <p:spPr>
          <a:xfrm>
            <a:off x="9151907" y="0"/>
            <a:ext cx="3016280" cy="541690"/>
          </a:xfrm>
          <a:prstGeom prst="rect">
            <a:avLst/>
          </a:prstGeom>
          <a:solidFill>
            <a:srgbClr val="0070C0"/>
          </a:solidFill>
          <a:ln w="12700">
            <a:noFill/>
            <a:miter lim="4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5717" tIns="35717" rIns="35717" bIns="35717" rtlCol="0" anchor="ctr">
            <a:noAutofit/>
          </a:bodyPr>
          <a:lstStyle>
            <a:lvl1pPr marL="0" marR="0" indent="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1pPr>
            <a:lvl2pPr marL="0" marR="0" indent="228611"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2pPr>
            <a:lvl3pPr marL="0" marR="0" indent="457223"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3pPr>
            <a:lvl4pPr marL="0" marR="0" indent="685835"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4pPr>
            <a:lvl5pPr marL="0" marR="0" indent="914446"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5pPr>
            <a:lvl6pPr marL="0" marR="0" indent="1143057"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6pPr>
            <a:lvl7pPr marL="0" marR="0" indent="1371668"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7pPr>
            <a:lvl8pPr marL="0" marR="0" indent="1600280"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8pPr>
            <a:lvl9pPr marL="0" marR="0" indent="1828892" algn="ctr" defTabSz="457223" rtl="0" latinLnBrk="0">
              <a:lnSpc>
                <a:spcPct val="100000"/>
              </a:lnSpc>
              <a:spcBef>
                <a:spcPts val="0"/>
              </a:spcBef>
              <a:spcAft>
                <a:spcPts val="0"/>
              </a:spcAft>
              <a:buClrTx/>
              <a:buSzTx/>
              <a:buFontTx/>
              <a:buNone/>
              <a:tabLst/>
              <a:defRPr sz="7200" b="0" i="0" u="none" strike="noStrike" cap="none" spc="0" baseline="0">
                <a:solidFill>
                  <a:srgbClr val="FFFFFF"/>
                </a:solidFill>
                <a:uFillTx/>
                <a:latin typeface="+mn-lt"/>
                <a:ea typeface="+mn-ea"/>
                <a:cs typeface="+mn-cs"/>
                <a:sym typeface="Chalkduster"/>
              </a:defRPr>
            </a:lvl9pPr>
          </a:lstStyle>
          <a:p>
            <a:pPr defTabSz="642947"/>
            <a:r>
              <a:rPr lang="en-US" sz="2000" b="1" i="1" cap="small" dirty="0">
                <a:solidFill>
                  <a:schemeClr val="bg1"/>
                </a:solidFill>
                <a:latin typeface="Gotham Medium" panose="02000604030000020004"/>
              </a:rPr>
              <a:t>CALL AND GROWTH</a:t>
            </a:r>
          </a:p>
        </p:txBody>
      </p:sp>
      <p:sp>
        <p:nvSpPr>
          <p:cNvPr id="7" name="TextBox 6">
            <a:extLst>
              <a:ext uri="{FF2B5EF4-FFF2-40B4-BE49-F238E27FC236}">
                <a16:creationId xmlns:a16="http://schemas.microsoft.com/office/drawing/2014/main" id="{B748A4EA-10A3-9134-BD3D-CF3A75BFDB65}"/>
              </a:ext>
            </a:extLst>
          </p:cNvPr>
          <p:cNvSpPr txBox="1"/>
          <p:nvPr/>
        </p:nvSpPr>
        <p:spPr>
          <a:xfrm>
            <a:off x="93858" y="33586"/>
            <a:ext cx="2039742" cy="434252"/>
          </a:xfrm>
          <a:prstGeom prst="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64291" tIns="32146" rIns="64291" bIns="32146" rtlCol="0">
            <a:spAutoFit/>
          </a:bodyPr>
          <a:lstStyle/>
          <a:p>
            <a:pPr algn="l"/>
            <a:r>
              <a:rPr lang="en-US" sz="2400" b="1" dirty="0">
                <a:solidFill>
                  <a:schemeClr val="bg1"/>
                </a:solidFill>
                <a:latin typeface="Gotham Medium" panose="02000604030000020004"/>
              </a:rPr>
              <a:t>Lesson Context</a:t>
            </a:r>
          </a:p>
        </p:txBody>
      </p:sp>
    </p:spTree>
    <p:extLst>
      <p:ext uri="{BB962C8B-B14F-4D97-AF65-F5344CB8AC3E}">
        <p14:creationId xmlns:p14="http://schemas.microsoft.com/office/powerpoint/2010/main" val="29638080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11644</Words>
  <Application>Microsoft Office PowerPoint</Application>
  <PresentationFormat>Widescreen</PresentationFormat>
  <Paragraphs>703</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Gotham Book</vt:lpstr>
      <vt:lpstr>Gotham Medium</vt:lpstr>
      <vt:lpstr>Helvetica Neue</vt:lpstr>
      <vt:lpstr>Arial</vt:lpstr>
      <vt:lpstr>Arial Black</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Stanford Bowman</dc:creator>
  <cp:lastModifiedBy>Stanford Bowman</cp:lastModifiedBy>
  <cp:revision>14</cp:revision>
  <cp:lastPrinted>2024-01-16T18:15:15Z</cp:lastPrinted>
  <dcterms:created xsi:type="dcterms:W3CDTF">2020-11-21T22:39:58Z</dcterms:created>
  <dcterms:modified xsi:type="dcterms:W3CDTF">2026-01-19T02:35:29Z</dcterms:modified>
</cp:coreProperties>
</file>