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498" r:id="rId2"/>
    <p:sldId id="486" r:id="rId3"/>
    <p:sldId id="327" r:id="rId4"/>
    <p:sldId id="425" r:id="rId5"/>
    <p:sldId id="433" r:id="rId6"/>
    <p:sldId id="489" r:id="rId7"/>
    <p:sldId id="471" r:id="rId8"/>
    <p:sldId id="492" r:id="rId9"/>
    <p:sldId id="493" r:id="rId10"/>
    <p:sldId id="499" r:id="rId11"/>
    <p:sldId id="450" r:id="rId12"/>
    <p:sldId id="500" r:id="rId13"/>
    <p:sldId id="448" r:id="rId14"/>
    <p:sldId id="287" r:id="rId15"/>
    <p:sldId id="422" r:id="rId16"/>
    <p:sldId id="452" r:id="rId17"/>
    <p:sldId id="502" r:id="rId18"/>
    <p:sldId id="501"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2D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81" autoAdjust="0"/>
    <p:restoredTop sz="67048" autoAdjust="0"/>
  </p:normalViewPr>
  <p:slideViewPr>
    <p:cSldViewPr>
      <p:cViewPr>
        <p:scale>
          <a:sx n="100" d="100"/>
          <a:sy n="100" d="100"/>
        </p:scale>
        <p:origin x="110" y="-115"/>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3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5E8558FB-9D60-4710-A493-61EB11744BF7}"/>
    <pc:docChg chg="undo custSel modSld">
      <pc:chgData name="Stanford Bowman" userId="6ede3e4e1afbea80" providerId="LiveId" clId="{5E8558FB-9D60-4710-A493-61EB11744BF7}" dt="2026-01-25T23:10:24.740" v="27" actId="207"/>
      <pc:docMkLst>
        <pc:docMk/>
      </pc:docMkLst>
      <pc:sldChg chg="modSp mod modNotesTx">
        <pc:chgData name="Stanford Bowman" userId="6ede3e4e1afbea80" providerId="LiveId" clId="{5E8558FB-9D60-4710-A493-61EB11744BF7}" dt="2026-01-25T23:09:34.581" v="25" actId="313"/>
        <pc:sldMkLst>
          <pc:docMk/>
          <pc:sldMk cId="321731928" sldId="327"/>
        </pc:sldMkLst>
        <pc:spChg chg="mod">
          <ac:chgData name="Stanford Bowman" userId="6ede3e4e1afbea80" providerId="LiveId" clId="{5E8558FB-9D60-4710-A493-61EB11744BF7}" dt="2026-01-25T23:09:32.471" v="23" actId="313"/>
          <ac:spMkLst>
            <pc:docMk/>
            <pc:sldMk cId="321731928" sldId="327"/>
            <ac:spMk id="17" creationId="{6F5EEDA2-7AE0-43EF-AF75-D8672D8B6481}"/>
          </ac:spMkLst>
        </pc:spChg>
      </pc:sldChg>
      <pc:sldChg chg="modSp mod modNotes modNotesTx">
        <pc:chgData name="Stanford Bowman" userId="6ede3e4e1afbea80" providerId="LiveId" clId="{5E8558FB-9D60-4710-A493-61EB11744BF7}" dt="2026-01-25T23:10:24.740" v="27" actId="207"/>
        <pc:sldMkLst>
          <pc:docMk/>
          <pc:sldMk cId="1510581598" sldId="493"/>
        </pc:sldMkLst>
        <pc:spChg chg="mod">
          <ac:chgData name="Stanford Bowman" userId="6ede3e4e1afbea80" providerId="LiveId" clId="{5E8558FB-9D60-4710-A493-61EB11744BF7}" dt="2026-01-25T23:06:00.293" v="9"/>
          <ac:spMkLst>
            <pc:docMk/>
            <pc:sldMk cId="1510581598" sldId="493"/>
            <ac:spMk id="6" creationId="{040D7B0D-0F8E-3094-E2AC-48A72BFE14EF}"/>
          </ac:spMkLst>
        </pc:spChg>
        <pc:spChg chg="mod">
          <ac:chgData name="Stanford Bowman" userId="6ede3e4e1afbea80" providerId="LiveId" clId="{5E8558FB-9D60-4710-A493-61EB11744BF7}" dt="2026-01-25T23:10:24.740" v="27" actId="207"/>
          <ac:spMkLst>
            <pc:docMk/>
            <pc:sldMk cId="1510581598" sldId="493"/>
            <ac:spMk id="9" creationId="{710C1D1E-4453-6B11-1AD8-12DF28EF40C0}"/>
          </ac:spMkLst>
        </pc:spChg>
        <pc:spChg chg="mod">
          <ac:chgData name="Stanford Bowman" userId="6ede3e4e1afbea80" providerId="LiveId" clId="{5E8558FB-9D60-4710-A493-61EB11744BF7}" dt="2026-01-25T23:09:00.331" v="17" actId="313"/>
          <ac:spMkLst>
            <pc:docMk/>
            <pc:sldMk cId="1510581598" sldId="493"/>
            <ac:spMk id="15" creationId="{DF31F01C-2398-CF99-F3BE-7A2EC40F6DC1}"/>
          </ac:spMkLst>
        </pc:spChg>
        <pc:spChg chg="mod">
          <ac:chgData name="Stanford Bowman" userId="6ede3e4e1afbea80" providerId="LiveId" clId="{5E8558FB-9D60-4710-A493-61EB11744BF7}" dt="2026-01-25T23:10:24.740" v="27" actId="207"/>
          <ac:spMkLst>
            <pc:docMk/>
            <pc:sldMk cId="1510581598" sldId="493"/>
            <ac:spMk id="16" creationId="{272A4A97-0B9F-8D35-2FDF-8C57EDBF4E5F}"/>
          </ac:spMkLst>
        </pc:spChg>
        <pc:spChg chg="mod">
          <ac:chgData name="Stanford Bowman" userId="6ede3e4e1afbea80" providerId="LiveId" clId="{5E8558FB-9D60-4710-A493-61EB11744BF7}" dt="2026-01-25T23:08:23.976" v="16"/>
          <ac:spMkLst>
            <pc:docMk/>
            <pc:sldMk cId="1510581598" sldId="493"/>
            <ac:spMk id="20" creationId="{55A09C44-60E6-1496-932F-000FD0A6F984}"/>
          </ac:spMkLst>
        </pc:spChg>
      </pc:sldChg>
      <pc:sldChg chg="modSp mod modNotesTx">
        <pc:chgData name="Stanford Bowman" userId="6ede3e4e1afbea80" providerId="LiveId" clId="{5E8558FB-9D60-4710-A493-61EB11744BF7}" dt="2026-01-25T23:09:19.103" v="20" actId="6549"/>
        <pc:sldMkLst>
          <pc:docMk/>
          <pc:sldMk cId="233704524" sldId="498"/>
        </pc:sldMkLst>
        <pc:spChg chg="mod">
          <ac:chgData name="Stanford Bowman" userId="6ede3e4e1afbea80" providerId="LiveId" clId="{5E8558FB-9D60-4710-A493-61EB11744BF7}" dt="2026-01-25T23:04:51.571" v="5" actId="14100"/>
          <ac:spMkLst>
            <pc:docMk/>
            <pc:sldMk cId="233704524" sldId="498"/>
            <ac:spMk id="9" creationId="{F0532BD7-FA78-2496-7CD8-8824825914F9}"/>
          </ac:spMkLst>
        </pc:spChg>
      </pc:sldChg>
      <pc:sldChg chg="modSp mod">
        <pc:chgData name="Stanford Bowman" userId="6ede3e4e1afbea80" providerId="LiveId" clId="{5E8558FB-9D60-4710-A493-61EB11744BF7}" dt="2026-01-25T23:10:11.110" v="26" actId="207"/>
        <pc:sldMkLst>
          <pc:docMk/>
          <pc:sldMk cId="1676505724" sldId="499"/>
        </pc:sldMkLst>
        <pc:spChg chg="mod">
          <ac:chgData name="Stanford Bowman" userId="6ede3e4e1afbea80" providerId="LiveId" clId="{5E8558FB-9D60-4710-A493-61EB11744BF7}" dt="2026-01-25T23:07:33.986" v="14" actId="948"/>
          <ac:spMkLst>
            <pc:docMk/>
            <pc:sldMk cId="1676505724" sldId="499"/>
            <ac:spMk id="6" creationId="{3397ED5A-874B-C115-F509-3D1189AD39E3}"/>
          </ac:spMkLst>
        </pc:spChg>
        <pc:spChg chg="mod">
          <ac:chgData name="Stanford Bowman" userId="6ede3e4e1afbea80" providerId="LiveId" clId="{5E8558FB-9D60-4710-A493-61EB11744BF7}" dt="2026-01-25T23:10:11.110" v="26" actId="207"/>
          <ac:spMkLst>
            <pc:docMk/>
            <pc:sldMk cId="1676505724" sldId="499"/>
            <ac:spMk id="9" creationId="{4F3C6A05-C6D8-8F92-3D3B-39AF4940355B}"/>
          </ac:spMkLst>
        </pc:spChg>
        <pc:spChg chg="mod">
          <ac:chgData name="Stanford Bowman" userId="6ede3e4e1afbea80" providerId="LiveId" clId="{5E8558FB-9D60-4710-A493-61EB11744BF7}" dt="2026-01-25T23:09:03.892" v="19" actId="313"/>
          <ac:spMkLst>
            <pc:docMk/>
            <pc:sldMk cId="1676505724" sldId="499"/>
            <ac:spMk id="15" creationId="{2D08FD9F-CA47-ED05-3F6A-92AF5F956C3F}"/>
          </ac:spMkLst>
        </pc:spChg>
        <pc:spChg chg="mod">
          <ac:chgData name="Stanford Bowman" userId="6ede3e4e1afbea80" providerId="LiveId" clId="{5E8558FB-9D60-4710-A493-61EB11744BF7}" dt="2026-01-25T23:10:11.110" v="26" actId="207"/>
          <ac:spMkLst>
            <pc:docMk/>
            <pc:sldMk cId="1676505724" sldId="499"/>
            <ac:spMk id="16" creationId="{2EEFAA77-9446-16FE-0B84-1706E0A41028}"/>
          </ac:spMkLst>
        </pc:spChg>
        <pc:spChg chg="mod">
          <ac:chgData name="Stanford Bowman" userId="6ede3e4e1afbea80" providerId="LiveId" clId="{5E8558FB-9D60-4710-A493-61EB11744BF7}" dt="2026-01-25T23:08:23.976" v="16"/>
          <ac:spMkLst>
            <pc:docMk/>
            <pc:sldMk cId="1676505724" sldId="499"/>
            <ac:spMk id="20" creationId="{FAC69AC1-D3A6-5C27-8D92-E5C6599FF70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589D2D-6C3A-4044-AEA4-BDF23B908ADD}"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US"/>
        </a:p>
      </dgm:t>
    </dgm:pt>
    <dgm:pt modelId="{3677C030-93DE-4AB0-BFCA-4DD73E8E31FC}">
      <dgm:prSet phldrT="[Text]" custT="1"/>
      <dgm:spPr>
        <a:solidFill>
          <a:srgbClr val="002060"/>
        </a:solidFill>
      </dgm:spPr>
      <dgm:t>
        <a:bodyPr/>
        <a:lstStyle/>
        <a:p>
          <a:r>
            <a:rPr lang="en-US" sz="2400" b="1" cap="small" baseline="0" dirty="0">
              <a:solidFill>
                <a:schemeClr val="bg1"/>
              </a:solidFill>
              <a:effectLst>
                <a:outerShdw blurRad="38100" dist="38100" dir="2700000" algn="tl">
                  <a:srgbClr val="000000">
                    <a:alpha val="43137"/>
                  </a:srgbClr>
                </a:outerShdw>
              </a:effectLst>
              <a:latin typeface="Gotham Medium" panose="02000604030000020004"/>
            </a:rPr>
            <a:t>Already, Not Yet</a:t>
          </a:r>
        </a:p>
      </dgm:t>
    </dgm:pt>
    <dgm:pt modelId="{6E8751D6-C55D-415C-9324-A785D2257BC7}" type="parTrans" cxnId="{1DFDC965-EDA0-4C58-93F7-27D61BFA3EC0}">
      <dgm:prSet/>
      <dgm:spPr/>
      <dgm:t>
        <a:bodyPr/>
        <a:lstStyle/>
        <a:p>
          <a:endParaRPr lang="en-US"/>
        </a:p>
      </dgm:t>
    </dgm:pt>
    <dgm:pt modelId="{7C63A0AB-CC79-496C-B8C7-B164FE5E204F}" type="sibTrans" cxnId="{1DFDC965-EDA0-4C58-93F7-27D61BFA3EC0}">
      <dgm:prSet/>
      <dgm:spPr/>
      <dgm:t>
        <a:bodyPr/>
        <a:lstStyle/>
        <a:p>
          <a:endParaRPr lang="en-US"/>
        </a:p>
      </dgm:t>
    </dgm:pt>
    <dgm:pt modelId="{48AF25F7-8316-46D5-987B-EC7093A1CE54}">
      <dgm:prSet custT="1"/>
      <dgm:spPr/>
      <dgm:t>
        <a:bodyPr/>
        <a:lstStyle/>
        <a:p>
          <a:r>
            <a:rPr lang="en-US" sz="2400" b="1" dirty="0">
              <a:solidFill>
                <a:schemeClr val="bg1"/>
              </a:solidFill>
              <a:effectLst>
                <a:outerShdw blurRad="38100" dist="38100" dir="2700000" algn="tl">
                  <a:srgbClr val="000000">
                    <a:alpha val="43137"/>
                  </a:srgbClr>
                </a:outerShdw>
              </a:effectLst>
              <a:latin typeface="Gotham Medium" panose="02000604030000020004"/>
            </a:rPr>
            <a:t>The parables in this lesson illustrate what theologians call the “already/not yet” of God’s kingdom.  Jesus’ ministry ushered in God’s reign over the world, but we do not see His reign fully realized.  Jesus’ kingship is already established, but we do not experience God as we shall when Christ returns.  Paul says, “For now we see only a reflection as in a mirror; then we shall see face to face” (1 Cor.  13:12).  When Christ returns, the whole earth will celebrate God’s reign. </a:t>
          </a:r>
        </a:p>
      </dgm:t>
    </dgm:pt>
    <dgm:pt modelId="{3225E02E-8DBF-4432-B665-96E7681DABFD}" type="parTrans" cxnId="{5EB13A06-BC25-47FA-8F71-ED43977E7730}">
      <dgm:prSet/>
      <dgm:spPr/>
      <dgm:t>
        <a:bodyPr/>
        <a:lstStyle/>
        <a:p>
          <a:endParaRPr lang="en-US"/>
        </a:p>
      </dgm:t>
    </dgm:pt>
    <dgm:pt modelId="{19F1494B-4B37-4EBD-879D-C0709D97A16D}" type="sibTrans" cxnId="{5EB13A06-BC25-47FA-8F71-ED43977E7730}">
      <dgm:prSet/>
      <dgm:spPr/>
      <dgm:t>
        <a:bodyPr/>
        <a:lstStyle/>
        <a:p>
          <a:endParaRPr lang="en-US"/>
        </a:p>
      </dgm:t>
    </dgm:pt>
    <dgm:pt modelId="{7BE06571-27E8-420E-A98F-526EE793D674}">
      <dgm:prSet custT="1"/>
      <dgm:spPr/>
      <dgm:t>
        <a:bodyPr/>
        <a:lstStyle/>
        <a:p>
          <a:endParaRPr lang="en-US" sz="2000" b="1" dirty="0">
            <a:solidFill>
              <a:schemeClr val="bg1"/>
            </a:solidFill>
            <a:effectLst>
              <a:outerShdw blurRad="38100" dist="38100" dir="2700000" algn="tl">
                <a:srgbClr val="000000">
                  <a:alpha val="43137"/>
                </a:srgbClr>
              </a:outerShdw>
            </a:effectLst>
            <a:latin typeface="Gotham Medium" panose="02000604030000020004"/>
          </a:endParaRPr>
        </a:p>
      </dgm:t>
    </dgm:pt>
    <dgm:pt modelId="{95FF4B70-C45B-47E1-A93F-F2EF57A085EF}" type="parTrans" cxnId="{91DF52AE-937E-4F95-BE78-4B9F4BCAAD31}">
      <dgm:prSet/>
      <dgm:spPr/>
      <dgm:t>
        <a:bodyPr/>
        <a:lstStyle/>
        <a:p>
          <a:endParaRPr lang="en-US"/>
        </a:p>
      </dgm:t>
    </dgm:pt>
    <dgm:pt modelId="{00C4E5FD-63CD-4BE4-9872-A0D072744224}" type="sibTrans" cxnId="{91DF52AE-937E-4F95-BE78-4B9F4BCAAD31}">
      <dgm:prSet/>
      <dgm:spPr/>
      <dgm:t>
        <a:bodyPr/>
        <a:lstStyle/>
        <a:p>
          <a:endParaRPr lang="en-US"/>
        </a:p>
      </dgm:t>
    </dgm:pt>
    <dgm:pt modelId="{8A2C1E35-219F-4E95-A196-58A9DC8E7C53}" type="pres">
      <dgm:prSet presAssocID="{96589D2D-6C3A-4044-AEA4-BDF23B908ADD}" presName="linear" presStyleCnt="0">
        <dgm:presLayoutVars>
          <dgm:animLvl val="lvl"/>
          <dgm:resizeHandles val="exact"/>
        </dgm:presLayoutVars>
      </dgm:prSet>
      <dgm:spPr/>
    </dgm:pt>
    <dgm:pt modelId="{5CB1BF82-B829-477B-A531-7B2CDD41ABDB}" type="pres">
      <dgm:prSet presAssocID="{3677C030-93DE-4AB0-BFCA-4DD73E8E31FC}" presName="parentText" presStyleLbl="node1" presStyleIdx="0" presStyleCnt="1" custScaleY="38198" custLinFactNeighborX="676" custLinFactNeighborY="-30357">
        <dgm:presLayoutVars>
          <dgm:chMax val="0"/>
          <dgm:bulletEnabled val="1"/>
        </dgm:presLayoutVars>
      </dgm:prSet>
      <dgm:spPr/>
    </dgm:pt>
    <dgm:pt modelId="{7AA6837B-EE4A-4D80-AB7F-2C65774F3A63}" type="pres">
      <dgm:prSet presAssocID="{3677C030-93DE-4AB0-BFCA-4DD73E8E31FC}" presName="childText" presStyleLbl="revTx" presStyleIdx="0" presStyleCnt="1" custLinFactNeighborX="-660" custLinFactNeighborY="-42074">
        <dgm:presLayoutVars>
          <dgm:bulletEnabled val="1"/>
        </dgm:presLayoutVars>
      </dgm:prSet>
      <dgm:spPr/>
    </dgm:pt>
  </dgm:ptLst>
  <dgm:cxnLst>
    <dgm:cxn modelId="{5EB13A06-BC25-47FA-8F71-ED43977E7730}" srcId="{3677C030-93DE-4AB0-BFCA-4DD73E8E31FC}" destId="{48AF25F7-8316-46D5-987B-EC7093A1CE54}" srcOrd="0" destOrd="0" parTransId="{3225E02E-8DBF-4432-B665-96E7681DABFD}" sibTransId="{19F1494B-4B37-4EBD-879D-C0709D97A16D}"/>
    <dgm:cxn modelId="{FD00C03B-6AAE-48E6-94FF-8E655FD5657B}" type="presOf" srcId="{7BE06571-27E8-420E-A98F-526EE793D674}" destId="{7AA6837B-EE4A-4D80-AB7F-2C65774F3A63}" srcOrd="0" destOrd="1" presId="urn:microsoft.com/office/officeart/2005/8/layout/vList2"/>
    <dgm:cxn modelId="{1DFDC965-EDA0-4C58-93F7-27D61BFA3EC0}" srcId="{96589D2D-6C3A-4044-AEA4-BDF23B908ADD}" destId="{3677C030-93DE-4AB0-BFCA-4DD73E8E31FC}" srcOrd="0" destOrd="0" parTransId="{6E8751D6-C55D-415C-9324-A785D2257BC7}" sibTransId="{7C63A0AB-CC79-496C-B8C7-B164FE5E204F}"/>
    <dgm:cxn modelId="{D9769973-F1BD-43CC-B709-D0B11CAB9F9F}" type="presOf" srcId="{3677C030-93DE-4AB0-BFCA-4DD73E8E31FC}" destId="{5CB1BF82-B829-477B-A531-7B2CDD41ABDB}" srcOrd="0" destOrd="0" presId="urn:microsoft.com/office/officeart/2005/8/layout/vList2"/>
    <dgm:cxn modelId="{BC6AEF87-20BB-4B89-9CCA-2541C3CC232A}" type="presOf" srcId="{48AF25F7-8316-46D5-987B-EC7093A1CE54}" destId="{7AA6837B-EE4A-4D80-AB7F-2C65774F3A63}" srcOrd="0" destOrd="0" presId="urn:microsoft.com/office/officeart/2005/8/layout/vList2"/>
    <dgm:cxn modelId="{5387C6AA-B260-4588-8F20-918D174F105F}" type="presOf" srcId="{96589D2D-6C3A-4044-AEA4-BDF23B908ADD}" destId="{8A2C1E35-219F-4E95-A196-58A9DC8E7C53}" srcOrd="0" destOrd="0" presId="urn:microsoft.com/office/officeart/2005/8/layout/vList2"/>
    <dgm:cxn modelId="{91DF52AE-937E-4F95-BE78-4B9F4BCAAD31}" srcId="{3677C030-93DE-4AB0-BFCA-4DD73E8E31FC}" destId="{7BE06571-27E8-420E-A98F-526EE793D674}" srcOrd="1" destOrd="0" parTransId="{95FF4B70-C45B-47E1-A93F-F2EF57A085EF}" sibTransId="{00C4E5FD-63CD-4BE4-9872-A0D072744224}"/>
    <dgm:cxn modelId="{E1250C6E-875F-403B-A6F7-A3A39534437B}" type="presParOf" srcId="{8A2C1E35-219F-4E95-A196-58A9DC8E7C53}" destId="{5CB1BF82-B829-477B-A531-7B2CDD41ABDB}" srcOrd="0" destOrd="0" presId="urn:microsoft.com/office/officeart/2005/8/layout/vList2"/>
    <dgm:cxn modelId="{D305ED7F-0670-41CC-B511-E6A985BFD2CC}" type="presParOf" srcId="{8A2C1E35-219F-4E95-A196-58A9DC8E7C53}" destId="{7AA6837B-EE4A-4D80-AB7F-2C65774F3A63}" srcOrd="1"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589D2D-6C3A-4044-AEA4-BDF23B908ADD}"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US"/>
        </a:p>
      </dgm:t>
    </dgm:pt>
    <dgm:pt modelId="{3677C030-93DE-4AB0-BFCA-4DD73E8E31FC}">
      <dgm:prSet phldrT="[Text]" custT="1"/>
      <dgm:spPr>
        <a:solidFill>
          <a:srgbClr val="002060"/>
        </a:solidFill>
      </dgm:spPr>
      <dgm:t>
        <a:bodyPr/>
        <a:lstStyle/>
        <a:p>
          <a:r>
            <a:rPr lang="en-US" sz="2000" b="1" cap="small" baseline="0" dirty="0">
              <a:solidFill>
                <a:schemeClr val="bg1"/>
              </a:solidFill>
              <a:effectLst>
                <a:outerShdw blurRad="38100" dist="38100" dir="2700000" algn="tl">
                  <a:srgbClr val="000000">
                    <a:alpha val="43137"/>
                  </a:srgbClr>
                </a:outerShdw>
              </a:effectLst>
              <a:latin typeface="Gotham Medium" panose="02000604030000020004"/>
            </a:rPr>
            <a:t>Buried Treasure</a:t>
          </a:r>
        </a:p>
      </dgm:t>
    </dgm:pt>
    <dgm:pt modelId="{6E8751D6-C55D-415C-9324-A785D2257BC7}" type="parTrans" cxnId="{1DFDC965-EDA0-4C58-93F7-27D61BFA3EC0}">
      <dgm:prSet/>
      <dgm:spPr/>
      <dgm:t>
        <a:bodyPr/>
        <a:lstStyle/>
        <a:p>
          <a:endParaRPr lang="en-US"/>
        </a:p>
      </dgm:t>
    </dgm:pt>
    <dgm:pt modelId="{7C63A0AB-CC79-496C-B8C7-B164FE5E204F}" type="sibTrans" cxnId="{1DFDC965-EDA0-4C58-93F7-27D61BFA3EC0}">
      <dgm:prSet/>
      <dgm:spPr/>
      <dgm:t>
        <a:bodyPr/>
        <a:lstStyle/>
        <a:p>
          <a:endParaRPr lang="en-US"/>
        </a:p>
      </dgm:t>
    </dgm:pt>
    <dgm:pt modelId="{8A2C1E35-219F-4E95-A196-58A9DC8E7C53}" type="pres">
      <dgm:prSet presAssocID="{96589D2D-6C3A-4044-AEA4-BDF23B908ADD}" presName="linear" presStyleCnt="0">
        <dgm:presLayoutVars>
          <dgm:animLvl val="lvl"/>
          <dgm:resizeHandles val="exact"/>
        </dgm:presLayoutVars>
      </dgm:prSet>
      <dgm:spPr/>
    </dgm:pt>
    <dgm:pt modelId="{5CB1BF82-B829-477B-A531-7B2CDD41ABDB}" type="pres">
      <dgm:prSet presAssocID="{3677C030-93DE-4AB0-BFCA-4DD73E8E31FC}" presName="parentText" presStyleLbl="node1" presStyleIdx="0" presStyleCnt="1" custScaleY="38198" custLinFactY="-75761" custLinFactNeighborX="1808" custLinFactNeighborY="-100000">
        <dgm:presLayoutVars>
          <dgm:chMax val="0"/>
          <dgm:bulletEnabled val="1"/>
        </dgm:presLayoutVars>
      </dgm:prSet>
      <dgm:spPr/>
    </dgm:pt>
  </dgm:ptLst>
  <dgm:cxnLst>
    <dgm:cxn modelId="{1DFDC965-EDA0-4C58-93F7-27D61BFA3EC0}" srcId="{96589D2D-6C3A-4044-AEA4-BDF23B908ADD}" destId="{3677C030-93DE-4AB0-BFCA-4DD73E8E31FC}" srcOrd="0" destOrd="0" parTransId="{6E8751D6-C55D-415C-9324-A785D2257BC7}" sibTransId="{7C63A0AB-CC79-496C-B8C7-B164FE5E204F}"/>
    <dgm:cxn modelId="{4EFCB48E-34CE-44FD-AEB2-6C9D01C3B03E}" type="presOf" srcId="{3677C030-93DE-4AB0-BFCA-4DD73E8E31FC}" destId="{5CB1BF82-B829-477B-A531-7B2CDD41ABDB}" srcOrd="0" destOrd="0" presId="urn:microsoft.com/office/officeart/2005/8/layout/vList2"/>
    <dgm:cxn modelId="{5387C6AA-B260-4588-8F20-918D174F105F}" type="presOf" srcId="{96589D2D-6C3A-4044-AEA4-BDF23B908ADD}" destId="{8A2C1E35-219F-4E95-A196-58A9DC8E7C53}" srcOrd="0" destOrd="0" presId="urn:microsoft.com/office/officeart/2005/8/layout/vList2"/>
    <dgm:cxn modelId="{A7165EC7-FC67-428A-88B1-32FB3956D07C}" type="presParOf" srcId="{8A2C1E35-219F-4E95-A196-58A9DC8E7C53}" destId="{5CB1BF82-B829-477B-A531-7B2CDD41ABDB}"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589D2D-6C3A-4044-AEA4-BDF23B908ADD}"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US"/>
        </a:p>
      </dgm:t>
    </dgm:pt>
    <dgm:pt modelId="{3677C030-93DE-4AB0-BFCA-4DD73E8E31FC}">
      <dgm:prSet phldrT="[Text]" custT="1"/>
      <dgm:spPr>
        <a:solidFill>
          <a:srgbClr val="002060"/>
        </a:solidFill>
      </dgm:spPr>
      <dgm:t>
        <a:bodyPr/>
        <a:lstStyle/>
        <a:p>
          <a:r>
            <a:rPr lang="en-US" sz="2000" b="1" cap="small" baseline="0" dirty="0">
              <a:solidFill>
                <a:schemeClr val="bg1"/>
              </a:solidFill>
              <a:effectLst>
                <a:outerShdw blurRad="38100" dist="38100" dir="2700000" algn="tl">
                  <a:srgbClr val="000000">
                    <a:alpha val="43137"/>
                  </a:srgbClr>
                </a:outerShdw>
              </a:effectLst>
              <a:latin typeface="Gotham Medium" panose="02000604030000020004"/>
            </a:rPr>
            <a:t>Body Metaphors</a:t>
          </a:r>
        </a:p>
      </dgm:t>
    </dgm:pt>
    <dgm:pt modelId="{6E8751D6-C55D-415C-9324-A785D2257BC7}" type="parTrans" cxnId="{1DFDC965-EDA0-4C58-93F7-27D61BFA3EC0}">
      <dgm:prSet/>
      <dgm:spPr/>
      <dgm:t>
        <a:bodyPr/>
        <a:lstStyle/>
        <a:p>
          <a:endParaRPr lang="en-US"/>
        </a:p>
      </dgm:t>
    </dgm:pt>
    <dgm:pt modelId="{7C63A0AB-CC79-496C-B8C7-B164FE5E204F}" type="sibTrans" cxnId="{1DFDC965-EDA0-4C58-93F7-27D61BFA3EC0}">
      <dgm:prSet/>
      <dgm:spPr/>
      <dgm:t>
        <a:bodyPr/>
        <a:lstStyle/>
        <a:p>
          <a:endParaRPr lang="en-US"/>
        </a:p>
      </dgm:t>
    </dgm:pt>
    <dgm:pt modelId="{8A2C1E35-219F-4E95-A196-58A9DC8E7C53}" type="pres">
      <dgm:prSet presAssocID="{96589D2D-6C3A-4044-AEA4-BDF23B908ADD}" presName="linear" presStyleCnt="0">
        <dgm:presLayoutVars>
          <dgm:animLvl val="lvl"/>
          <dgm:resizeHandles val="exact"/>
        </dgm:presLayoutVars>
      </dgm:prSet>
      <dgm:spPr/>
    </dgm:pt>
    <dgm:pt modelId="{5CB1BF82-B829-477B-A531-7B2CDD41ABDB}" type="pres">
      <dgm:prSet presAssocID="{3677C030-93DE-4AB0-BFCA-4DD73E8E31FC}" presName="parentText" presStyleLbl="node1" presStyleIdx="0" presStyleCnt="1" custScaleY="38198" custLinFactY="-47444" custLinFactNeighborY="-100000">
        <dgm:presLayoutVars>
          <dgm:chMax val="0"/>
          <dgm:bulletEnabled val="1"/>
        </dgm:presLayoutVars>
      </dgm:prSet>
      <dgm:spPr/>
    </dgm:pt>
  </dgm:ptLst>
  <dgm:cxnLst>
    <dgm:cxn modelId="{1DFDC965-EDA0-4C58-93F7-27D61BFA3EC0}" srcId="{96589D2D-6C3A-4044-AEA4-BDF23B908ADD}" destId="{3677C030-93DE-4AB0-BFCA-4DD73E8E31FC}" srcOrd="0" destOrd="0" parTransId="{6E8751D6-C55D-415C-9324-A785D2257BC7}" sibTransId="{7C63A0AB-CC79-496C-B8C7-B164FE5E204F}"/>
    <dgm:cxn modelId="{4EFCB48E-34CE-44FD-AEB2-6C9D01C3B03E}" type="presOf" srcId="{3677C030-93DE-4AB0-BFCA-4DD73E8E31FC}" destId="{5CB1BF82-B829-477B-A531-7B2CDD41ABDB}" srcOrd="0" destOrd="0" presId="urn:microsoft.com/office/officeart/2005/8/layout/vList2"/>
    <dgm:cxn modelId="{5387C6AA-B260-4588-8F20-918D174F105F}" type="presOf" srcId="{96589D2D-6C3A-4044-AEA4-BDF23B908ADD}" destId="{8A2C1E35-219F-4E95-A196-58A9DC8E7C53}" srcOrd="0" destOrd="0" presId="urn:microsoft.com/office/officeart/2005/8/layout/vList2"/>
    <dgm:cxn modelId="{A7165EC7-FC67-428A-88B1-32FB3956D07C}" type="presParOf" srcId="{8A2C1E35-219F-4E95-A196-58A9DC8E7C53}" destId="{5CB1BF82-B829-477B-A531-7B2CDD41ABDB}"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0406FE-9F80-4CAA-82C7-2FCF38B88C5B}" type="doc">
      <dgm:prSet loTypeId="urn:microsoft.com/office/officeart/2005/8/layout/vList2" loCatId="list" qsTypeId="urn:microsoft.com/office/officeart/2005/8/quickstyle/3d1" qsCatId="3D" csTypeId="urn:microsoft.com/office/officeart/2005/8/colors/colorful1" csCatId="colorful" phldr="1"/>
      <dgm:spPr/>
      <dgm:t>
        <a:bodyPr/>
        <a:lstStyle/>
        <a:p>
          <a:endParaRPr lang="en-US"/>
        </a:p>
      </dgm:t>
    </dgm:pt>
    <dgm:pt modelId="{2A8B8473-3936-4A94-8774-FFBB3D5B8D93}">
      <dgm:prSet phldrT="[Text]" custT="1"/>
      <dgm:spPr>
        <a:solidFill>
          <a:schemeClr val="accent6">
            <a:lumMod val="50000"/>
            <a:alpha val="50000"/>
          </a:schemeClr>
        </a:solidFill>
      </dgm:spPr>
      <dgm:t>
        <a:bodyPr/>
        <a:lstStyle/>
        <a:p>
          <a:r>
            <a:rPr lang="en-US" sz="3200" b="1" cap="small" baseline="0" dirty="0">
              <a:solidFill>
                <a:schemeClr val="bg1"/>
              </a:solidFill>
            </a:rPr>
            <a:t>Recognizing Two Kinds of Growth</a:t>
          </a:r>
          <a:endParaRPr lang="en-US" sz="3200" b="1" u="sng" cap="small" baseline="0" dirty="0">
            <a:solidFill>
              <a:schemeClr val="bg1"/>
            </a:solidFill>
            <a:effectLst>
              <a:outerShdw blurRad="38100" dist="38100" dir="2700000" algn="tl">
                <a:srgbClr val="000000">
                  <a:alpha val="43137"/>
                </a:srgbClr>
              </a:outerShdw>
            </a:effectLst>
            <a:latin typeface="Gotham Medium"/>
          </a:endParaRPr>
        </a:p>
      </dgm:t>
    </dgm:pt>
    <dgm:pt modelId="{022ADEA0-227F-4AEB-96F6-C79E77B82F12}" type="sibTrans" cxnId="{ADB7953A-D34B-46EE-89B8-B0F22630EE6A}">
      <dgm:prSet/>
      <dgm:spPr/>
      <dgm:t>
        <a:bodyPr/>
        <a:lstStyle/>
        <a:p>
          <a:endParaRPr lang="en-US"/>
        </a:p>
      </dgm:t>
    </dgm:pt>
    <dgm:pt modelId="{2379AC6E-65C4-4FEE-922B-041F3062EE53}" type="parTrans" cxnId="{ADB7953A-D34B-46EE-89B8-B0F22630EE6A}">
      <dgm:prSet/>
      <dgm:spPr/>
      <dgm:t>
        <a:bodyPr/>
        <a:lstStyle/>
        <a:p>
          <a:endParaRPr lang="en-US"/>
        </a:p>
      </dgm:t>
    </dgm:pt>
    <dgm:pt modelId="{CF5064CE-D6A2-4B30-A019-48DC4EB4A304}">
      <dgm:prSet/>
      <dgm:spPr/>
      <dgm:t>
        <a:bodyPr/>
        <a:lstStyle/>
        <a:p>
          <a:r>
            <a:rPr lang="en-US" b="1" dirty="0">
              <a:solidFill>
                <a:schemeClr val="tx1"/>
              </a:solidFill>
            </a:rPr>
            <a:t>The parables Jesus told give the impression of rapid growth of the kingdom of God. As with seeds to mature plants, this may seem mysterious to us at times. Astounding church growth may be happening in places we don’t expect. May we rejoice whenever we hear stories of unbelievers coming to faith in Christ!</a:t>
          </a:r>
        </a:p>
      </dgm:t>
    </dgm:pt>
    <dgm:pt modelId="{F4AC00D9-EE8C-47C4-AC52-069A26D7209D}" type="parTrans" cxnId="{973A6F63-4393-40BF-8888-C7E562A3B928}">
      <dgm:prSet/>
      <dgm:spPr/>
      <dgm:t>
        <a:bodyPr/>
        <a:lstStyle/>
        <a:p>
          <a:endParaRPr lang="en-US"/>
        </a:p>
      </dgm:t>
    </dgm:pt>
    <dgm:pt modelId="{96A00CF4-C26F-4B5D-8F62-D9A932988D91}" type="sibTrans" cxnId="{973A6F63-4393-40BF-8888-C7E562A3B928}">
      <dgm:prSet/>
      <dgm:spPr/>
      <dgm:t>
        <a:bodyPr/>
        <a:lstStyle/>
        <a:p>
          <a:endParaRPr lang="en-US"/>
        </a:p>
      </dgm:t>
    </dgm:pt>
    <dgm:pt modelId="{287CD9FD-F2F0-4A0E-9668-AA4FB6C13CE0}">
      <dgm:prSet/>
      <dgm:spPr/>
      <dgm:t>
        <a:bodyPr/>
        <a:lstStyle/>
        <a:p>
          <a:r>
            <a:rPr lang="en-US" b="1" dirty="0">
              <a:solidFill>
                <a:schemeClr val="tx1"/>
              </a:solidFill>
            </a:rPr>
            <a:t>But the numerical growth of people brings growth in the number of opinions and interpretations. This can lead to divisions (compare 1 Corinthians 1:10–17; 3:1–9; 11:17–22). The solution is found in the “seven ones” of Ephesians 4:4–6. These still define the basis for church unity. </a:t>
          </a:r>
        </a:p>
      </dgm:t>
    </dgm:pt>
    <dgm:pt modelId="{FBAD7393-19A3-47EA-A220-8EFA2A16D7BC}" type="parTrans" cxnId="{5D253D4D-64F4-4BC0-8B17-DEA71D05C3A2}">
      <dgm:prSet/>
      <dgm:spPr/>
      <dgm:t>
        <a:bodyPr/>
        <a:lstStyle/>
        <a:p>
          <a:endParaRPr lang="en-US"/>
        </a:p>
      </dgm:t>
    </dgm:pt>
    <dgm:pt modelId="{3D33D7BB-2BF6-4A89-9C1B-5E26ED77FC64}" type="sibTrans" cxnId="{5D253D4D-64F4-4BC0-8B17-DEA71D05C3A2}">
      <dgm:prSet/>
      <dgm:spPr/>
      <dgm:t>
        <a:bodyPr/>
        <a:lstStyle/>
        <a:p>
          <a:endParaRPr lang="en-US"/>
        </a:p>
      </dgm:t>
    </dgm:pt>
    <dgm:pt modelId="{93EA8677-4F2D-4E4C-BCB0-DFA463E38E0F}" type="pres">
      <dgm:prSet presAssocID="{C80406FE-9F80-4CAA-82C7-2FCF38B88C5B}" presName="linear" presStyleCnt="0">
        <dgm:presLayoutVars>
          <dgm:animLvl val="lvl"/>
          <dgm:resizeHandles val="exact"/>
        </dgm:presLayoutVars>
      </dgm:prSet>
      <dgm:spPr/>
    </dgm:pt>
    <dgm:pt modelId="{C4449E51-E54E-4888-98AE-6FC985135601}" type="pres">
      <dgm:prSet presAssocID="{2A8B8473-3936-4A94-8774-FFBB3D5B8D93}" presName="parentText" presStyleLbl="node1" presStyleIdx="0" presStyleCnt="1" custScaleY="76027" custLinFactNeighborY="-994">
        <dgm:presLayoutVars>
          <dgm:chMax val="0"/>
          <dgm:bulletEnabled val="1"/>
        </dgm:presLayoutVars>
      </dgm:prSet>
      <dgm:spPr/>
    </dgm:pt>
    <dgm:pt modelId="{16EE70AC-E4B9-4480-A251-6CD0C5DC47EC}" type="pres">
      <dgm:prSet presAssocID="{2A8B8473-3936-4A94-8774-FFBB3D5B8D93}" presName="childText" presStyleLbl="revTx" presStyleIdx="0" presStyleCnt="1">
        <dgm:presLayoutVars>
          <dgm:bulletEnabled val="1"/>
        </dgm:presLayoutVars>
      </dgm:prSet>
      <dgm:spPr/>
    </dgm:pt>
  </dgm:ptLst>
  <dgm:cxnLst>
    <dgm:cxn modelId="{3B40731A-0337-4EE6-BDE5-F7125F02CE69}" type="presOf" srcId="{CF5064CE-D6A2-4B30-A019-48DC4EB4A304}" destId="{16EE70AC-E4B9-4480-A251-6CD0C5DC47EC}" srcOrd="0" destOrd="0" presId="urn:microsoft.com/office/officeart/2005/8/layout/vList2"/>
    <dgm:cxn modelId="{7E26DA20-1948-4EBF-BCA2-39C7656C36C2}" type="presOf" srcId="{287CD9FD-F2F0-4A0E-9668-AA4FB6C13CE0}" destId="{16EE70AC-E4B9-4480-A251-6CD0C5DC47EC}" srcOrd="0" destOrd="1" presId="urn:microsoft.com/office/officeart/2005/8/layout/vList2"/>
    <dgm:cxn modelId="{ADB7953A-D34B-46EE-89B8-B0F22630EE6A}" srcId="{C80406FE-9F80-4CAA-82C7-2FCF38B88C5B}" destId="{2A8B8473-3936-4A94-8774-FFBB3D5B8D93}" srcOrd="0" destOrd="0" parTransId="{2379AC6E-65C4-4FEE-922B-041F3062EE53}" sibTransId="{022ADEA0-227F-4AEB-96F6-C79E77B82F12}"/>
    <dgm:cxn modelId="{973A6F63-4393-40BF-8888-C7E562A3B928}" srcId="{2A8B8473-3936-4A94-8774-FFBB3D5B8D93}" destId="{CF5064CE-D6A2-4B30-A019-48DC4EB4A304}" srcOrd="0" destOrd="0" parTransId="{F4AC00D9-EE8C-47C4-AC52-069A26D7209D}" sibTransId="{96A00CF4-C26F-4B5D-8F62-D9A932988D91}"/>
    <dgm:cxn modelId="{5D253D4D-64F4-4BC0-8B17-DEA71D05C3A2}" srcId="{2A8B8473-3936-4A94-8774-FFBB3D5B8D93}" destId="{287CD9FD-F2F0-4A0E-9668-AA4FB6C13CE0}" srcOrd="1" destOrd="0" parTransId="{FBAD7393-19A3-47EA-A220-8EFA2A16D7BC}" sibTransId="{3D33D7BB-2BF6-4A89-9C1B-5E26ED77FC64}"/>
    <dgm:cxn modelId="{14BED7A9-C8EF-4B04-9972-4E6EC0AD3875}" type="presOf" srcId="{2A8B8473-3936-4A94-8774-FFBB3D5B8D93}" destId="{C4449E51-E54E-4888-98AE-6FC985135601}" srcOrd="0" destOrd="0" presId="urn:microsoft.com/office/officeart/2005/8/layout/vList2"/>
    <dgm:cxn modelId="{46F35ABB-0CA5-4A76-86DC-54CDEEC13685}" type="presOf" srcId="{C80406FE-9F80-4CAA-82C7-2FCF38B88C5B}" destId="{93EA8677-4F2D-4E4C-BCB0-DFA463E38E0F}" srcOrd="0" destOrd="0" presId="urn:microsoft.com/office/officeart/2005/8/layout/vList2"/>
    <dgm:cxn modelId="{C28D9774-65A4-45C2-87E5-C4E31B72F48B}" type="presParOf" srcId="{93EA8677-4F2D-4E4C-BCB0-DFA463E38E0F}" destId="{C4449E51-E54E-4888-98AE-6FC985135601}" srcOrd="0" destOrd="0" presId="urn:microsoft.com/office/officeart/2005/8/layout/vList2"/>
    <dgm:cxn modelId="{41001067-262B-42A6-A80E-AD40AF6830BC}" type="presParOf" srcId="{93EA8677-4F2D-4E4C-BCB0-DFA463E38E0F}" destId="{16EE70AC-E4B9-4480-A251-6CD0C5DC47EC}" srcOrd="1"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1BF82-B829-477B-A531-7B2CDD41ABDB}">
      <dsp:nvSpPr>
        <dsp:cNvPr id="0" name=""/>
        <dsp:cNvSpPr/>
      </dsp:nvSpPr>
      <dsp:spPr>
        <a:xfrm>
          <a:off x="0" y="0"/>
          <a:ext cx="8381987" cy="457642"/>
        </a:xfrm>
        <a:prstGeom prst="roundRect">
          <a:avLst/>
        </a:prstGeom>
        <a:solidFill>
          <a:srgbClr val="00206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cap="small" baseline="0" dirty="0">
              <a:solidFill>
                <a:schemeClr val="bg1"/>
              </a:solidFill>
              <a:effectLst>
                <a:outerShdw blurRad="38100" dist="38100" dir="2700000" algn="tl">
                  <a:srgbClr val="000000">
                    <a:alpha val="43137"/>
                  </a:srgbClr>
                </a:outerShdw>
              </a:effectLst>
              <a:latin typeface="Gotham Medium" panose="02000604030000020004"/>
            </a:rPr>
            <a:t>Already, Not Yet</a:t>
          </a:r>
        </a:p>
      </dsp:txBody>
      <dsp:txXfrm>
        <a:off x="22340" y="22340"/>
        <a:ext cx="8337307" cy="412962"/>
      </dsp:txXfrm>
    </dsp:sp>
    <dsp:sp modelId="{7AA6837B-EE4A-4D80-AB7F-2C65774F3A63}">
      <dsp:nvSpPr>
        <dsp:cNvPr id="0" name=""/>
        <dsp:cNvSpPr/>
      </dsp:nvSpPr>
      <dsp:spPr>
        <a:xfrm>
          <a:off x="0" y="751143"/>
          <a:ext cx="8381987" cy="3444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128"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kern="1200" dirty="0">
              <a:solidFill>
                <a:schemeClr val="bg1"/>
              </a:solidFill>
              <a:effectLst>
                <a:outerShdw blurRad="38100" dist="38100" dir="2700000" algn="tl">
                  <a:srgbClr val="000000">
                    <a:alpha val="43137"/>
                  </a:srgbClr>
                </a:outerShdw>
              </a:effectLst>
              <a:latin typeface="Gotham Medium" panose="02000604030000020004"/>
            </a:rPr>
            <a:t>The parables in this lesson illustrate what theologians call the “already/not yet” of God’s kingdom.  Jesus’ ministry ushered in God’s reign over the world, but we do not see His reign fully realized.  Jesus’ kingship is already established, but we do not experience God as we shall when Christ returns.  Paul says, “For now we see only a reflection as in a mirror; then we shall see face to face” (1 Cor.  13:12).  When Christ returns, the whole earth will celebrate God’s reign. </a:t>
          </a:r>
        </a:p>
        <a:p>
          <a:pPr marL="228600" lvl="1" indent="-228600" algn="l" defTabSz="889000">
            <a:lnSpc>
              <a:spcPct val="90000"/>
            </a:lnSpc>
            <a:spcBef>
              <a:spcPct val="0"/>
            </a:spcBef>
            <a:spcAft>
              <a:spcPct val="20000"/>
            </a:spcAft>
            <a:buChar char="•"/>
          </a:pPr>
          <a:endParaRPr lang="en-US" sz="2000" b="1" kern="1200" dirty="0">
            <a:solidFill>
              <a:schemeClr val="bg1"/>
            </a:solidFill>
            <a:effectLst>
              <a:outerShdw blurRad="38100" dist="38100" dir="2700000" algn="tl">
                <a:srgbClr val="000000">
                  <a:alpha val="43137"/>
                </a:srgbClr>
              </a:outerShdw>
            </a:effectLst>
            <a:latin typeface="Gotham Medium" panose="02000604030000020004"/>
          </a:endParaRPr>
        </a:p>
      </dsp:txBody>
      <dsp:txXfrm>
        <a:off x="0" y="751143"/>
        <a:ext cx="8381987" cy="34444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1BF82-B829-477B-A531-7B2CDD41ABDB}">
      <dsp:nvSpPr>
        <dsp:cNvPr id="0" name=""/>
        <dsp:cNvSpPr/>
      </dsp:nvSpPr>
      <dsp:spPr>
        <a:xfrm>
          <a:off x="0" y="58250"/>
          <a:ext cx="3836214" cy="479318"/>
        </a:xfrm>
        <a:prstGeom prst="roundRect">
          <a:avLst/>
        </a:prstGeom>
        <a:solidFill>
          <a:srgbClr val="00206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cap="small" baseline="0" dirty="0">
              <a:solidFill>
                <a:schemeClr val="bg1"/>
              </a:solidFill>
              <a:effectLst>
                <a:outerShdw blurRad="38100" dist="38100" dir="2700000" algn="tl">
                  <a:srgbClr val="000000">
                    <a:alpha val="43137"/>
                  </a:srgbClr>
                </a:outerShdw>
              </a:effectLst>
              <a:latin typeface="Gotham Medium" panose="02000604030000020004"/>
            </a:rPr>
            <a:t>Buried Treasure</a:t>
          </a:r>
        </a:p>
      </dsp:txBody>
      <dsp:txXfrm>
        <a:off x="23398" y="81648"/>
        <a:ext cx="3789418" cy="4325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1BF82-B829-477B-A531-7B2CDD41ABDB}">
      <dsp:nvSpPr>
        <dsp:cNvPr id="0" name=""/>
        <dsp:cNvSpPr/>
      </dsp:nvSpPr>
      <dsp:spPr>
        <a:xfrm>
          <a:off x="0" y="0"/>
          <a:ext cx="4582482" cy="479318"/>
        </a:xfrm>
        <a:prstGeom prst="roundRect">
          <a:avLst/>
        </a:prstGeom>
        <a:solidFill>
          <a:srgbClr val="00206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cap="small" baseline="0" dirty="0">
              <a:solidFill>
                <a:schemeClr val="bg1"/>
              </a:solidFill>
              <a:effectLst>
                <a:outerShdw blurRad="38100" dist="38100" dir="2700000" algn="tl">
                  <a:srgbClr val="000000">
                    <a:alpha val="43137"/>
                  </a:srgbClr>
                </a:outerShdw>
              </a:effectLst>
              <a:latin typeface="Gotham Medium" panose="02000604030000020004"/>
            </a:rPr>
            <a:t>Body Metaphors</a:t>
          </a:r>
        </a:p>
      </dsp:txBody>
      <dsp:txXfrm>
        <a:off x="23398" y="23398"/>
        <a:ext cx="4535686" cy="4325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49E51-E54E-4888-98AE-6FC985135601}">
      <dsp:nvSpPr>
        <dsp:cNvPr id="0" name=""/>
        <dsp:cNvSpPr/>
      </dsp:nvSpPr>
      <dsp:spPr>
        <a:xfrm>
          <a:off x="0" y="102265"/>
          <a:ext cx="8975872" cy="592417"/>
        </a:xfrm>
        <a:prstGeom prst="roundRect">
          <a:avLst/>
        </a:prstGeom>
        <a:solidFill>
          <a:schemeClr val="accent6">
            <a:lumMod val="50000"/>
            <a:alpha val="5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cap="small" baseline="0" dirty="0">
              <a:solidFill>
                <a:schemeClr val="bg1"/>
              </a:solidFill>
            </a:rPr>
            <a:t>Recognizing Two Kinds of Growth</a:t>
          </a:r>
          <a:endParaRPr lang="en-US" sz="3200" b="1" u="sng" kern="1200" cap="small" baseline="0" dirty="0">
            <a:solidFill>
              <a:schemeClr val="bg1"/>
            </a:solidFill>
            <a:effectLst>
              <a:outerShdw blurRad="38100" dist="38100" dir="2700000" algn="tl">
                <a:srgbClr val="000000">
                  <a:alpha val="43137"/>
                </a:srgbClr>
              </a:outerShdw>
            </a:effectLst>
            <a:latin typeface="Gotham Medium"/>
          </a:endParaRPr>
        </a:p>
      </dsp:txBody>
      <dsp:txXfrm>
        <a:off x="28919" y="131184"/>
        <a:ext cx="8918034" cy="534579"/>
      </dsp:txXfrm>
    </dsp:sp>
    <dsp:sp modelId="{16EE70AC-E4B9-4480-A251-6CD0C5DC47EC}">
      <dsp:nvSpPr>
        <dsp:cNvPr id="0" name=""/>
        <dsp:cNvSpPr/>
      </dsp:nvSpPr>
      <dsp:spPr>
        <a:xfrm>
          <a:off x="0" y="743571"/>
          <a:ext cx="8975872" cy="491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984"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b="1" kern="1200" dirty="0">
              <a:solidFill>
                <a:schemeClr val="tx1"/>
              </a:solidFill>
            </a:rPr>
            <a:t>The parables Jesus told give the impression of rapid growth of the kingdom of God. As with seeds to mature plants, this may seem mysterious to us at times. Astounding church growth may be happening in places we don’t expect. May we rejoice whenever we hear stories of unbelievers coming to faith in Christ!</a:t>
          </a:r>
        </a:p>
        <a:p>
          <a:pPr marL="285750" lvl="1" indent="-285750" algn="l" defTabSz="1244600">
            <a:lnSpc>
              <a:spcPct val="90000"/>
            </a:lnSpc>
            <a:spcBef>
              <a:spcPct val="0"/>
            </a:spcBef>
            <a:spcAft>
              <a:spcPct val="20000"/>
            </a:spcAft>
            <a:buChar char="•"/>
          </a:pPr>
          <a:r>
            <a:rPr lang="en-US" sz="2800" b="1" kern="1200" dirty="0">
              <a:solidFill>
                <a:schemeClr val="tx1"/>
              </a:solidFill>
            </a:rPr>
            <a:t>But the numerical growth of people brings growth in the number of opinions and interpretations. This can lead to divisions (compare 1 Corinthians 1:10–17; 3:1–9; 11:17–22). The solution is found in the “seven ones” of Ephesians 4:4–6. These still define the basis for church unity. </a:t>
          </a:r>
        </a:p>
      </dsp:txBody>
      <dsp:txXfrm>
        <a:off x="0" y="743571"/>
        <a:ext cx="8975872" cy="49183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6277E8-34E1-4864-BF89-0A293FE899B0}" type="datetimeFigureOut">
              <a:rPr lang="en-US" smtClean="0"/>
              <a:pPr/>
              <a:t>1/25/2026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B98531-EBAC-4738-AC3B-4AA42F6013B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2800" b="1" dirty="0">
              <a:solidFill>
                <a:schemeClr val="accent3">
                  <a:lumMod val="50000"/>
                </a:schemeClr>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BB98531-EBAC-4738-AC3B-4AA42F6013B1}" type="slidenum">
              <a:rPr lang="en-US" smtClean="0"/>
              <a:pPr/>
              <a:t>1</a:t>
            </a:fld>
            <a:endParaRPr lang="en-US"/>
          </a:p>
        </p:txBody>
      </p:sp>
    </p:spTree>
    <p:extLst>
      <p:ext uri="{BB962C8B-B14F-4D97-AF65-F5344CB8AC3E}">
        <p14:creationId xmlns:p14="http://schemas.microsoft.com/office/powerpoint/2010/main" val="3842319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B4753-CD29-AC36-8C39-256AB23F05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E9BFAF-B121-C319-FE6A-6E8FBA773216}"/>
              </a:ext>
            </a:extLst>
          </p:cNvPr>
          <p:cNvSpPr>
            <a:spLocks noGrp="1" noRot="1" noChangeAspect="1"/>
          </p:cNvSpPr>
          <p:nvPr>
            <p:ph type="sldImg"/>
          </p:nvPr>
        </p:nvSpPr>
        <p:spPr>
          <a:xfrm>
            <a:off x="-9478963" y="3873500"/>
            <a:ext cx="25815926" cy="19362738"/>
          </a:xfrm>
        </p:spPr>
      </p:sp>
      <p:sp>
        <p:nvSpPr>
          <p:cNvPr id="3" name="Notes Placeholder 2">
            <a:extLst>
              <a:ext uri="{FF2B5EF4-FFF2-40B4-BE49-F238E27FC236}">
                <a16:creationId xmlns:a16="http://schemas.microsoft.com/office/drawing/2014/main" id="{DC311BBB-4578-8DF7-68C9-A5FC3FF6F4E5}"/>
              </a:ext>
            </a:extLst>
          </p:cNvPr>
          <p:cNvSpPr>
            <a:spLocks noGrp="1"/>
          </p:cNvSpPr>
          <p:nvPr>
            <p:ph type="body" idx="1"/>
          </p:nvPr>
        </p:nvSpPr>
        <p:spPr/>
        <p:txBody>
          <a:bodyPr>
            <a:normAutofit fontScale="40000" lnSpcReduction="20000"/>
          </a:bodyPr>
          <a:lstStyle/>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&gt;&lt;&gt;&lt;&gt;&lt;&gt;&lt;&gt;&lt;&gt;&lt;&gt;&lt;&gt;&lt;&gt;&lt;&gt;&lt;&gt;&lt;&gt;&lt;&gt;&lt;&gt;&lt;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Ephesians 4:4–6, 11–18 NIV</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  .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&gt;&lt;&gt;&lt;&gt;&lt;&gt;&lt;&gt;&lt;&gt;&lt;&gt;&lt;&gt;&lt;&gt;&lt;&gt;&lt;&gt;&lt;&gt;&lt;&gt;&lt;&gt;&lt;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Maturing into Christ’s Image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reminding his readers of the gospel message in Ephesians 1–</a:t>
            </a:r>
            <a:r>
              <a:rPr lang="en-US" sz="1200" b="1" kern="1200" cap="all"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Paul begins to encourage the churches to pursue unity and maturity.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Despite differences of location and heritage, they are united by what they share.  The one and only Holy Spirit unites believers in “one body” (Eph.  4:4)—a metaphor that emphasizes the need to work together for the common good.  Each believer enters the same faith through baptism (v.  5), shares the same hope for the future (v.  4), and serves the same Lord alongside God the Father (vv.  5–6).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Paul also points to God’s work in helping believers grow and mature.  God gives different ministry roles and places people in a position to help the church to grow into the “fullness of Christ” (vv.  11–1</a:t>
            </a:r>
            <a:r>
              <a:rPr lang="en-US" sz="1200" b="1" kern="1200" cap="all"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compare 2 Cor.  </a:t>
            </a:r>
            <a:r>
              <a:rPr lang="en-US" sz="1200" b="1" kern="1200" cap="all" dirty="0">
                <a:solidFill>
                  <a:schemeClr val="tx1"/>
                </a:solidFill>
                <a:effectLst/>
                <a:latin typeface="+mn-lt"/>
                <a:ea typeface="+mn-ea"/>
                <a:cs typeface="+mn-cs"/>
              </a:rPr>
              <a:t>3</a:t>
            </a:r>
            <a:r>
              <a:rPr lang="en-US" sz="1200" kern="1200" dirty="0">
                <a:solidFill>
                  <a:schemeClr val="tx1"/>
                </a:solidFill>
                <a:effectLst/>
                <a:latin typeface="+mn-lt"/>
                <a:ea typeface="+mn-ea"/>
                <a:cs typeface="+mn-cs"/>
              </a:rPr>
              <a:t>:18).  By shepherding the church through adolescence, ministers protect the church against false teaching and help them to recognize anyone who wants to deceive them (v.  14).  Fully mature people of God become a body that matches the head—Jesus Christ—who unites and grows the community in love (vv.  15–16).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members of Christ’s body, the collective church must reject the sinful habits that nonbelievers pursue (v.  17).  Unbelievers do not participate in the life of God’s people and cannot understand His ways (v.  18).  Those on the outside repeat the unfortunate pattern of human hearts when they are hardened to the truth (v.  18; compare Isa.  6:9–10; 2 Cor.  </a:t>
            </a:r>
            <a:r>
              <a:rPr lang="en-US" sz="1200" b="1" kern="1200" cap="all" dirty="0">
                <a:solidFill>
                  <a:schemeClr val="tx1"/>
                </a:solidFill>
                <a:effectLst/>
                <a:latin typeface="+mn-lt"/>
                <a:ea typeface="+mn-ea"/>
                <a:cs typeface="+mn-cs"/>
              </a:rPr>
              <a:t>3</a:t>
            </a:r>
            <a:r>
              <a:rPr lang="en-US" sz="1200" kern="1200" dirty="0">
                <a:solidFill>
                  <a:schemeClr val="tx1"/>
                </a:solidFill>
                <a:effectLst/>
                <a:latin typeface="+mn-lt"/>
                <a:ea typeface="+mn-ea"/>
                <a:cs typeface="+mn-cs"/>
              </a:rPr>
              <a:t>:12–16).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passage explains Paul’s shift in Ephesians from doctrine to practice. After grounding believers in the gospel (chapters 1–</a:t>
            </a:r>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Paul urges the church to live out that truth through unity and spiritual maturity. The shared work of the Father, Son, and Holy Spirit creates one body with one hope and one faith. God then supplies leaders to guide the church toward Christlike maturity, guarding against deception. True growth results in a unified body that reflects its Head, Jesus Christ, and lives distinctly from the surrounding unbelieving world.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Because believers are united in Christ, God calls the church to grow together into spiritual maturity that reflects Christ’s character.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Paul teaches that believers, though diverse, are united by one Spirit, one faith, one baptism, and one Lord. God provides leaders to equip the church so it may grow into the fullness of Christ, remain stable in truth, and resist deception. As Christ’s body matures, it increasingly reflects its Head and lives differently from the unbelieving world, rejecting hardened hearts and sinful patterns while growing together in love.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Unity in shared faith: believers are joined together by the work of the Triune God.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Growth through God-given leaders: ministry roles equip and protect the church on its path to maturity.</a:t>
            </a:r>
            <a:endParaRPr lang="en-US" sz="1200" kern="1200" dirty="0">
              <a:solidFill>
                <a:schemeClr val="tx1"/>
              </a:solidFill>
              <a:effectLst/>
              <a:latin typeface="+mn-lt"/>
              <a:ea typeface="+mn-ea"/>
              <a:cs typeface="+mn-cs"/>
            </a:endParaRPr>
          </a:p>
          <a:p>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Christ-centered maturity: the goal is a body that reflects Jesus in truth, love, and holiness.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Pursue unity intentionally: spiritual maturity shows itself in cooperation, humility, and shared purpose.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Submit to godly guidance: God uses faithful leaders to strengthen discernment and guard against error.</a:t>
            </a:r>
            <a:endParaRPr lang="en-US" sz="1200" kern="1200" dirty="0">
              <a:solidFill>
                <a:schemeClr val="tx1"/>
              </a:solidFill>
              <a:effectLst/>
              <a:latin typeface="+mn-lt"/>
              <a:ea typeface="+mn-ea"/>
              <a:cs typeface="+mn-cs"/>
            </a:endParaRPr>
          </a:p>
          <a:p>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Live distinctively: growth in Christ means abandoning old patterns and embracing a transformed, Christlike life.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2480788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47500" lnSpcReduction="20000"/>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message applies the kingdom parables to ministry and church life: God specializes in taking “small things” and producing outsized, lasting fruit. Modern science can describe growth processes, but only God is the Author of life and the One who gives increase. The farmer image calls believers to faithful labor without obsession over visible results. The warning is timely: we often measure success by numbers, but Jesus and Paul emphasize faithfulness, hidden work, and unity in the one body. God’s multiplication is real, but our responsibility is obedience, patience, and cooperation with Christ’s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We serve a God who multiplies faithful, humble efforts—so sow faithfully, trust God’s hidden work, and measure success by unity and obedience, not merely numbers.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Even with advanced tools, humans can describe growth but cannot replace God as the giver of life. God uses small beginnings—like twelve disciples—and humble efforts to build an eternal kingdom. Instead of chasing ministry “proof” through numbers, believers should act like the farmer who trusts God’s unseen work beneath the soil. In the end, Jesus values faithfulness and Paul highlights unity: one Spirit, one body. God controls growth, and the church’s calling is to work, wait, and walk together in love.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God is the source of growth: we can explain processes, but God gives life and increase.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Small efforts matter: God often begins with little and produces global, eternal impact.</a:t>
            </a:r>
            <a:endParaRPr lang="en-US" sz="1200" kern="1200" dirty="0">
              <a:solidFill>
                <a:schemeClr val="tx1"/>
              </a:solidFill>
              <a:effectLst/>
              <a:latin typeface="+mn-lt"/>
              <a:ea typeface="+mn-ea"/>
              <a:cs typeface="+mn-cs"/>
            </a:endParaRPr>
          </a:p>
          <a:p>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Faithfulness over frenzy: sow and serve steadily, trust hidden progress, and prioritize unity in the body.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Stop chasing “numbers as validation”: ask, “Am I being faithful with the seed God gave me?”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Trust the underground season: God may be growing roots before you see fruit—don’t quit too soon.</a:t>
            </a:r>
            <a:endParaRPr lang="en-US" sz="1200" kern="1200" dirty="0">
              <a:solidFill>
                <a:schemeClr val="tx1"/>
              </a:solidFill>
              <a:effectLst/>
              <a:latin typeface="+mn-lt"/>
              <a:ea typeface="+mn-ea"/>
              <a:cs typeface="+mn-cs"/>
            </a:endParaRPr>
          </a:p>
          <a:p>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Pursue unity as success: serve alongside other believers in one Spirit and one body, knowing God multiplies what we offer.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1 What is the smallest church you ever attended? How did you see God using that community?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What is one way that you are connected to Christians in the wider world, outside your local church?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Where do you suspect that growth is happening outside of what you are able to see?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970502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9385F-8574-F5FA-4568-F966FCDDB9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847020-E8C3-8DC2-66C9-E247DA97B3A7}"/>
              </a:ext>
            </a:extLst>
          </p:cNvPr>
          <p:cNvSpPr>
            <a:spLocks noGrp="1" noRot="1" noChangeAspect="1"/>
          </p:cNvSpPr>
          <p:nvPr>
            <p:ph type="sldImg"/>
          </p:nvPr>
        </p:nvSpPr>
        <p:spPr>
          <a:xfrm>
            <a:off x="-9478963" y="3873500"/>
            <a:ext cx="25815926" cy="19362738"/>
          </a:xfrm>
        </p:spPr>
      </p:sp>
      <p:sp>
        <p:nvSpPr>
          <p:cNvPr id="3" name="Notes Placeholder 2">
            <a:extLst>
              <a:ext uri="{FF2B5EF4-FFF2-40B4-BE49-F238E27FC236}">
                <a16:creationId xmlns:a16="http://schemas.microsoft.com/office/drawing/2014/main" id="{0F05AC4D-42B9-5888-CA8A-81C7B0E528CC}"/>
              </a:ext>
            </a:extLst>
          </p:cNvPr>
          <p:cNvSpPr>
            <a:spLocks noGrp="1"/>
          </p:cNvSpPr>
          <p:nvPr>
            <p:ph type="body" idx="1"/>
          </p:nvPr>
        </p:nvSpPr>
        <p:spPr/>
        <p:txBody>
          <a:bodyPr>
            <a:normAutofit fontScale="70000" lnSpcReduction="20000"/>
          </a:bodyPr>
          <a:lstStyle/>
          <a:p>
            <a:r>
              <a:rPr lang="en-US" sz="1200" b="1" kern="1200" dirty="0">
                <a:solidFill>
                  <a:schemeClr val="tx1"/>
                </a:solidFill>
                <a:effectLst/>
                <a:latin typeface="+mn-lt"/>
                <a:ea typeface="+mn-ea"/>
                <a:cs typeface="+mn-cs"/>
              </a:rPr>
              <a:t>1 What is the smallest church you ever attended?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How did you see God using that community?</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Across the world, there are churches that meet within homes.  To these churches, a congregation of thirty people would seem large.  But in these home churches, there is often a strong sense of unity and belonging among members.  The members often are quick to help one another the moment that a need arises.  There is no hiding in a small church. </a:t>
            </a:r>
          </a:p>
          <a:p>
            <a:r>
              <a:rPr lang="en-US" sz="1200" b="1" kern="1200" dirty="0">
                <a:solidFill>
                  <a:schemeClr val="tx1"/>
                </a:solidFill>
                <a:effectLst/>
                <a:latin typeface="+mn-lt"/>
                <a:ea typeface="+mn-ea"/>
                <a:cs typeface="+mn-cs"/>
              </a:rPr>
              <a:t>2 What is one way that you are connected to Christians in the wider world, outside your local church?</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You may have visited a church in another country.  If you have served on a mission trip, you may have interacted with the wider church.  Your church may have partnered with other local churches to host outreach events.  Parachurch organizations (this includes most ministries) often do not have a specific denomination backing.  They bring together efforts from a diversity of denominations. </a:t>
            </a:r>
          </a:p>
          <a:p>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Where do you suspect that growth is happening outside of what you are able to see?</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God is moving all over the world.  Most of the growth in the church today is happening in the global south (especially counties in Africa and South America).  If we live in Europe or North America, we might miss that context.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337354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47500" lnSpcReduction="20000"/>
          </a:bodyPr>
          <a:lstStyle/>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Celebrate kingdom growth, but protect church unity by grounding believers in the shared “seven ones” of the gospel.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“seven ones” of Ephesians 4:4–6 (KJV) are Paul’s foundation for Christian unity. They identify what all believers share in Christ:</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One body – the church, united as the body of Christ</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One Spirit – the Holy Spirit who gives life and unity</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One hope – the shared hope of salvation and future glory</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One Lord – Jesus Christ, our sovereign Head</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One faith – the common gospel belief in Christ</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One baptism – the shared initiation into Christ and His body</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One God and Father of all – supreme over all, working through all, and present in all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Together, these “seven ones” show that true unity is rooted not in preference or personality, but in the Triune work of God—Father, Son, and Holy Spirit—shared by all believers.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1"/>
            <a:r>
              <a:rPr lang="en-US" sz="1200" b="0" kern="1200" dirty="0">
                <a:solidFill>
                  <a:schemeClr val="tx1"/>
                </a:solidFill>
                <a:effectLst/>
                <a:latin typeface="+mn-lt"/>
                <a:ea typeface="+mn-ea"/>
                <a:cs typeface="+mn-cs"/>
              </a:rPr>
              <a:t>1. </a:t>
            </a:r>
            <a:r>
              <a:rPr lang="en-US" sz="1200" b="1" kern="1200" dirty="0">
                <a:solidFill>
                  <a:schemeClr val="tx1"/>
                </a:solidFill>
                <a:effectLst/>
                <a:latin typeface="+mn-lt"/>
                <a:ea typeface="+mn-ea"/>
                <a:cs typeface="+mn-cs"/>
              </a:rPr>
              <a:t>God produces surprising growth: </a:t>
            </a:r>
            <a:r>
              <a:rPr lang="en-US" sz="1200" b="0" kern="1200" dirty="0">
                <a:solidFill>
                  <a:schemeClr val="tx1"/>
                </a:solidFill>
                <a:effectLst/>
                <a:latin typeface="+mn-lt"/>
                <a:ea typeface="+mn-ea"/>
                <a:cs typeface="+mn-cs"/>
              </a:rPr>
              <a:t>kingdom expansion can happen rapidly and unexpectedly.</a:t>
            </a:r>
          </a:p>
          <a:p>
            <a:pPr lvl="1"/>
            <a:r>
              <a:rPr lang="en-US" sz="1200" b="0" kern="1200" dirty="0">
                <a:solidFill>
                  <a:schemeClr val="tx1"/>
                </a:solidFill>
                <a:effectLst/>
                <a:latin typeface="+mn-lt"/>
                <a:ea typeface="+mn-ea"/>
                <a:cs typeface="+mn-cs"/>
              </a:rPr>
              <a:t>2. </a:t>
            </a:r>
            <a:r>
              <a:rPr lang="en-US" sz="1200" b="1" kern="1200" dirty="0">
                <a:solidFill>
                  <a:schemeClr val="tx1"/>
                </a:solidFill>
                <a:effectLst/>
                <a:latin typeface="+mn-lt"/>
                <a:ea typeface="+mn-ea"/>
                <a:cs typeface="+mn-cs"/>
              </a:rPr>
              <a:t>More people can mean more conflict: </a:t>
            </a:r>
            <a:r>
              <a:rPr lang="en-US" sz="1200" b="0" kern="1200" dirty="0">
                <a:solidFill>
                  <a:schemeClr val="tx1"/>
                </a:solidFill>
                <a:effectLst/>
                <a:latin typeface="+mn-lt"/>
                <a:ea typeface="+mn-ea"/>
                <a:cs typeface="+mn-cs"/>
              </a:rPr>
              <a:t>increased opinions can fuel division if maturity lags behind numbers.</a:t>
            </a:r>
          </a:p>
          <a:p>
            <a:pPr lvl="1"/>
            <a:r>
              <a:rPr lang="en-US" sz="1200" b="0" kern="1200" cap="all" dirty="0">
                <a:solidFill>
                  <a:schemeClr val="tx1"/>
                </a:solidFill>
                <a:effectLst/>
                <a:latin typeface="+mn-lt"/>
                <a:ea typeface="+mn-ea"/>
                <a:cs typeface="+mn-cs"/>
              </a:rPr>
              <a:t>3</a:t>
            </a:r>
            <a:r>
              <a:rPr lang="en-US" sz="1200" b="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Unity rests on gospel essentials: </a:t>
            </a:r>
            <a:r>
              <a:rPr lang="en-US" sz="1200" b="0" kern="1200" dirty="0">
                <a:solidFill>
                  <a:schemeClr val="tx1"/>
                </a:solidFill>
                <a:effectLst/>
                <a:latin typeface="+mn-lt"/>
                <a:ea typeface="+mn-ea"/>
                <a:cs typeface="+mn-cs"/>
              </a:rPr>
              <a:t>the “seven ones” provide the stable, biblical center for a growing church.</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pPr lvl="1"/>
            <a:r>
              <a:rPr lang="en-US" sz="1200" b="0" kern="1200" dirty="0">
                <a:solidFill>
                  <a:schemeClr val="tx1"/>
                </a:solidFill>
                <a:effectLst/>
                <a:latin typeface="+mn-lt"/>
                <a:ea typeface="+mn-ea"/>
                <a:cs typeface="+mn-cs"/>
              </a:rPr>
              <a:t>1. </a:t>
            </a:r>
            <a:r>
              <a:rPr lang="en-US" sz="1200" b="1" kern="1200" dirty="0">
                <a:solidFill>
                  <a:schemeClr val="tx1"/>
                </a:solidFill>
                <a:effectLst/>
                <a:latin typeface="+mn-lt"/>
                <a:ea typeface="+mn-ea"/>
                <a:cs typeface="+mn-cs"/>
              </a:rPr>
              <a:t>Rejoice in conversions—but disciple deeply: </a:t>
            </a:r>
            <a:r>
              <a:rPr lang="en-US" sz="1200" b="0" kern="1200" dirty="0">
                <a:solidFill>
                  <a:schemeClr val="tx1"/>
                </a:solidFill>
                <a:effectLst/>
                <a:latin typeface="+mn-lt"/>
                <a:ea typeface="+mn-ea"/>
                <a:cs typeface="+mn-cs"/>
              </a:rPr>
              <a:t>growth in attendance must be matched by growth in truth and love.</a:t>
            </a:r>
          </a:p>
          <a:p>
            <a:pPr lvl="1"/>
            <a:r>
              <a:rPr lang="en-US" sz="1200" b="0" kern="1200" dirty="0">
                <a:solidFill>
                  <a:schemeClr val="tx1"/>
                </a:solidFill>
                <a:effectLst/>
                <a:latin typeface="+mn-lt"/>
                <a:ea typeface="+mn-ea"/>
                <a:cs typeface="+mn-cs"/>
              </a:rPr>
              <a:t>2. </a:t>
            </a:r>
            <a:r>
              <a:rPr lang="en-US" sz="1200" b="1" kern="1200" dirty="0">
                <a:solidFill>
                  <a:schemeClr val="tx1"/>
                </a:solidFill>
                <a:effectLst/>
                <a:latin typeface="+mn-lt"/>
                <a:ea typeface="+mn-ea"/>
                <a:cs typeface="+mn-cs"/>
              </a:rPr>
              <a:t>Don’t let preferences become fractures: </a:t>
            </a:r>
            <a:r>
              <a:rPr lang="en-US" sz="1200" b="0" kern="1200" dirty="0">
                <a:solidFill>
                  <a:schemeClr val="tx1"/>
                </a:solidFill>
                <a:effectLst/>
                <a:latin typeface="+mn-lt"/>
                <a:ea typeface="+mn-ea"/>
                <a:cs typeface="+mn-cs"/>
              </a:rPr>
              <a:t>hold opinions humbly and keep essentials central.</a:t>
            </a:r>
          </a:p>
          <a:p>
            <a:pPr lvl="1"/>
            <a:r>
              <a:rPr lang="en-US" sz="1200" b="0" kern="1200" cap="all" dirty="0">
                <a:solidFill>
                  <a:schemeClr val="tx1"/>
                </a:solidFill>
                <a:effectLst/>
                <a:latin typeface="+mn-lt"/>
                <a:ea typeface="+mn-ea"/>
                <a:cs typeface="+mn-cs"/>
              </a:rPr>
              <a:t>3</a:t>
            </a:r>
            <a:r>
              <a:rPr lang="en-US" sz="1200" b="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Use the “seven ones” as a unity checklist: </a:t>
            </a:r>
            <a:r>
              <a:rPr lang="en-US" sz="1200" b="0" kern="1200" dirty="0">
                <a:solidFill>
                  <a:schemeClr val="tx1"/>
                </a:solidFill>
                <a:effectLst/>
                <a:latin typeface="+mn-lt"/>
                <a:ea typeface="+mn-ea"/>
                <a:cs typeface="+mn-cs"/>
              </a:rPr>
              <a:t>when tension rises, return to what is shared in Christ and submit to Scripture together.</a:t>
            </a:r>
          </a:p>
          <a:p>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This paragraph highlights two kinds of growth that must be held together: numerical growth (more people coming to Christ) and maturity growth (deeper unity and sound doctrine). Jesus’ seed parables encourage joy and confidence that God can grow His kingdom in surprising places and hidden ways. Yet as numbers increase, differences in opinion and interpretation also multiply, creating real risk for division—something Corinth experienced. Paul’s safeguard is not control or personality-driven unity, but the “seven ones” (one body, one Spirit, one hope, one Lord, one faith, one baptism, one God and Father), which anchor unity in shared gospel truth.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Jesus’ parables portray the kingdom growing powerfully, sometimes in ways that seem mysterious. We should rejoice whenever people come to faith. However, numerical growth can also bring more viewpoints, which can create division if not guided by Scripture. Paul points to the “seven ones” in Ephesians 4:4–6 as the enduring foundation for unity, keeping the church centered on what believers share in Christ rather than what separates them.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2920333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9478963" y="3873500"/>
            <a:ext cx="25815926" cy="19362738"/>
          </a:xfrm>
        </p:spPr>
      </p:sp>
      <p:sp>
        <p:nvSpPr>
          <p:cNvPr id="17411" name="Rectangle 2"/>
          <p:cNvSpPr>
            <a:spLocks noGrp="1" noChangeArrowheads="1"/>
          </p:cNvSpPr>
          <p:nvPr>
            <p:ph type="body" idx="1"/>
          </p:nvPr>
        </p:nvSpPr>
        <p:spPr>
          <a:noFill/>
          <a:ln w="9525"/>
        </p:spPr>
        <p:txBody>
          <a:bodyPr>
            <a:normAutofit fontScale="70000" lnSpcReduction="20000"/>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“Live It Out” call shifts the lesson from understanding to obedience. Instead of waiting for a big moment or a perfect plan, it urges simple, faithful beginnings—small offerings placed in God’s hands. The kingdom often advances through ordinary acts: prayer, Scripture, encouragement, and godly conversation. These are like seeds—quiet at first, but powerful over time because God multiplies what is surrendered to Him. The point is not smallness for its own sake, but faithfulness: do something manageable, do it consistently, and trust God to grow it beyond what you can measure.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Offer God a small, faithful action this week and trust Him to multiply it into real spiritual growth.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We often try to change on the biggest scale, but God frequently works through small, consistent steps. This week’s invitation is to notice and practice “small things”—start a prayer habit, meet with another believer for holy conversation, or do a simple planting activity as a reminder of growth. These acts are seeds that God can multiply into meaningful transformation.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Start small on purpose: God often uses modest beginnings to produce lasting impact.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Choose a concrete action: prayer, holy conversation, or a simple “seed” practice makes growth tangible.</a:t>
            </a:r>
            <a:endParaRPr lang="en-US" sz="1200" kern="1200" dirty="0">
              <a:solidFill>
                <a:schemeClr val="tx1"/>
              </a:solidFill>
              <a:effectLst/>
              <a:latin typeface="+mn-lt"/>
              <a:ea typeface="+mn-ea"/>
              <a:cs typeface="+mn-cs"/>
            </a:endParaRPr>
          </a:p>
          <a:p>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Trust God’s multiplication: your small step becomes significant when offered to the Lord consistently.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Consistency beats intensity: small daily faithfulness often outgrows big short-lived promises.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Spiritual growth is communal: holy conversation strengthens unity and maturity in the body.</a:t>
            </a:r>
            <a:endParaRPr lang="en-US" sz="1200" kern="1200" dirty="0">
              <a:solidFill>
                <a:schemeClr val="tx1"/>
              </a:solidFill>
              <a:effectLst/>
              <a:latin typeface="+mn-lt"/>
              <a:ea typeface="+mn-ea"/>
              <a:cs typeface="+mn-cs"/>
            </a:endParaRPr>
          </a:p>
          <a:p>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Obedience invites increase: when you give God something you can do, He often grows it into something only He can do.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4216427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9478963" y="3873500"/>
            <a:ext cx="25815926" cy="19362738"/>
          </a:xfrm>
        </p:spPr>
      </p:sp>
      <p:sp>
        <p:nvSpPr>
          <p:cNvPr id="17411" name="Rectangle 2"/>
          <p:cNvSpPr>
            <a:spLocks noGrp="1" noChangeArrowheads="1"/>
          </p:cNvSpPr>
          <p:nvPr>
            <p:ph type="body" idx="1"/>
          </p:nvPr>
        </p:nvSpPr>
        <p:spPr>
          <a:noFill/>
          <a:ln w="9525"/>
        </p:spPr>
        <p:txBody>
          <a:bodyPr>
            <a:normAutofit/>
          </a:bodyPr>
          <a:lstStyle/>
          <a:p>
            <a:pPr marL="0" marR="0">
              <a:lnSpc>
                <a:spcPct val="107000"/>
              </a:lnSpc>
              <a:spcBef>
                <a:spcPts val="0"/>
              </a:spcBef>
              <a:spcAft>
                <a:spcPts val="0"/>
              </a:spcAft>
            </a:pPr>
            <a:endParaRPr lang="en-US" sz="2800" b="1" dirty="0">
              <a:solidFill>
                <a:srgbClr val="002060"/>
              </a:solidFill>
              <a:latin typeface="Gotham Book"/>
            </a:endParaRPr>
          </a:p>
        </p:txBody>
      </p:sp>
    </p:spTree>
    <p:extLst>
      <p:ext uri="{BB962C8B-B14F-4D97-AF65-F5344CB8AC3E}">
        <p14:creationId xmlns:p14="http://schemas.microsoft.com/office/powerpoint/2010/main" val="3325158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9478963" y="3873500"/>
            <a:ext cx="2581592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r>
              <a:rPr lang="en-US" sz="1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Kingdom of God Grows </a:t>
            </a:r>
          </a:p>
          <a:p>
            <a:r>
              <a:rPr lang="en-US" sz="1800" b="1" kern="1200" dirty="0">
                <a:solidFill>
                  <a:schemeClr val="tx1"/>
                </a:solidFill>
                <a:effectLst/>
                <a:latin typeface="+mn-lt"/>
                <a:ea typeface="+mn-ea"/>
                <a:cs typeface="+mn-cs"/>
              </a:rPr>
              <a:t>1 Who were the intended audiences of Jesus’ parables?</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While Jesus shared these parables with a number of people, they were not understood by everyone who listened.  Jesus shared certain parables so that His closest followers would understand.  In some cases, the meaning was hidden until later.  Jesus does not explain every element of the parable, which leaves at least some of it open for interpretation. </a:t>
            </a:r>
          </a:p>
          <a:p>
            <a:r>
              <a:rPr lang="en-US" sz="1800" kern="1200" dirty="0">
                <a:solidFill>
                  <a:schemeClr val="tx1"/>
                </a:solidFill>
                <a:effectLst/>
                <a:latin typeface="+mn-lt"/>
                <a:ea typeface="+mn-ea"/>
                <a:cs typeface="+mn-cs"/>
              </a:rPr>
              <a:t> </a:t>
            </a:r>
          </a:p>
          <a:p>
            <a:r>
              <a:rPr lang="en-US" sz="1800" b="1" kern="1200" dirty="0">
                <a:solidFill>
                  <a:schemeClr val="tx1"/>
                </a:solidFill>
                <a:effectLst/>
                <a:latin typeface="+mn-lt"/>
                <a:ea typeface="+mn-ea"/>
                <a:cs typeface="+mn-cs"/>
              </a:rPr>
              <a:t>2 What does the parable of the growing seed teach us about the growth of God’s kingdom?</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God’s kingdom grows in ways that are mysterious and unknown to us.  God is the one who makes it grow, and it is beyond our understanding.  Just like the farmer sleeps when the important work is happening, we are not the ones responsible for the miraculous fulfillment of God’s plans. </a:t>
            </a:r>
          </a:p>
          <a:p>
            <a:r>
              <a:rPr lang="en-US" sz="1800" kern="1200" dirty="0">
                <a:solidFill>
                  <a:schemeClr val="tx1"/>
                </a:solidFill>
                <a:effectLst/>
                <a:latin typeface="+mn-lt"/>
                <a:ea typeface="+mn-ea"/>
                <a:cs typeface="+mn-cs"/>
              </a:rPr>
              <a:t> </a:t>
            </a:r>
          </a:p>
          <a:p>
            <a:r>
              <a:rPr lang="en-US" sz="1800" b="1" kern="1200" cap="all" dirty="0">
                <a:solidFill>
                  <a:schemeClr val="tx1"/>
                </a:solidFill>
                <a:effectLst/>
                <a:latin typeface="+mn-lt"/>
                <a:ea typeface="+mn-ea"/>
                <a:cs typeface="+mn-cs"/>
              </a:rPr>
              <a:t>3</a:t>
            </a:r>
            <a:r>
              <a:rPr lang="en-US" sz="1800" b="1" kern="1200" dirty="0">
                <a:solidFill>
                  <a:schemeClr val="tx1"/>
                </a:solidFill>
                <a:effectLst/>
                <a:latin typeface="+mn-lt"/>
                <a:ea typeface="+mn-ea"/>
                <a:cs typeface="+mn-cs"/>
              </a:rPr>
              <a:t> What does the parable of the mustard seed teach us about the growth of God’s kingdom?</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At the beginning, God’s work through Jesus and His followers seemed insignificant.  A mustard seed is tiny and easily missed.  But the kingdom of God, much like a mustard plant, grew into something much bigger.  Pay attention to small things that God can use. </a:t>
            </a:r>
          </a:p>
          <a:p>
            <a:r>
              <a:rPr lang="en-US" sz="1800" kern="1200" dirty="0">
                <a:solidFill>
                  <a:schemeClr val="tx1"/>
                </a:solidFill>
                <a:effectLst/>
                <a:latin typeface="+mn-lt"/>
                <a:ea typeface="+mn-ea"/>
                <a:cs typeface="+mn-cs"/>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1663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7D129-6E42-206C-8A8B-B50A8522DCE6}"/>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26397361-12C1-C4A2-E30B-CC0E8EF6E0B7}"/>
              </a:ext>
            </a:extLst>
          </p:cNvPr>
          <p:cNvSpPr>
            <a:spLocks noGrp="1" noRot="1" noChangeAspect="1" noChangeArrowheads="1" noTextEdit="1"/>
          </p:cNvSpPr>
          <p:nvPr>
            <p:ph type="sldImg"/>
          </p:nvPr>
        </p:nvSpPr>
        <p:spPr bwMode="auto">
          <a:xfrm>
            <a:off x="-9478963" y="3873500"/>
            <a:ext cx="2581592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8C06950F-E6C8-7CF4-89F2-D1C1610A43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r>
              <a:rPr lang="en-US" sz="1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Maturing into Christ’s Image </a:t>
            </a:r>
          </a:p>
          <a:p>
            <a:r>
              <a:rPr lang="en-US" sz="1800" b="1" kern="1200" dirty="0">
                <a:solidFill>
                  <a:schemeClr val="tx1"/>
                </a:solidFill>
                <a:effectLst/>
                <a:latin typeface="+mn-lt"/>
                <a:ea typeface="+mn-ea"/>
                <a:cs typeface="+mn-cs"/>
              </a:rPr>
              <a:t>1 What are some of the things that unite God’s people?</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God places people into roles that build the church up.  This could be a particular role in ministry, but that doesn’t mean that everyone must be a pastor or teacher.  Sometimes a simple act, such as bringing food to a fellow church member recovering from surgery, can greatly strengthen church unity. </a:t>
            </a:r>
          </a:p>
          <a:p>
            <a:r>
              <a:rPr lang="en-US" sz="1800" kern="1200" dirty="0">
                <a:solidFill>
                  <a:schemeClr val="tx1"/>
                </a:solidFill>
                <a:effectLst/>
                <a:latin typeface="+mn-lt"/>
                <a:ea typeface="+mn-ea"/>
                <a:cs typeface="+mn-cs"/>
              </a:rPr>
              <a:t> </a:t>
            </a:r>
          </a:p>
          <a:p>
            <a:r>
              <a:rPr lang="en-US" sz="1800" b="1" kern="1200" dirty="0">
                <a:solidFill>
                  <a:schemeClr val="tx1"/>
                </a:solidFill>
                <a:effectLst/>
                <a:latin typeface="+mn-lt"/>
                <a:ea typeface="+mn-ea"/>
                <a:cs typeface="+mn-cs"/>
              </a:rPr>
              <a:t>2 Why did God give different ministry roles?</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There are different ministry roles that meet different needs.  But at the core of them all, the goal is to build up the church toward maturity.  Even those who are given the roles of pastors and teachers are themselves subject to the authority of Christ. </a:t>
            </a:r>
          </a:p>
          <a:p>
            <a:r>
              <a:rPr lang="en-US" sz="1800" kern="1200" dirty="0">
                <a:solidFill>
                  <a:schemeClr val="tx1"/>
                </a:solidFill>
                <a:effectLst/>
                <a:latin typeface="+mn-lt"/>
                <a:ea typeface="+mn-ea"/>
                <a:cs typeface="+mn-cs"/>
              </a:rPr>
              <a:t> </a:t>
            </a:r>
          </a:p>
          <a:p>
            <a:r>
              <a:rPr lang="en-US" sz="1800" b="1" kern="1200" cap="all" dirty="0">
                <a:solidFill>
                  <a:schemeClr val="tx1"/>
                </a:solidFill>
                <a:effectLst/>
                <a:latin typeface="+mn-lt"/>
                <a:ea typeface="+mn-ea"/>
                <a:cs typeface="+mn-cs"/>
              </a:rPr>
              <a:t>3</a:t>
            </a:r>
            <a:r>
              <a:rPr lang="en-US" sz="1800" b="1" kern="1200" dirty="0">
                <a:solidFill>
                  <a:schemeClr val="tx1"/>
                </a:solidFill>
                <a:effectLst/>
                <a:latin typeface="+mn-lt"/>
                <a:ea typeface="+mn-ea"/>
                <a:cs typeface="+mn-cs"/>
              </a:rPr>
              <a:t> Why must the church reject sinful habits of unbelievers?</a:t>
            </a:r>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If the church is striving for maturity and unity, then the church ought to reject whatever hinders growth.  Believers were once enslaved to sin, and they are now free to grow into the mature image of Jesus.  To pursue maturity, we must turn away from sinful habits that do not distinguish us from people who don’t know God.  </a:t>
            </a:r>
          </a:p>
        </p:txBody>
      </p:sp>
    </p:spTree>
    <p:extLst>
      <p:ext uri="{BB962C8B-B14F-4D97-AF65-F5344CB8AC3E}">
        <p14:creationId xmlns:p14="http://schemas.microsoft.com/office/powerpoint/2010/main" val="2727956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A986B-049A-7BFF-BDEC-E2F37592401E}"/>
            </a:ext>
          </a:extLst>
        </p:cNvPr>
        <p:cNvGrpSpPr/>
        <p:nvPr/>
      </p:nvGrpSpPr>
      <p:grpSpPr>
        <a:xfrm>
          <a:off x="0" y="0"/>
          <a:ext cx="0" cy="0"/>
          <a:chOff x="0" y="0"/>
          <a:chExt cx="0" cy="0"/>
        </a:xfrm>
      </p:grpSpPr>
      <p:sp>
        <p:nvSpPr>
          <p:cNvPr id="17410" name="Rectangle 1">
            <a:extLst>
              <a:ext uri="{FF2B5EF4-FFF2-40B4-BE49-F238E27FC236}">
                <a16:creationId xmlns:a16="http://schemas.microsoft.com/office/drawing/2014/main" id="{F656D118-3EC1-A3D3-5F55-BE4C39E3B36A}"/>
              </a:ext>
            </a:extLst>
          </p:cNvPr>
          <p:cNvSpPr>
            <a:spLocks noGrp="1" noRot="1" noChangeAspect="1" noChangeArrowheads="1" noTextEdit="1"/>
          </p:cNvSpPr>
          <p:nvPr>
            <p:ph type="sldImg"/>
          </p:nvPr>
        </p:nvSpPr>
        <p:spPr>
          <a:xfrm>
            <a:off x="-9478963" y="3873500"/>
            <a:ext cx="25815926" cy="19362738"/>
          </a:xfrm>
        </p:spPr>
      </p:sp>
      <p:sp>
        <p:nvSpPr>
          <p:cNvPr id="17411" name="Rectangle 2">
            <a:extLst>
              <a:ext uri="{FF2B5EF4-FFF2-40B4-BE49-F238E27FC236}">
                <a16:creationId xmlns:a16="http://schemas.microsoft.com/office/drawing/2014/main" id="{66B1401B-B4A3-CBE4-A642-0B33394DC2B6}"/>
              </a:ext>
            </a:extLst>
          </p:cNvPr>
          <p:cNvSpPr>
            <a:spLocks noGrp="1" noChangeArrowheads="1"/>
          </p:cNvSpPr>
          <p:nvPr>
            <p:ph type="body" idx="1"/>
          </p:nvPr>
        </p:nvSpPr>
        <p:spPr>
          <a:noFill/>
          <a:ln w="9525"/>
        </p:spPr>
        <p:txBody>
          <a:bodyPr>
            <a:normAutofit/>
          </a:bodyPr>
          <a:lstStyle/>
          <a:p>
            <a:pPr marL="0" marR="0">
              <a:lnSpc>
                <a:spcPct val="107000"/>
              </a:lnSpc>
              <a:spcBef>
                <a:spcPts val="0"/>
              </a:spcBef>
              <a:spcAft>
                <a:spcPts val="0"/>
              </a:spcAft>
            </a:pPr>
            <a:endParaRPr lang="en-US" sz="2800" b="1" dirty="0">
              <a:solidFill>
                <a:srgbClr val="002060"/>
              </a:solidFill>
              <a:latin typeface="Gotham Book"/>
            </a:endParaRPr>
          </a:p>
        </p:txBody>
      </p:sp>
    </p:spTree>
    <p:extLst>
      <p:ext uri="{BB962C8B-B14F-4D97-AF65-F5344CB8AC3E}">
        <p14:creationId xmlns:p14="http://schemas.microsoft.com/office/powerpoint/2010/main" val="213095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Prayer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Heavenly Father, we confess Your Son to be the head of the church. Use us to raise His name high so that everyone will be drawn to You. Help us not forget that growth of the church means the salvation of more people and their experience of new life in You. In Jesus’ name we pray. Amen.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Thought to Remember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Christ intended and designed His church to grow in number and unity.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2</a:t>
            </a:fld>
            <a:endParaRPr lang="en-US"/>
          </a:p>
        </p:txBody>
      </p:sp>
    </p:spTree>
    <p:extLst>
      <p:ext uri="{BB962C8B-B14F-4D97-AF65-F5344CB8AC3E}">
        <p14:creationId xmlns:p14="http://schemas.microsoft.com/office/powerpoint/2010/main" val="4019969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 Kingdom of God Grows - Mark 4:26–</a:t>
            </a:r>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2 NIV</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Maturing into Christ’s Image  - Ephesians 4:4–6, 11–18 NIV</a:t>
            </a:r>
            <a:endParaRPr lang="en-US" sz="12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kern="1200" dirty="0">
                <a:solidFill>
                  <a:schemeClr val="tx1"/>
                </a:solidFill>
                <a:effectLst/>
                <a:latin typeface="+mn-lt"/>
                <a:ea typeface="+mn-ea"/>
                <a:cs typeface="+mn-cs"/>
              </a:rPr>
              <a:t>&gt;&lt;&gt;&lt;&gt;&lt;&gt;&lt;&gt;&lt;&gt;&lt;&gt;&lt;&gt;&lt;&gt;&lt;&gt;&lt;&gt;&lt;&gt;&lt;&gt;&lt;&gt;&lt;&gt;&lt;&gt;&lt;&gt;&lt;&gt;&lt;&gt;&lt; </a:t>
            </a:r>
          </a:p>
          <a:p>
            <a:r>
              <a:rPr lang="en-US" sz="1200" b="1" kern="1200" dirty="0">
                <a:solidFill>
                  <a:schemeClr val="tx1"/>
                </a:solidFill>
                <a:effectLst/>
                <a:latin typeface="+mn-lt"/>
                <a:ea typeface="+mn-ea"/>
                <a:cs typeface="+mn-cs"/>
              </a:rPr>
              <a:t>Mark 4:26–</a:t>
            </a:r>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2</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 (</a:t>
            </a:r>
            <a:r>
              <a:rPr lang="zh-CN" altLang="en-US"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100 words)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gives two farming parables to show how God’s kingdom grows. In the growing-seed parable, the </a:t>
            </a:r>
            <a:r>
              <a:rPr lang="en-US" sz="1200" b="1" kern="1200" dirty="0" err="1">
                <a:solidFill>
                  <a:schemeClr val="tx1"/>
                </a:solidFill>
                <a:effectLst/>
                <a:latin typeface="+mn-lt"/>
                <a:ea typeface="+mn-ea"/>
                <a:cs typeface="+mn-cs"/>
              </a:rPr>
              <a:t>sower</a:t>
            </a:r>
            <a:r>
              <a:rPr lang="en-US" sz="1200" b="1" kern="1200" dirty="0">
                <a:solidFill>
                  <a:schemeClr val="tx1"/>
                </a:solidFill>
                <a:effectLst/>
                <a:latin typeface="+mn-lt"/>
                <a:ea typeface="+mn-ea"/>
                <a:cs typeface="+mn-cs"/>
              </a:rPr>
              <a:t> scatters seed, then life develops “he knoweth not how”—growth is real but largely hidden, reminding us that God causes spiritual increase beyond human control. In the mustard-seed parable, the smallest beginning becomes a sheltering plant, teaching that God loves to start small and expand His reign until it blesses many. Together, they encourage faithful sowing, patient trust, and hopeful expectation of harvest.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 (</a:t>
            </a:r>
            <a:r>
              <a:rPr lang="zh-CN" altLang="en-US"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100 words)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God’s kingdom grows steadily and sometimes invisibly, because God Himself gives the increase. What begins small can become great, providing blessing and refuge to others.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 (</a:t>
            </a:r>
            <a:r>
              <a:rPr lang="zh-CN" altLang="en-US"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100 words)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Our assignment is sowing—sharing Christ, praying, discipling, and serving—while refusing the anxiety of “making results.” The farmer cannot force germination; he can only be faithful with the seed and ready for harvest. Likewise, the church must not despise small beginnings. A faithful witness, a small class, a quiet act of mercy—God can multiply these into kingdom-sized impact. Trust the Lord’s timing: hidden growth is still growth, and harvest comes right on schedule.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Ephesians 4:4–6, 11–18</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 (</a:t>
            </a:r>
            <a:r>
              <a:rPr lang="zh-CN" altLang="en-US"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100 words)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Paul grounds the church in unity: one body, one Spirit, one hope; one Lord, one faith, one baptism; one God and Father. That unity is protected and matured through Christ’s gifts—apostles, prophets, evangelists, pastors, and teachers—given to equip the saints for ministry and build up the body. The goal is maturity “unto the measure of the stature of the fulness of Christ,” so believers aren’t tossed by false doctrine. Growth happens as each part supplies what it should, speaking truth in love under Christ the Head.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 (</a:t>
            </a:r>
            <a:r>
              <a:rPr lang="zh-CN" altLang="en-US"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100 words)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church is one in God, and Christ gives leaders to equip believers so the whole body grows into mature, stable, loving disciples who hold to truth and do not live like the darkened world.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 (</a:t>
            </a:r>
            <a:r>
              <a:rPr lang="zh-CN" altLang="en-US"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100 words)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Biblical unity is not sameness; it is shared allegiance to Christ and shared life in the Spirit. Healthy churches don’t turn members into spectators—leaders equip saints to serve. Maturity shows up in doctrinal stability, honest love, and coordinated ministry where every believer contributes. When truth is detached from love, we bruise the body; when love is detached from truth, we weaken it. Paul’s warning about Gentile “vanity” reminds us that the church must look different—renewed minds, transformed lifestyles, and Christlike growth together.</a:t>
            </a:r>
          </a:p>
          <a:p>
            <a:r>
              <a:rPr lang="en-US" sz="1200" b="1"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Mark 4:26-</a:t>
            </a:r>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2 ERV</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Uses a Story About Seed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26 Then Jesus said, “God’s kingdom is like a man who plants seed in the ground. 27 The seed begins to grow. It grows night and day. It doesn’t matter whether the man is sleeping or awake, the seed still grows. He doesn’t know how it happens. 28 Without any help the ground produces grain. First the plant grows, then the head, and then all the grain in the head. 29 When the grain is ready, the man cuts it. This is the harvest time.”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What Is God’s Kingdom Like?</a:t>
            </a:r>
            <a:endParaRPr lang="en-US" sz="1200" kern="1200" dirty="0">
              <a:solidFill>
                <a:schemeClr val="tx1"/>
              </a:solidFill>
              <a:effectLst/>
              <a:latin typeface="+mn-lt"/>
              <a:ea typeface="+mn-ea"/>
              <a:cs typeface="+mn-cs"/>
            </a:endParaRPr>
          </a:p>
          <a:p>
            <a:r>
              <a:rPr lang="en-US" sz="1200" b="1" kern="1200" cap="all" dirty="0">
                <a:solidFill>
                  <a:schemeClr val="tx1"/>
                </a:solidFill>
                <a:effectLst/>
                <a:latin typeface="+mn-lt"/>
                <a:ea typeface="+mn-ea"/>
                <a:cs typeface="+mn-cs"/>
              </a:rPr>
              <a:t>3</a:t>
            </a:r>
            <a:r>
              <a:rPr lang="en-US" sz="1200" kern="1200" dirty="0">
                <a:solidFill>
                  <a:schemeClr val="tx1"/>
                </a:solidFill>
                <a:effectLst/>
                <a:latin typeface="+mn-lt"/>
                <a:ea typeface="+mn-ea"/>
                <a:cs typeface="+mn-cs"/>
              </a:rPr>
              <a:t>0 Then Jesus said, “What can I use to show you what God’s kingdom is like? What story can I use to explain it? </a:t>
            </a:r>
            <a:r>
              <a:rPr lang="en-US" sz="1200" b="1" kern="1200" cap="all" dirty="0">
                <a:solidFill>
                  <a:schemeClr val="tx1"/>
                </a:solidFill>
                <a:effectLst/>
                <a:latin typeface="+mn-lt"/>
                <a:ea typeface="+mn-ea"/>
                <a:cs typeface="+mn-cs"/>
              </a:rPr>
              <a:t>3</a:t>
            </a:r>
            <a:r>
              <a:rPr lang="en-US" sz="1200" kern="1200" dirty="0">
                <a:solidFill>
                  <a:schemeClr val="tx1"/>
                </a:solidFill>
                <a:effectLst/>
                <a:latin typeface="+mn-lt"/>
                <a:ea typeface="+mn-ea"/>
                <a:cs typeface="+mn-cs"/>
              </a:rPr>
              <a:t>1 God’s kingdom is like a mustard seed, which is smaller than any other seed on earth that you can plant. </a:t>
            </a:r>
            <a:r>
              <a:rPr lang="en-US" sz="1200" b="1" kern="1200" cap="all" dirty="0">
                <a:solidFill>
                  <a:schemeClr val="tx1"/>
                </a:solidFill>
                <a:effectLst/>
                <a:latin typeface="+mn-lt"/>
                <a:ea typeface="+mn-ea"/>
                <a:cs typeface="+mn-cs"/>
              </a:rPr>
              <a:t>3</a:t>
            </a:r>
            <a:r>
              <a:rPr lang="en-US" sz="1200" kern="1200" dirty="0">
                <a:solidFill>
                  <a:schemeClr val="tx1"/>
                </a:solidFill>
                <a:effectLst/>
                <a:latin typeface="+mn-lt"/>
                <a:ea typeface="+mn-ea"/>
                <a:cs typeface="+mn-cs"/>
              </a:rPr>
              <a:t>2 But when you plant it, it grows and becomes the largest of all the plants in your garden. It has branches that are very big. The wild birds can come and make nests there and be protected from the sun.”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Ephesians 4:4-6 ERV</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There is one body and one Spirit, and God chose you to have one hope. 5 There is one Lord, one faith, and one baptism. 6 There is one God and Father of us all, who rules over everyone. He works through all of us and in all of us.</a:t>
            </a:r>
          </a:p>
          <a:p>
            <a:endParaRPr lang="en-US" sz="12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BB98531-EBAC-4738-AC3B-4AA42F6013B1}" type="slidenum">
              <a:rPr lang="en-US" smtClean="0"/>
              <a:pPr/>
              <a:t>3</a:t>
            </a:fld>
            <a:endParaRPr lang="en-US"/>
          </a:p>
        </p:txBody>
      </p:sp>
    </p:spTree>
    <p:extLst>
      <p:ext uri="{BB962C8B-B14F-4D97-AF65-F5344CB8AC3E}">
        <p14:creationId xmlns:p14="http://schemas.microsoft.com/office/powerpoint/2010/main" val="758811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77500" lnSpcReduction="20000"/>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writer uses Nebraska corn as a picture of surprising, almost “audible” growth to prepare us for Jesus’ seed parables. The point is that God often works like a field: steady, powerful growth that can seem quiet at first, then suddenly becomes undeniable. Jesus used farming because ordinary people understood this truth—life multiplies when the conditions are right, and growth follows God-built processes, not human hype.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God’s work can grow faster and farther than we expect—so Jesus uses seed-and-field pictures to teach how spiritual growth happens.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Nebraska’s cornfields show how quickly a crop can grow—sometimes so fast it seems you can hear it. The author notes that Jesus’ world didn’t have modern corn, but it did have fertile fields and fast-growing plants in Galilee. That’s why Jesus often taught with farming parables: they illustrate how God produces real growth from small beginnings.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Small starts can become overwhelming results—seedlings turn into towering stalks.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Growth is real even when it’s gradual or hidden; over time it becomes obvious.</a:t>
            </a:r>
            <a:endParaRPr lang="en-US" sz="1200" kern="1200" dirty="0">
              <a:solidFill>
                <a:schemeClr val="tx1"/>
              </a:solidFill>
              <a:effectLst/>
              <a:latin typeface="+mn-lt"/>
              <a:ea typeface="+mn-ea"/>
              <a:cs typeface="+mn-cs"/>
            </a:endParaRPr>
          </a:p>
          <a:p>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Jesus used everyday agriculture because it clearly pictures how the kingdom and faith develop.</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Don’t despise beginnings: the “May seedling” stage is not failure; it’s foundation.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Be consistent with what feeds growth—prayer, Scripture, obedience, and fellowship are like moisture and fertilizer.</a:t>
            </a:r>
            <a:endParaRPr lang="en-US" sz="1200" kern="1200" dirty="0">
              <a:solidFill>
                <a:schemeClr val="tx1"/>
              </a:solidFill>
              <a:effectLst/>
              <a:latin typeface="+mn-lt"/>
              <a:ea typeface="+mn-ea"/>
              <a:cs typeface="+mn-cs"/>
            </a:endParaRPr>
          </a:p>
          <a:p>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Trust God’s process: you may not control the pace, but faithful planting and patience often lead to a harvest.</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555764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70000" lnSpcReduction="20000"/>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passage explains why Scripture uses metaphors and parables: God takes familiar pictures (farming, buildings, family life) to teach spiritual realities that would otherwise be hard to grasp. The images of growth emphasize two truths at once—God’s reign is advancing in the world, and God’s people are being formed and strengthened together. Mark highlights kingdom growth through parables; Ephesians calls the church to grow in unity and maturity, even under pressure, showing that growth is both God’s work and our shared responsibility.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uses everyday pictures to show that His kingdom is growing and His people must grow together in unity and maturity.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Scripture often teaches through metaphors like vines, branches, and buildings to show how God’s people develop and how His reign spreads. Jesus especially used parables—simple illustrations from daily life—to explain kingdom truths. Many parables compare the kingdom to something common, sometimes through stories and sometimes through observations. Mark records parables that stress kingdom growth, and Paul’s prison letter to the Ephesians urges believers to grow in unity and honor God, showing that these teachings also shape Jesus’ intentions for the church.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Metaphors make spiritual truth clear: God uses familiar images (agriculture, architecture) to teach unseen realities.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Parables compare the known to the unknown: Jesus connects everyday life to kingdom truth so hearers can understand and respond.</a:t>
            </a:r>
            <a:endParaRPr lang="en-US" sz="1200" kern="1200" dirty="0">
              <a:solidFill>
                <a:schemeClr val="tx1"/>
              </a:solidFill>
              <a:effectLst/>
              <a:latin typeface="+mn-lt"/>
              <a:ea typeface="+mn-ea"/>
              <a:cs typeface="+mn-cs"/>
            </a:endParaRPr>
          </a:p>
          <a:p>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Kingdom growth and church growth belong together: Mark shows the kingdom advancing; Ephesians calls believers to mature in unity for God’s glory.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Let God’s Word “paint pictures” for you—ask what the image reveals about God and your calling.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Don’t just admire parables; obey their point—kingdom truth always calls for repentance, faith, and action.</a:t>
            </a:r>
            <a:endParaRPr lang="en-US" sz="1200" kern="1200" dirty="0">
              <a:solidFill>
                <a:schemeClr val="tx1"/>
              </a:solidFill>
              <a:effectLst/>
              <a:latin typeface="+mn-lt"/>
              <a:ea typeface="+mn-ea"/>
              <a:cs typeface="+mn-cs"/>
            </a:endParaRPr>
          </a:p>
          <a:p>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Measure growth biblically: not only numbers or activity, but deeper unity, maturity, and Christlike character in the body.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337144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70000" lnSpcReduction="20000"/>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Mark 4:26</a:t>
            </a:r>
            <a:r>
              <a:rPr lang="en-US" altLang="zh-CN" sz="1200" b="1" kern="1200" dirty="0">
                <a:solidFill>
                  <a:schemeClr val="tx1"/>
                </a:solidFill>
                <a:effectLst/>
                <a:latin typeface="+mn-lt"/>
                <a:ea typeface="+mn-ea"/>
                <a:cs typeface="+mn-cs"/>
              </a:rPr>
              <a:t>–</a:t>
            </a:r>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2 </a:t>
            </a:r>
            <a:r>
              <a:rPr lang="en-US" altLang="zh-CN"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Analysis (</a:t>
            </a:r>
            <a:r>
              <a:rPr lang="zh-CN" altLang="en-US"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100 words)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teaches that God’s kingdom grows by God’s power, often quietly and beyond human control. The </a:t>
            </a:r>
            <a:r>
              <a:rPr lang="en-US" sz="1200" b="1" kern="1200" dirty="0" err="1">
                <a:solidFill>
                  <a:schemeClr val="tx1"/>
                </a:solidFill>
                <a:effectLst/>
                <a:latin typeface="+mn-lt"/>
                <a:ea typeface="+mn-ea"/>
                <a:cs typeface="+mn-cs"/>
              </a:rPr>
              <a:t>sower</a:t>
            </a:r>
            <a:r>
              <a:rPr lang="en-US" sz="1200" b="1" kern="1200" dirty="0">
                <a:solidFill>
                  <a:schemeClr val="tx1"/>
                </a:solidFill>
                <a:effectLst/>
                <a:latin typeface="+mn-lt"/>
                <a:ea typeface="+mn-ea"/>
                <a:cs typeface="+mn-cs"/>
              </a:rPr>
              <a:t> scatters seed, but the life and timing of growth happen “he knoweth not how,” showing God’s hidden work in hearts and communities. The mustard seed pictures God’s pattern of small beginnings producing great outcomes—growth that becomes a blessing and shelter to many. The disciple’s role is faithful sowing; God’s role is giving increase and bringing harvest in His time.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Mark 4:26</a:t>
            </a:r>
            <a:r>
              <a:rPr lang="en-US" altLang="zh-CN" sz="1200" b="1" kern="1200" dirty="0">
                <a:solidFill>
                  <a:schemeClr val="tx1"/>
                </a:solidFill>
                <a:effectLst/>
                <a:latin typeface="+mn-lt"/>
                <a:ea typeface="+mn-ea"/>
                <a:cs typeface="+mn-cs"/>
              </a:rPr>
              <a:t>–</a:t>
            </a:r>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2 </a:t>
            </a:r>
            <a:r>
              <a:rPr lang="en-US" altLang="zh-CN"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Summary (</a:t>
            </a:r>
            <a:r>
              <a:rPr lang="zh-CN" altLang="en-US"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100 words)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God’s kingdom starts small and grows steadily, often unseen at first, until it becomes widespread and fruitful. We sow; God makes it grow.</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Mark 4:26</a:t>
            </a:r>
            <a:r>
              <a:rPr lang="en-US" altLang="zh-CN" sz="1200" b="1" kern="1200" dirty="0">
                <a:solidFill>
                  <a:schemeClr val="tx1"/>
                </a:solidFill>
                <a:effectLst/>
                <a:latin typeface="+mn-lt"/>
                <a:ea typeface="+mn-ea"/>
                <a:cs typeface="+mn-cs"/>
              </a:rPr>
              <a:t>–</a:t>
            </a:r>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2 </a:t>
            </a:r>
            <a:r>
              <a:rPr lang="en-US" altLang="zh-CN"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Commentary (</a:t>
            </a:r>
            <a:r>
              <a:rPr lang="zh-CN" altLang="en-US"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100 words)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These parables correct impatience and fear in ministry. We cannot force spiritual change, but we can scatter the seed of the Word with consistency and faith. God works while we “sleep and rise,” advancing His reign even when we don’t see progress. Never despise small beginnings—God can turn a “mustard seed” effort into a refuge for many. Our peace comes from trusting the Lord of the harvest, not from chasing visible proof.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________________________________________</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Ephesians 4:4</a:t>
            </a:r>
            <a:r>
              <a:rPr lang="en-US" altLang="zh-CN"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6, 11</a:t>
            </a:r>
            <a:r>
              <a:rPr lang="en-US" altLang="zh-CN"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18 </a:t>
            </a:r>
            <a:r>
              <a:rPr lang="en-US" altLang="zh-CN"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Analysis (</a:t>
            </a:r>
            <a:r>
              <a:rPr lang="zh-CN" altLang="en-US"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100 words)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Paul grounds the church in unity: one body, one Spirit, one hope; one Lord, one faith, one baptism; one God and Father. Christ then gives leaders—apostles, prophets, evangelists, pastors, teachers—to equip the saints for ministry so the whole body grows into maturity, “the fulness of Christ.” This maturity brings stability against false doctrine and deception. Growth is not merely individual; it is corporate, as the body speaks truth in love and is joined together under Christ the Head.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Ephesians 4:4</a:t>
            </a:r>
            <a:r>
              <a:rPr lang="en-US" altLang="zh-CN"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6, 11</a:t>
            </a:r>
            <a:r>
              <a:rPr lang="en-US" altLang="zh-CN"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18 </a:t>
            </a:r>
            <a:r>
              <a:rPr lang="en-US" altLang="zh-CN"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Summary (</a:t>
            </a:r>
            <a:r>
              <a:rPr lang="zh-CN" altLang="en-US"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100 words)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church is unified by shared gospel realities and is matured through Christ-given leaders who equip believers to serve, grow, discern truth, and become Christlike together.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Ephesians 4:4</a:t>
            </a:r>
            <a:r>
              <a:rPr lang="en-US" altLang="zh-CN"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6, 11</a:t>
            </a:r>
            <a:r>
              <a:rPr lang="en-US" altLang="zh-CN"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18 </a:t>
            </a:r>
            <a:r>
              <a:rPr lang="en-US" altLang="zh-CN"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Commentary (</a:t>
            </a:r>
            <a:r>
              <a:rPr lang="zh-CN" altLang="en-US"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100 words)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Biblical unity is built on essentials, not preferences. As membership increases, opinions multiply, so the church must anchor itself in the “seven ones” and grow up through sound teaching. Godly leadership is not for control but for equipping—turning spectators into servants and protecting the flock from error. Maturity looks like doctrinal steadiness, loving truthfulness, and a shared life that rejects the old, hardened ways of the world. A healthy body reflects its Head: Jesus Christ.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________________________________________</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Message Across All Scriptures (</a:t>
            </a:r>
            <a:r>
              <a:rPr lang="zh-CN" altLang="en-US"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100 words)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grows His kingdom and His people. In Mark, growth is God’s mysterious, steady work from small beginnings to worldwide blessing—our call is faithful sowing and patient trust. In Ephesians, that growth must be protected and shaped into unity and maturity through the shared “seven ones” and Christ-given leaders who equip the saints. Together, these texts teach that true success is not merely numbers, but a united, Christlike church—speaking truth in love, resisting deception, and trusting God to give the increase until the final harvest.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933546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77500" lnSpcReduction="20000"/>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paragraph explains “already/not yet” kingdom living: Jesus truly inaugurated God’s reign in His first coming, yet the kingdom is not fully consummated until His return. So believers live in a tension—Christ is King now, but the world still bears sin’s scars and resists His rule. The parables help us understand why growth can seem slow, hidden, or opposed: the kingdom is present and advancing, but the final harvest is future. Paul’s “mirror” image captures our partial sight now and our perfect sight later.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God’s kingdom is here because Christ has come, but it will be fully revealed when Christ returns.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began God’s reign through His ministry, death, and resurrection, yet we do not see that reign completed in the world. For now, our experience of God is real but limited—like seeing a reflection. When Christ returns, we will know fully and the whole earth will rejoice under God’s openly displayed rule.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Inaugurated reign: Jesus has already established His kingship and the kingdom is truly present.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Future completion: The kingdom is not yet fully visible or uncontested; its fullness awaits Christ’s return.</a:t>
            </a:r>
            <a:endParaRPr lang="en-US" sz="1200" kern="1200" dirty="0">
              <a:solidFill>
                <a:schemeClr val="tx1"/>
              </a:solidFill>
              <a:effectLst/>
              <a:latin typeface="+mn-lt"/>
              <a:ea typeface="+mn-ea"/>
              <a:cs typeface="+mn-cs"/>
            </a:endParaRPr>
          </a:p>
          <a:p>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Present limitation, future clarity: We know God truly now, but later we will see “face to face” and celebrate His complete victory.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Stay hopeful: slow progress doesn’t mean failure—God’s kingdom is advancing even when unseen.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Stay faithful: live under Christ’s rule now through obedience, witness, and holiness.</a:t>
            </a:r>
            <a:endParaRPr lang="en-US" sz="1200" kern="1200" dirty="0">
              <a:solidFill>
                <a:schemeClr val="tx1"/>
              </a:solidFill>
              <a:effectLst/>
              <a:latin typeface="+mn-lt"/>
              <a:ea typeface="+mn-ea"/>
              <a:cs typeface="+mn-cs"/>
            </a:endParaRPr>
          </a:p>
          <a:p>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Stay patient: suffering and injustice are temporary; the returning King will make all things right.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7</a:t>
            </a:fld>
            <a:endParaRPr lang="en-US"/>
          </a:p>
        </p:txBody>
      </p:sp>
    </p:spTree>
    <p:extLst>
      <p:ext uri="{BB962C8B-B14F-4D97-AF65-F5344CB8AC3E}">
        <p14:creationId xmlns:p14="http://schemas.microsoft.com/office/powerpoint/2010/main" val="2361693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40000" lnSpcReduction="20000"/>
          </a:bodyPr>
          <a:lstStyle/>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passage explains the “already/not yet” nature of God’s kingdom. Through His first coming, Jesus truly inaugurated God’s reign, yet that reign is not fully completed until His return. Believers therefore live in a holy tension: Christ is King now, but the world still shows the effects of sin and resistance to His rule. The parables help explain why kingdom growth can appear slow, hidden, or opposed. God’s reign is real and advancing, but its final harvest lies in the future. Paul’s image of seeing “through a glass, darkly” captures our limited understanding now and the perfect clarity to come.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God’s kingdom has already begun through Christ, but it will be fully revealed and celebrated when Christ returns.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established God’s reign through His ministry, death, and resurrection, yet the fullness of that reign is not yet visible in the world. Believers truly know God now, but only in part, like seeing a reflection. When Christ returns, our knowledge will be complete, and the whole earth will openly rejoice under God’s fully revealed rule.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Inaugurated reign: Jesus has already established His kingship, and the kingdom is truly present now.</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Future completion: God’s reign is not yet fully visible or uncontested; its fullness awaits Christ’s return.</a:t>
            </a:r>
            <a:endParaRPr lang="en-US" sz="1200" kern="1200" dirty="0">
              <a:solidFill>
                <a:schemeClr val="tx1"/>
              </a:solidFill>
              <a:effectLst/>
              <a:latin typeface="+mn-lt"/>
              <a:ea typeface="+mn-ea"/>
              <a:cs typeface="+mn-cs"/>
            </a:endParaRPr>
          </a:p>
          <a:p>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Partial sight, future clarity: We know God genuinely now, but one day we will see Him “face to face” and rejoice in His complete victory.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Remain hopeful: slow or hidden growth does not mean failure—God’s kingdom is advancing according to His plan.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Live faithfully: submit to Christ’s rule now through obedience, witness, and holy living.</a:t>
            </a:r>
            <a:endParaRPr lang="en-US" sz="1200" kern="1200" dirty="0">
              <a:solidFill>
                <a:schemeClr val="tx1"/>
              </a:solidFill>
              <a:effectLst/>
              <a:latin typeface="+mn-lt"/>
              <a:ea typeface="+mn-ea"/>
              <a:cs typeface="+mn-cs"/>
            </a:endParaRPr>
          </a:p>
          <a:p>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Wait patiently: suffering, injustice, and opposition are temporary; the returning King will set all things right.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&gt;&lt;&gt;&lt;&gt;&lt;&gt;&lt;&gt;&lt;&gt;&lt;&gt;&lt;&gt;&lt;&gt;&lt;&gt;&lt;&gt;&lt;&gt;&lt;&gt;&lt;&gt;&lt;&gt;&lt;&gt;&lt;&gt;&lt;&gt;&lt;&gt;&lt;&gt;&lt;&gt;&lt;&gt;&lt;</a:t>
            </a: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Paul’s body metaphor teaches that the church is not a crowd but a connected organism. Believers share one life in Christ, and that shared life creates mutual dependence: what affects one member affects all. Paul also uses the image to correct two errors—pride (“I don’t need you”) and insecurity (“I don’t matter”). By calling the church an </a:t>
            </a:r>
            <a:r>
              <a:rPr lang="en-US" sz="1200" b="1" kern="1200" dirty="0" err="1">
                <a:solidFill>
                  <a:schemeClr val="tx1"/>
                </a:solidFill>
                <a:effectLst/>
                <a:latin typeface="+mn-lt"/>
                <a:ea typeface="+mn-ea"/>
                <a:cs typeface="+mn-cs"/>
              </a:rPr>
              <a:t>ekklēsia</a:t>
            </a:r>
            <a:r>
              <a:rPr lang="en-US" sz="1200" b="1" kern="1200" dirty="0">
                <a:solidFill>
                  <a:schemeClr val="tx1"/>
                </a:solidFill>
                <a:effectLst/>
                <a:latin typeface="+mn-lt"/>
                <a:ea typeface="+mn-ea"/>
                <a:cs typeface="+mn-cs"/>
              </a:rPr>
              <a:t> and then describing it as a body, Paul shows that Christian unity is not political agreement but spiritual union in Christ. Individual gifts remain distinct, yet they are designed to serve the whole.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church is one body in Christ: many different believers, united together, each essential and responsible to serve.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Paul uses the body as a picture of the church’s unity and mutual dependence. Like a human body, the church has many parts, each connected and unable to thrive alone. Every believer has a distinct, irreplaceable role, and the whole body functions best when each member embraces both individuality and unity for the good of all.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Real connection: Believers are joined to one another in Christ, not merely associated.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Essential diversity: Each believer has a unique function that the body needs.</a:t>
            </a:r>
            <a:endParaRPr lang="en-US" sz="1200" kern="1200" dirty="0">
              <a:solidFill>
                <a:schemeClr val="tx1"/>
              </a:solidFill>
              <a:effectLst/>
              <a:latin typeface="+mn-lt"/>
              <a:ea typeface="+mn-ea"/>
              <a:cs typeface="+mn-cs"/>
            </a:endParaRPr>
          </a:p>
          <a:p>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No isolation: The church cannot operate faithfully when members act independent from the body.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Reject “lone-ranger” Christianity: growth and health require commitment to the local church body.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Use your gifts to serve: your role matters—God designed you to build others up.</a:t>
            </a:r>
            <a:endParaRPr lang="en-US" sz="1200" kern="1200" dirty="0">
              <a:solidFill>
                <a:schemeClr val="tx1"/>
              </a:solidFill>
              <a:effectLst/>
              <a:latin typeface="+mn-lt"/>
              <a:ea typeface="+mn-ea"/>
              <a:cs typeface="+mn-cs"/>
            </a:endParaRPr>
          </a:p>
          <a:p>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Practice humble interdependence: honor other members, receive help, and share burdens as one family in Christ.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8</a:t>
            </a:fld>
            <a:endParaRPr lang="en-US"/>
          </a:p>
        </p:txBody>
      </p:sp>
    </p:spTree>
    <p:extLst>
      <p:ext uri="{BB962C8B-B14F-4D97-AF65-F5344CB8AC3E}">
        <p14:creationId xmlns:p14="http://schemas.microsoft.com/office/powerpoint/2010/main" val="4047131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8963" y="3873500"/>
            <a:ext cx="25815926" cy="19362738"/>
          </a:xfrm>
        </p:spPr>
      </p:sp>
      <p:sp>
        <p:nvSpPr>
          <p:cNvPr id="3" name="Notes Placeholder 2"/>
          <p:cNvSpPr>
            <a:spLocks noGrp="1"/>
          </p:cNvSpPr>
          <p:nvPr>
            <p:ph type="body" idx="1"/>
          </p:nvPr>
        </p:nvSpPr>
        <p:spPr/>
        <p:txBody>
          <a:bodyPr>
            <a:normAutofit fontScale="40000" lnSpcReduction="20000"/>
          </a:bodyPr>
          <a:lstStyle/>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&gt;&lt;&gt;&lt;&gt;&lt;&gt;&lt;&gt;&lt;&gt;&lt;&gt;&lt;&gt;&lt;&gt;&lt;&gt;&lt;&gt;&lt;&gt;&lt;&gt;&lt;&gt;&lt;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Kingdom of God Grows - Mark 4:26–</a:t>
            </a:r>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2 NIV</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Mark 4 is a collection of Jesus’ parables.  A parable is a story that uses an example or image from everyday life to share a deeper truth.  The Gospels present parables as one of the main tools that Jesus used in teaching.  Yet Mark suggests that Jesus did not intend for everyone in His audience to understand these stories.  At times, when it was necessary for the success of Jesus’ ministry, He used parables to conceal truths meant only for Jesus’ closest followers (Mark 4:10–12).  Some parables He unveiled to His disciples (Mark 4:</a:t>
            </a:r>
            <a:r>
              <a:rPr lang="en-US" sz="1200" b="1" kern="1200" cap="all" dirty="0">
                <a:solidFill>
                  <a:schemeClr val="tx1"/>
                </a:solidFill>
                <a:effectLst/>
                <a:latin typeface="+mn-lt"/>
                <a:ea typeface="+mn-ea"/>
                <a:cs typeface="+mn-cs"/>
              </a:rPr>
              <a:t>33</a:t>
            </a:r>
            <a:r>
              <a:rPr lang="en-US" sz="1200" kern="1200" dirty="0">
                <a:solidFill>
                  <a:schemeClr val="tx1"/>
                </a:solidFill>
                <a:effectLst/>
                <a:latin typeface="+mn-lt"/>
                <a:ea typeface="+mn-ea"/>
                <a:cs typeface="+mn-cs"/>
              </a:rPr>
              <a:t>–</a:t>
            </a:r>
            <a:r>
              <a:rPr lang="en-US" sz="1200" b="1" kern="1200" cap="all" dirty="0">
                <a:solidFill>
                  <a:schemeClr val="tx1"/>
                </a:solidFill>
                <a:effectLst/>
                <a:latin typeface="+mn-lt"/>
                <a:ea typeface="+mn-ea"/>
                <a:cs typeface="+mn-cs"/>
              </a:rPr>
              <a:t>3</a:t>
            </a:r>
            <a:r>
              <a:rPr lang="en-US" sz="1200" kern="1200" dirty="0">
                <a:solidFill>
                  <a:schemeClr val="tx1"/>
                </a:solidFill>
                <a:effectLst/>
                <a:latin typeface="+mn-lt"/>
                <a:ea typeface="+mn-ea"/>
                <a:cs typeface="+mn-cs"/>
              </a:rPr>
              <a:t>4), but the meaning of others—like the Good Shepherd parable of John 10:11–18—became clear only after His death and resurrection.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Mark 4:26–</a:t>
            </a:r>
            <a:r>
              <a:rPr lang="en-US" sz="1200" b="1" kern="1200" cap="all" dirty="0">
                <a:solidFill>
                  <a:schemeClr val="tx1"/>
                </a:solidFill>
                <a:effectLst/>
                <a:latin typeface="+mn-lt"/>
                <a:ea typeface="+mn-ea"/>
                <a:cs typeface="+mn-cs"/>
              </a:rPr>
              <a:t>3</a:t>
            </a:r>
            <a:r>
              <a:rPr lang="en-US" sz="1200" kern="1200" dirty="0">
                <a:solidFill>
                  <a:schemeClr val="tx1"/>
                </a:solidFill>
                <a:effectLst/>
                <a:latin typeface="+mn-lt"/>
                <a:ea typeface="+mn-ea"/>
                <a:cs typeface="+mn-cs"/>
              </a:rPr>
              <a:t>2 has two parables about how the kingdom of God grows.  They draw their imagery from farming, a primary occupation of most people in the ancient world.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first parable, the parable of the growing seed (vv.  26–29), shows that God is the one who causes His reign to expand.  Before modern scientific study, the growth of a seed into a fully-formed plant was a very mysterious process.  A farmer provides all the right growing conditions, but the farmer has no direct control over the actual process of what is happening under the soil.  Jesus says that the kingdom of God grows in a similarly mysterious way.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Like the farmer sowing seed on the ground (v.  26), Jesus’ disciples share His good news with the world (see Mark 4:14).  The disciples don’t control when or how the seed grows.  It happens whether they are working or sleeping, preoccupied or busy (v.  27).  They see the fruit of their labors in God’s time (v.  29), and it is God who makes the seed grow (compare 1 Cor.  </a:t>
            </a:r>
            <a:r>
              <a:rPr lang="en-US" sz="1200" b="1" kern="1200" cap="all" dirty="0">
                <a:solidFill>
                  <a:schemeClr val="tx1"/>
                </a:solidFill>
                <a:effectLst/>
                <a:latin typeface="+mn-lt"/>
                <a:ea typeface="+mn-ea"/>
                <a:cs typeface="+mn-cs"/>
              </a:rPr>
              <a:t>3</a:t>
            </a:r>
            <a:r>
              <a:rPr lang="en-US" sz="1200" kern="1200" dirty="0">
                <a:solidFill>
                  <a:schemeClr val="tx1"/>
                </a:solidFill>
                <a:effectLst/>
                <a:latin typeface="+mn-lt"/>
                <a:ea typeface="+mn-ea"/>
                <a:cs typeface="+mn-cs"/>
              </a:rPr>
              <a:t>:7).  Even in a world that is out of sync with God’s design, God is growing His kingdom in ways we cannot yet see.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second parable, the parable of the mustard seed, emphasizes the radical growth of God’s kingdom.  The mustard seed is tiny (v.  </a:t>
            </a:r>
            <a:r>
              <a:rPr lang="en-US" sz="1200" b="1" kern="1200" cap="all" dirty="0">
                <a:solidFill>
                  <a:schemeClr val="tx1"/>
                </a:solidFill>
                <a:effectLst/>
                <a:latin typeface="+mn-lt"/>
                <a:ea typeface="+mn-ea"/>
                <a:cs typeface="+mn-cs"/>
              </a:rPr>
              <a:t>3</a:t>
            </a:r>
            <a:r>
              <a:rPr lang="en-US" sz="1200" kern="1200" dirty="0">
                <a:solidFill>
                  <a:schemeClr val="tx1"/>
                </a:solidFill>
                <a:effectLst/>
                <a:latin typeface="+mn-lt"/>
                <a:ea typeface="+mn-ea"/>
                <a:cs typeface="+mn-cs"/>
              </a:rPr>
              <a:t>1); we would never expect much to come from such a small beginning.  But that seed ultimately produces a plant so large that birds can rest in its shade (v.  </a:t>
            </a:r>
            <a:r>
              <a:rPr lang="en-US" sz="1200" b="1" kern="1200" cap="all" dirty="0">
                <a:solidFill>
                  <a:schemeClr val="tx1"/>
                </a:solidFill>
                <a:effectLst/>
                <a:latin typeface="+mn-lt"/>
                <a:ea typeface="+mn-ea"/>
                <a:cs typeface="+mn-cs"/>
              </a:rPr>
              <a:t>3</a:t>
            </a:r>
            <a:r>
              <a:rPr lang="en-US" sz="1200" kern="1200" dirty="0">
                <a:solidFill>
                  <a:schemeClr val="tx1"/>
                </a:solidFill>
                <a:effectLst/>
                <a:latin typeface="+mn-lt"/>
                <a:ea typeface="+mn-ea"/>
                <a:cs typeface="+mn-cs"/>
              </a:rPr>
              <a:t>2).  The same is true of God’s kingdom.  It began with a single Jewish teacher and a handful of unimpressive followers in a tiny, rural backwater.  Today, over two billion people glorify God and affirm that “Jesus Christ is Lord” (Phil.  2:11).  This parable offers us comfort as we navigate life’s challenges.  Though the world can seem dark, God’s reign has continued to grow, and it will one day be known throughout the whole world.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lesson explains why Jesus used parables and what Mark 4:26–</a:t>
            </a:r>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2 teaches about kingdom growth. Parables reveal truth to receptive disciples while also concealing truth from hardened hearers (Mark 4:10–12). The two farming parables show that kingdom expansion is God-driven, not human-controlled. The growing-seed parable highlights hidden, steady progress that continues “night and day” until harvest. The mustard-seed parable stresses how God delights in small beginnings that become great blessings. Together, they correct impatience and fear by grounding the church’s mission in God’s power and timing.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grows His kingdom by His own power and timing—often unseen at first—until it becomes far greater than anyone expects.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Mark records two parables about the kingdom’s growth. In the growing-seed parable, disciples sow the gospel, but God causes the seed to grow in hidden ways until the harvest comes. In the mustard-seed parable, a tiny seed becomes a large plant, showing that God’s kingdom begins small yet expands widely and brings refuge to many. These parables comfort believers: even when the world feels dark, God’s reign is advancing and will be fully revealed.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Parables both reveal and conceal: Jesus taught with stories that exposed hearts and instructed true followers.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God gives the increase: disciples sow faithfully, but only God controls growth and the timing of harvest.</a:t>
            </a:r>
            <a:endParaRPr lang="en-US" sz="1200" kern="1200" dirty="0">
              <a:solidFill>
                <a:schemeClr val="tx1"/>
              </a:solidFill>
              <a:effectLst/>
              <a:latin typeface="+mn-lt"/>
              <a:ea typeface="+mn-ea"/>
              <a:cs typeface="+mn-cs"/>
            </a:endParaRPr>
          </a:p>
          <a:p>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Small beginnings, great outcomes: the kingdom may start tiny, but it becomes a sheltering, world-reaching reality.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Be faithful in sowing, not frantic for results: evangelism and discipleship are our duty; growth is God’s work.</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Trust hidden progress: God is working even when you cannot see immediate change in people or circumstances.</a:t>
            </a:r>
            <a:endParaRPr lang="en-US" sz="1200" kern="1200" dirty="0">
              <a:solidFill>
                <a:schemeClr val="tx1"/>
              </a:solidFill>
              <a:effectLst/>
              <a:latin typeface="+mn-lt"/>
              <a:ea typeface="+mn-ea"/>
              <a:cs typeface="+mn-cs"/>
            </a:endParaRPr>
          </a:p>
          <a:p>
            <a:r>
              <a:rPr lang="en-US" sz="1200" b="1" kern="1200" cap="all"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Don’t despise small starts: what seems insignificant—one class, one witness, one act of obedience—can become a refuge and blessing for many under God’s hand.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Points to Emphasize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3200309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45EE7B-067E-4491-98FF-1FE68AB59D4E}" type="datetimeFigureOut">
              <a:rPr lang="en-US" smtClean="0"/>
              <a:pPr/>
              <a:t>1/25/2026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1/25/2026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1/25/2026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892969" y="2536031"/>
            <a:ext cx="7358063" cy="1785938"/>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1437682" y="-17859"/>
            <a:ext cx="8813602" cy="6081117"/>
          </a:xfrm>
          <a:prstGeom prst="rect">
            <a:avLst/>
          </a:prstGeom>
          <a:ln w="9525">
            <a:round/>
          </a:ln>
        </p:spPr>
        <p:txBody>
          <a:bodyPr lIns="64291" tIns="32145" rIns="64291" bIns="32145" anchor="t">
            <a:noAutofit/>
          </a:bodyPr>
          <a:lstStyle/>
          <a:p>
            <a:endParaRPr/>
          </a:p>
        </p:txBody>
      </p:sp>
      <p:sp>
        <p:nvSpPr>
          <p:cNvPr id="39" name="Shape 39"/>
          <p:cNvSpPr txBox="1">
            <a:spLocks noGrp="1"/>
          </p:cNvSpPr>
          <p:nvPr>
            <p:ph type="title"/>
          </p:nvPr>
        </p:nvSpPr>
        <p:spPr>
          <a:xfrm>
            <a:off x="428625" y="812602"/>
            <a:ext cx="4214813" cy="2509242"/>
          </a:xfrm>
          <a:prstGeom prst="rect">
            <a:avLst/>
          </a:prstGeom>
        </p:spPr>
        <p:txBody>
          <a:bodyPr anchor="b"/>
          <a:lstStyle>
            <a:lvl1pPr>
              <a:defRPr sz="4100"/>
            </a:lvl1pPr>
          </a:lstStyle>
          <a:p>
            <a:r>
              <a:t>Title Text</a:t>
            </a:r>
          </a:p>
        </p:txBody>
      </p:sp>
      <p:sp>
        <p:nvSpPr>
          <p:cNvPr id="40" name="Shape 40"/>
          <p:cNvSpPr txBox="1">
            <a:spLocks noGrp="1"/>
          </p:cNvSpPr>
          <p:nvPr>
            <p:ph type="body" sz="quarter" idx="1"/>
          </p:nvPr>
        </p:nvSpPr>
        <p:spPr>
          <a:xfrm>
            <a:off x="428625" y="3348633"/>
            <a:ext cx="4214813" cy="2509242"/>
          </a:xfrm>
          <a:prstGeom prst="rect">
            <a:avLst/>
          </a:prstGeom>
        </p:spPr>
        <p:txBody>
          <a:bodyPr anchor="t"/>
          <a:lstStyle>
            <a:lvl1pPr marL="0" indent="0" algn="ctr">
              <a:spcBef>
                <a:spcPts val="0"/>
              </a:spcBef>
              <a:buSzTx/>
              <a:buNone/>
            </a:lvl1pPr>
            <a:lvl2pPr marL="0" indent="160745" algn="ctr">
              <a:spcBef>
                <a:spcPts val="0"/>
              </a:spcBef>
              <a:buSzTx/>
              <a:buNone/>
            </a:lvl2pPr>
            <a:lvl3pPr marL="0" indent="321490" algn="ctr">
              <a:spcBef>
                <a:spcPts val="0"/>
              </a:spcBef>
              <a:buSzTx/>
              <a:buNone/>
            </a:lvl3pPr>
            <a:lvl4pPr marL="0" indent="482234" algn="ctr">
              <a:spcBef>
                <a:spcPts val="0"/>
              </a:spcBef>
              <a:buSzTx/>
              <a:buNone/>
            </a:lvl4pPr>
            <a:lvl5pPr marL="0" indent="642979"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1/25/2026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45EE7B-067E-4491-98FF-1FE68AB59D4E}" type="datetimeFigureOut">
              <a:rPr lang="en-US" smtClean="0"/>
              <a:pPr/>
              <a:t>1/25/2026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45EE7B-067E-4491-98FF-1FE68AB59D4E}" type="datetimeFigureOut">
              <a:rPr lang="en-US" smtClean="0"/>
              <a:pPr/>
              <a:t>1/25/2026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45EE7B-067E-4491-98FF-1FE68AB59D4E}" type="datetimeFigureOut">
              <a:rPr lang="en-US" smtClean="0"/>
              <a:pPr/>
              <a:t>1/25/2026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45EE7B-067E-4491-98FF-1FE68AB59D4E}" type="datetimeFigureOut">
              <a:rPr lang="en-US" smtClean="0"/>
              <a:pPr/>
              <a:t>1/25/2026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45EE7B-067E-4491-98FF-1FE68AB59D4E}" type="datetimeFigureOut">
              <a:rPr lang="en-US" smtClean="0"/>
              <a:pPr/>
              <a:t>1/25/2026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5EE7B-067E-4491-98FF-1FE68AB59D4E}" type="datetimeFigureOut">
              <a:rPr lang="en-US" smtClean="0"/>
              <a:pPr/>
              <a:t>1/25/2026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5EE7B-067E-4491-98FF-1FE68AB59D4E}" type="datetimeFigureOut">
              <a:rPr lang="en-US" smtClean="0"/>
              <a:pPr/>
              <a:t>1/25/2026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extLst>
              <a:ext uri="{96DAC541-7B7A-43D3-8B79-37D633B846F1}">
                <asvg:svgBlip xmlns:asvg="http://schemas.microsoft.com/office/drawing/2016/SVG/main" r:embed="rId16"/>
              </a:ext>
            </a:extLst>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5EE7B-067E-4491-98FF-1FE68AB59D4E}" type="datetimeFigureOut">
              <a:rPr lang="en-US" smtClean="0"/>
              <a:pPr/>
              <a:t>1/25/2026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D155A-A736-465E-AD78-FBDA6FB6ED2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5.jpeg"/><Relationship Id="rId7" Type="http://schemas.openxmlformats.org/officeDocument/2006/relationships/diagramLayout" Target="../diagrams/layout1.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Data" Target="../diagrams/data1.xml"/><Relationship Id="rId5" Type="http://schemas.microsoft.com/office/2007/relationships/hdphoto" Target="../media/hdphoto1.wdp"/><Relationship Id="rId10" Type="http://schemas.microsoft.com/office/2007/relationships/diagramDrawing" Target="../diagrams/drawing1.xml"/><Relationship Id="rId4" Type="http://schemas.openxmlformats.org/officeDocument/2006/relationships/image" Target="../media/image6.png"/><Relationship Id="rId9" Type="http://schemas.openxmlformats.org/officeDocument/2006/relationships/diagramColors" Target="../diagrams/colors1.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3" Type="http://schemas.openxmlformats.org/officeDocument/2006/relationships/image" Target="../media/image7.JPG"/><Relationship Id="rId7" Type="http://schemas.openxmlformats.org/officeDocument/2006/relationships/diagramQuickStyle" Target="../diagrams/quickStyle2.xml"/><Relationship Id="rId12" Type="http://schemas.openxmlformats.org/officeDocument/2006/relationships/diagramQuickStyle" Target="../diagrams/quickStyle3.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0" Type="http://schemas.openxmlformats.org/officeDocument/2006/relationships/diagramData" Target="../diagrams/data3.xml"/><Relationship Id="rId4" Type="http://schemas.openxmlformats.org/officeDocument/2006/relationships/image" Target="../media/image8.jpeg"/><Relationship Id="rId9" Type="http://schemas.microsoft.com/office/2007/relationships/diagramDrawing" Target="../diagrams/drawing2.xml"/><Relationship Id="rId14" Type="http://schemas.microsoft.com/office/2007/relationships/diagramDrawing" Target="../diagrams/drawing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E39A0-4E71-20AB-3BFC-8B9B3F1C340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8104EAD-C2BF-84CF-C3BC-8700E4089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08672D30-578F-73D9-15D2-B47164B84CDF}"/>
              </a:ext>
            </a:extLst>
          </p:cNvPr>
          <p:cNvSpPr/>
          <p:nvPr/>
        </p:nvSpPr>
        <p:spPr>
          <a:xfrm>
            <a:off x="762000" y="2209800"/>
            <a:ext cx="6096000" cy="7620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cap="small" dirty="0">
                <a:solidFill>
                  <a:schemeClr val="bg1"/>
                </a:solidFill>
                <a:latin typeface="Arial Black" panose="020B0A04020102020204" pitchFamily="34" charset="0"/>
              </a:rPr>
              <a:t>THE CHRISTIAN CHURCH</a:t>
            </a:r>
            <a:endParaRPr lang="en-US" sz="2800" cap="small" dirty="0">
              <a:solidFill>
                <a:schemeClr val="bg1"/>
              </a:solidFill>
              <a:latin typeface="Arial Black" panose="020B0A04020102020204" pitchFamily="34" charset="0"/>
            </a:endParaRPr>
          </a:p>
        </p:txBody>
      </p:sp>
      <p:sp>
        <p:nvSpPr>
          <p:cNvPr id="9" name="Rectangle 8">
            <a:extLst>
              <a:ext uri="{FF2B5EF4-FFF2-40B4-BE49-F238E27FC236}">
                <a16:creationId xmlns:a16="http://schemas.microsoft.com/office/drawing/2014/main" id="{F0532BD7-FA78-2496-7CD8-8824825914F9}"/>
              </a:ext>
            </a:extLst>
          </p:cNvPr>
          <p:cNvSpPr/>
          <p:nvPr/>
        </p:nvSpPr>
        <p:spPr>
          <a:xfrm>
            <a:off x="1104900" y="2971800"/>
            <a:ext cx="5410200" cy="2209800"/>
          </a:xfrm>
          <a:prstGeom prst="rect">
            <a:avLst/>
          </a:prstGeom>
          <a:solidFill>
            <a:schemeClr val="accent6">
              <a:lumMod val="20000"/>
              <a:lumOff val="80000"/>
              <a:alpha val="58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Instead, speaking the truth in love, we will grow to become in every respect the mature body of him who is the head, that is, Christ.  From him the whole body, joined and held together by every supporting ligament, grows and builds itself up in love, as each part does its work.</a:t>
            </a:r>
          </a:p>
          <a:p>
            <a:pPr algn="r"/>
            <a:r>
              <a:rPr lang="en-US" b="1" dirty="0">
                <a:solidFill>
                  <a:sysClr val="windowText" lastClr="000000"/>
                </a:solidFill>
              </a:rPr>
              <a:t>—Ephesians 4:15–16 NIV</a:t>
            </a:r>
          </a:p>
        </p:txBody>
      </p:sp>
    </p:spTree>
    <p:extLst>
      <p:ext uri="{BB962C8B-B14F-4D97-AF65-F5344CB8AC3E}">
        <p14:creationId xmlns:p14="http://schemas.microsoft.com/office/powerpoint/2010/main" val="23370452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E81E2-4912-3487-D583-6513A0769B75}"/>
            </a:ext>
          </a:extLst>
        </p:cNvPr>
        <p:cNvGrpSpPr/>
        <p:nvPr/>
      </p:nvGrpSpPr>
      <p:grpSpPr>
        <a:xfrm>
          <a:off x="0" y="0"/>
          <a:ext cx="0" cy="0"/>
          <a:chOff x="0" y="0"/>
          <a:chExt cx="0" cy="0"/>
        </a:xfrm>
      </p:grpSpPr>
      <p:sp>
        <p:nvSpPr>
          <p:cNvPr id="10" name="Line 10">
            <a:extLst>
              <a:ext uri="{FF2B5EF4-FFF2-40B4-BE49-F238E27FC236}">
                <a16:creationId xmlns:a16="http://schemas.microsoft.com/office/drawing/2014/main" id="{D465EE6A-54CD-FC5A-A9E8-813B1216A08A}"/>
              </a:ext>
            </a:extLst>
          </p:cNvPr>
          <p:cNvSpPr>
            <a:spLocks noChangeShapeType="1"/>
          </p:cNvSpPr>
          <p:nvPr/>
        </p:nvSpPr>
        <p:spPr bwMode="auto">
          <a:xfrm>
            <a:off x="-834575" y="7391400"/>
            <a:ext cx="958291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b="1" dirty="0">
              <a:solidFill>
                <a:schemeClr val="bg1"/>
              </a:solidFill>
              <a:effectLst>
                <a:outerShdw blurRad="38100" dist="38100" dir="2700000" algn="tl">
                  <a:srgbClr val="000000">
                    <a:alpha val="43137"/>
                  </a:srgbClr>
                </a:outerShdw>
              </a:effectLst>
              <a:latin typeface="Gotham Medium" panose="02000604030000020004"/>
            </a:endParaRPr>
          </a:p>
        </p:txBody>
      </p:sp>
      <p:cxnSp>
        <p:nvCxnSpPr>
          <p:cNvPr id="8" name="Straight Connector 7">
            <a:extLst>
              <a:ext uri="{FF2B5EF4-FFF2-40B4-BE49-F238E27FC236}">
                <a16:creationId xmlns:a16="http://schemas.microsoft.com/office/drawing/2014/main" id="{793BC5D4-2F3A-4D6C-0BCD-F56DB3649346}"/>
              </a:ext>
            </a:extLst>
          </p:cNvPr>
          <p:cNvCxnSpPr>
            <a:cxnSpLocks/>
          </p:cNvCxnSpPr>
          <p:nvPr/>
        </p:nvCxnSpPr>
        <p:spPr>
          <a:xfrm>
            <a:off x="-76200" y="830503"/>
            <a:ext cx="9386888"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1265E97F-11FF-8482-03D5-79A68765FBED}"/>
              </a:ext>
            </a:extLst>
          </p:cNvPr>
          <p:cNvSpPr/>
          <p:nvPr/>
        </p:nvSpPr>
        <p:spPr>
          <a:xfrm>
            <a:off x="40618" y="939517"/>
            <a:ext cx="9067800" cy="5929566"/>
          </a:xfrm>
          <a:prstGeom prst="rect">
            <a:avLst/>
          </a:prstGeom>
          <a:solidFill>
            <a:schemeClr val="bg1">
              <a:alpha val="50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latin typeface="Gotham Medium" panose="02000604030000020004"/>
            </a:endParaRPr>
          </a:p>
        </p:txBody>
      </p:sp>
      <p:sp>
        <p:nvSpPr>
          <p:cNvPr id="9" name="TextBox 8">
            <a:extLst>
              <a:ext uri="{FF2B5EF4-FFF2-40B4-BE49-F238E27FC236}">
                <a16:creationId xmlns:a16="http://schemas.microsoft.com/office/drawing/2014/main" id="{4F3C6A05-C6D8-8F92-3D3B-39AF4940355B}"/>
              </a:ext>
            </a:extLst>
          </p:cNvPr>
          <p:cNvSpPr txBox="1"/>
          <p:nvPr/>
        </p:nvSpPr>
        <p:spPr>
          <a:xfrm>
            <a:off x="85053" y="152400"/>
            <a:ext cx="3622310" cy="588140"/>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Medium" panose="02000604030000020004"/>
              </a:rPr>
              <a:t>LESSON OVERVIEW</a:t>
            </a:r>
          </a:p>
        </p:txBody>
      </p:sp>
      <p:sp>
        <p:nvSpPr>
          <p:cNvPr id="15" name="Title 2">
            <a:extLst>
              <a:ext uri="{FF2B5EF4-FFF2-40B4-BE49-F238E27FC236}">
                <a16:creationId xmlns:a16="http://schemas.microsoft.com/office/drawing/2014/main" id="{2D08FD9F-CA47-ED05-3F6A-92AF5F956C3F}"/>
              </a:ext>
            </a:extLst>
          </p:cNvPr>
          <p:cNvSpPr txBox="1">
            <a:spLocks/>
          </p:cNvSpPr>
          <p:nvPr/>
        </p:nvSpPr>
        <p:spPr>
          <a:xfrm>
            <a:off x="128777" y="945819"/>
            <a:ext cx="8877993" cy="468762"/>
          </a:xfrm>
          <a:prstGeom prst="rect">
            <a:avLst/>
          </a:prstGeom>
          <a:solidFill>
            <a:srgbClr val="002060">
              <a:alpha val="2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Maturing into Christ’s Image  - Ephesians 4:4–6, 11–18 NIV</a:t>
            </a:r>
          </a:p>
        </p:txBody>
      </p:sp>
      <p:sp>
        <p:nvSpPr>
          <p:cNvPr id="16" name="Title 2">
            <a:extLst>
              <a:ext uri="{FF2B5EF4-FFF2-40B4-BE49-F238E27FC236}">
                <a16:creationId xmlns:a16="http://schemas.microsoft.com/office/drawing/2014/main" id="{2EEFAA77-9446-16FE-0B84-1706E0A41028}"/>
              </a:ext>
            </a:extLst>
          </p:cNvPr>
          <p:cNvSpPr txBox="1">
            <a:spLocks/>
          </p:cNvSpPr>
          <p:nvPr/>
        </p:nvSpPr>
        <p:spPr>
          <a:xfrm>
            <a:off x="5952453" y="207140"/>
            <a:ext cx="3016280" cy="51435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Medium" panose="02000604030000020004"/>
              </a:rPr>
              <a:t>THE CHRISTIAN CHURCH</a:t>
            </a:r>
          </a:p>
        </p:txBody>
      </p:sp>
      <p:sp>
        <p:nvSpPr>
          <p:cNvPr id="20" name="Rectangle 13">
            <a:extLst>
              <a:ext uri="{FF2B5EF4-FFF2-40B4-BE49-F238E27FC236}">
                <a16:creationId xmlns:a16="http://schemas.microsoft.com/office/drawing/2014/main" id="{FAC69AC1-D3A6-5C27-8D92-E5C6599FF703}"/>
              </a:ext>
            </a:extLst>
          </p:cNvPr>
          <p:cNvSpPr>
            <a:spLocks/>
          </p:cNvSpPr>
          <p:nvPr/>
        </p:nvSpPr>
        <p:spPr bwMode="auto">
          <a:xfrm>
            <a:off x="6324600" y="1432413"/>
            <a:ext cx="2743199" cy="5436670"/>
          </a:xfrm>
          <a:prstGeom prst="rect">
            <a:avLst/>
          </a:prstGeom>
          <a:solidFill>
            <a:schemeClr val="bg1">
              <a:alpha val="40000"/>
            </a:scheme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pPr marL="342900" indent="-342900">
              <a:lnSpc>
                <a:spcPct val="107000"/>
              </a:lnSpc>
              <a:buFont typeface="Wingdings" panose="05000000000000000000" pitchFamily="2" charset="2"/>
              <a:buChar char="q"/>
            </a:pPr>
            <a:endParaRPr lang="en-US" sz="17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q"/>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churches of the early years of Christianity had people from different backgrounds, Jewish and Gentile.</a:t>
            </a:r>
          </a:p>
          <a:p>
            <a:pPr marL="342900" indent="-342900">
              <a:lnSpc>
                <a:spcPct val="107000"/>
              </a:lnSpc>
              <a:buFont typeface="Wingdings" panose="05000000000000000000" pitchFamily="2" charset="2"/>
              <a:buChar char="q"/>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Despite this significant difference, there is no difference in access to God. Gentiles can receive the same Spirit as Jews.</a:t>
            </a:r>
          </a:p>
          <a:p>
            <a:pPr marL="342900" indent="-342900">
              <a:lnSpc>
                <a:spcPct val="107000"/>
              </a:lnSpc>
              <a:buFont typeface="Wingdings" panose="05000000000000000000" pitchFamily="2" charset="2"/>
              <a:buChar char="q"/>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Believers are called by God.</a:t>
            </a:r>
          </a:p>
          <a:p>
            <a:pPr marL="342900" indent="-342900">
              <a:lnSpc>
                <a:spcPct val="107000"/>
              </a:lnSpc>
              <a:buFont typeface="Wingdings" panose="05000000000000000000" pitchFamily="2" charset="2"/>
              <a:buChar char="q"/>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Jesus instituted a leadership structure for the church, a leadership that is built on unity, rather than power.</a:t>
            </a:r>
          </a:p>
          <a:p>
            <a:pPr marL="342900" indent="-342900">
              <a:lnSpc>
                <a:spcPct val="107000"/>
              </a:lnSpc>
              <a:buFont typeface="Wingdings" panose="05000000000000000000" pitchFamily="2" charset="2"/>
              <a:buChar char="q"/>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Operating as Christians in the world means that we grow and mature.</a:t>
            </a:r>
          </a:p>
          <a:p>
            <a:pPr marL="342900" indent="-342900">
              <a:lnSpc>
                <a:spcPct val="107000"/>
              </a:lnSpc>
              <a:buFont typeface="Wingdings" panose="05000000000000000000" pitchFamily="2" charset="2"/>
              <a:buChar char="q"/>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We must continue to seek God, rather than hardening hearts against what God is doing.</a:t>
            </a:r>
          </a:p>
        </p:txBody>
      </p:sp>
      <p:sp>
        <p:nvSpPr>
          <p:cNvPr id="6" name="Rectangle 13">
            <a:extLst>
              <a:ext uri="{FF2B5EF4-FFF2-40B4-BE49-F238E27FC236}">
                <a16:creationId xmlns:a16="http://schemas.microsoft.com/office/drawing/2014/main" id="{3397ED5A-874B-C115-F509-3D1189AD39E3}"/>
              </a:ext>
            </a:extLst>
          </p:cNvPr>
          <p:cNvSpPr>
            <a:spLocks/>
          </p:cNvSpPr>
          <p:nvPr/>
        </p:nvSpPr>
        <p:spPr bwMode="auto">
          <a:xfrm>
            <a:off x="87556" y="1505498"/>
            <a:ext cx="6296026" cy="5352502"/>
          </a:xfrm>
          <a:prstGeom prst="rect">
            <a:avLst/>
          </a:prstGeom>
          <a:solidFill>
            <a:schemeClr val="bg1">
              <a:alpha val="40000"/>
            </a:scheme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pPr marL="0" marR="0">
              <a:lnSpc>
                <a:spcPct val="107000"/>
              </a:lnSpc>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4 There is one body and one Spirit, just as you were called to one hope when you were called; </a:t>
            </a:r>
          </a:p>
          <a:p>
            <a:pPr marL="0" marR="0">
              <a:lnSpc>
                <a:spcPct val="107000"/>
              </a:lnSpc>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5 one Lord, one faith, one baptism; </a:t>
            </a:r>
          </a:p>
          <a:p>
            <a:pPr marL="0" marR="0">
              <a:lnSpc>
                <a:spcPct val="107000"/>
              </a:lnSpc>
              <a:spcBef>
                <a:spcPts val="0"/>
              </a:spcBef>
              <a:spcAft>
                <a:spcPts val="0"/>
              </a:spcAft>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6 one God and Father of all, who is over all and through all and in all. </a:t>
            </a:r>
          </a:p>
          <a:p>
            <a:pPr algn="ct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  .  -  .   -  .  -  .   -  .  -  . -  .  -  . -  .  -  . -  .  -  . </a:t>
            </a:r>
          </a:p>
          <a:p>
            <a:pPr>
              <a:spcBef>
                <a:spcPts val="300"/>
              </a:spcBef>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11 So Christ himself gave the apostles, the prophets, the evangelists, the pastors and teachers, </a:t>
            </a:r>
          </a:p>
          <a:p>
            <a:pPr>
              <a:spcBef>
                <a:spcPts val="300"/>
              </a:spcBef>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12 to equip his people for works of service, so that the body of Christ may be built up </a:t>
            </a:r>
          </a:p>
          <a:p>
            <a:pPr>
              <a:spcBef>
                <a:spcPts val="300"/>
              </a:spcBef>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13 until we all reach unity in the faith and in the knowledge of the Son of God and become mature, attaining to the whole measure of the fullness of Christ.  </a:t>
            </a:r>
          </a:p>
          <a:p>
            <a:pPr>
              <a:spcBef>
                <a:spcPts val="300"/>
              </a:spcBef>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14 Then we will no longer be infants, tossed back and forth by the waves, and blown here and there by every wind of teaching and by the cunning and craftiness of people in their deceitful scheming.  </a:t>
            </a:r>
          </a:p>
          <a:p>
            <a:pPr>
              <a:spcBef>
                <a:spcPts val="300"/>
              </a:spcBef>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15 Instead, speaking the truth in love, we will grow to become in every respect the mature body of him who is the head, that is, Christ.  </a:t>
            </a:r>
          </a:p>
          <a:p>
            <a:pPr>
              <a:spcBef>
                <a:spcPts val="300"/>
              </a:spcBef>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16 From him the whole body, joined and held together by every supporting ligament, grows and builds itself up in love, as each part does its work.  </a:t>
            </a:r>
          </a:p>
          <a:p>
            <a:pPr>
              <a:spcBef>
                <a:spcPts val="300"/>
              </a:spcBef>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17 So I tell you this, and insist on it in the Lord, that you must no longer live as the Gentiles do, in the futility of their thinking.  </a:t>
            </a:r>
          </a:p>
          <a:p>
            <a:pPr>
              <a:spcBef>
                <a:spcPts val="300"/>
              </a:spcBef>
            </a:pPr>
            <a:r>
              <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18 They are darkened in their understanding and separated from the life of God because of the ignorance that is in them due to the hardening of their hearts.  </a:t>
            </a:r>
          </a:p>
        </p:txBody>
      </p:sp>
      <p:pic>
        <p:nvPicPr>
          <p:cNvPr id="19" name="Graphic 18" descr="Paragraph Squiggle with solid fill">
            <a:extLst>
              <a:ext uri="{FF2B5EF4-FFF2-40B4-BE49-F238E27FC236}">
                <a16:creationId xmlns:a16="http://schemas.microsoft.com/office/drawing/2014/main" id="{D68CCB4C-2DFA-382F-1167-C6DFA34DD6B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3708352" y="3905370"/>
            <a:ext cx="5151259" cy="744320"/>
          </a:xfrm>
          <a:prstGeom prst="rect">
            <a:avLst/>
          </a:prstGeom>
        </p:spPr>
      </p:pic>
      <p:sp>
        <p:nvSpPr>
          <p:cNvPr id="7" name="Line 10">
            <a:extLst>
              <a:ext uri="{FF2B5EF4-FFF2-40B4-BE49-F238E27FC236}">
                <a16:creationId xmlns:a16="http://schemas.microsoft.com/office/drawing/2014/main" id="{93710B29-1A52-198B-E921-20ED2CE71EC5}"/>
              </a:ext>
            </a:extLst>
          </p:cNvPr>
          <p:cNvSpPr>
            <a:spLocks noChangeShapeType="1"/>
          </p:cNvSpPr>
          <p:nvPr/>
        </p:nvSpPr>
        <p:spPr bwMode="auto">
          <a:xfrm>
            <a:off x="-76200" y="1529897"/>
            <a:ext cx="9386888" cy="0"/>
          </a:xfrm>
          <a:prstGeom prst="line">
            <a:avLst/>
          </a:prstGeom>
          <a:noFill/>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b="1"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2" name="Slide Number Placeholder 1">
            <a:extLst>
              <a:ext uri="{FF2B5EF4-FFF2-40B4-BE49-F238E27FC236}">
                <a16:creationId xmlns:a16="http://schemas.microsoft.com/office/drawing/2014/main" id="{9AA65AE9-87D9-1A64-9191-A0BEEBF4758D}"/>
              </a:ext>
            </a:extLst>
          </p:cNvPr>
          <p:cNvSpPr>
            <a:spLocks noGrp="1"/>
          </p:cNvSpPr>
          <p:nvPr>
            <p:ph type="sldNum" sz="quarter" idx="2"/>
          </p:nvPr>
        </p:nvSpPr>
        <p:spPr>
          <a:xfrm>
            <a:off x="6772960" y="6509443"/>
            <a:ext cx="2133600" cy="365125"/>
          </a:xfrm>
        </p:spPr>
        <p:txBody>
          <a:bodyPr/>
          <a:lstStyle/>
          <a:p>
            <a:fld id="{86CB4B4D-7CA3-9044-876B-883B54F8677D}" type="slidenum">
              <a:rPr lang="en-US" sz="1400" smtClean="0">
                <a:solidFill>
                  <a:srgbClr val="002060"/>
                </a:solidFill>
                <a:latin typeface="Arial Black" panose="020B0A04020102020204" pitchFamily="34" charset="0"/>
              </a:rPr>
              <a:pPr/>
              <a:t>10</a:t>
            </a:fld>
            <a:endParaRPr lang="en-US" sz="1400"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16765057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0B2A06-56E0-241E-0C3A-8F66DDB258A9}"/>
              </a:ext>
            </a:extLst>
          </p:cNvPr>
          <p:cNvSpPr/>
          <p:nvPr/>
        </p:nvSpPr>
        <p:spPr>
          <a:xfrm>
            <a:off x="-10886" y="0"/>
            <a:ext cx="9144000" cy="6857757"/>
          </a:xfrm>
          <a:prstGeom prst="rect">
            <a:avLst/>
          </a:prstGeom>
          <a:solidFill>
            <a:schemeClr val="bg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3" name="Rectangle 2">
            <a:extLst>
              <a:ext uri="{FF2B5EF4-FFF2-40B4-BE49-F238E27FC236}">
                <a16:creationId xmlns:a16="http://schemas.microsoft.com/office/drawing/2014/main" id="{6FB3C27C-82E3-4244-B3F0-E45CC687B4E0}"/>
              </a:ext>
            </a:extLst>
          </p:cNvPr>
          <p:cNvSpPr/>
          <p:nvPr/>
        </p:nvSpPr>
        <p:spPr>
          <a:xfrm>
            <a:off x="-21772" y="1343846"/>
            <a:ext cx="9201589" cy="5487238"/>
          </a:xfrm>
          <a:prstGeom prst="rect">
            <a:avLst/>
          </a:prstGeom>
          <a:solidFill>
            <a:schemeClr val="bg1">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lvl="1">
              <a:lnSpc>
                <a:spcPct val="107000"/>
              </a:lnSpc>
            </a:pPr>
            <a:r>
              <a:rPr lang="en-US" sz="1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human ability to study small things has come a long way since the time of Jesus.  Since the first century, we’ve developed optical and electron microscopes to unlock untold amounts of information.  Since the Human Genome Project sequenced human DNA in the early 2000s, research possibilities have exploded into countless directions, often exploring the potential to treat diseases or improve health.  Scientists have found that the alteration of a single base pair can impact the whole body.  We are intricate machines indeed!</a:t>
            </a:r>
            <a:endParaRPr lang="en-US" sz="5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a:lnSpc>
                <a:spcPct val="107000"/>
              </a:lnSpc>
            </a:pPr>
            <a:r>
              <a:rPr lang="en-US" sz="5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1">
              <a:lnSpc>
                <a:spcPct val="107000"/>
              </a:lnSpc>
            </a:pPr>
            <a:r>
              <a:rPr lang="en-US" sz="1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Even though we successfully study small things, that’s not to say we comprehend them.  Today’s scientists might have more words to explain the growth of plants—words like “cellular mitosis” and “photosynthesis”—but that’s not to say that humans can understand why the plant grows in the first place, apart from God.  The creator of all life uses images of growing things to explain the kingdom and the church.  God became the master of growth before humans ever walked the earth.  There can be no doubt, God uses the smallest of efforts, the most humble groups of people to form a global movement with eternal significance. </a:t>
            </a:r>
            <a:endParaRPr lang="en-US" sz="5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a:lnSpc>
                <a:spcPct val="107000"/>
              </a:lnSpc>
            </a:pPr>
            <a:r>
              <a:rPr lang="en-US" sz="5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1">
              <a:lnSpc>
                <a:spcPct val="107000"/>
              </a:lnSpc>
            </a:pPr>
            <a:r>
              <a:rPr lang="en-US" sz="1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I’ve been to a lot of small churches in my time, but most were larger than a group of twelve disciples—the first group of Jesus’ followers.  It’s easy to get hung up on anticipating God to multiply our numbers to reassure us of ministry success.  It’s a lot harder to be like the farmer, who trusts that something important is going on underneath the soil and out of sight.  In the end, Jesus does not evaluate success by the size of our ministries but by the unity we share with other Christians, who join us in one Spirit and one body.  Some go before us, and some will come after, but it is God who controls the growth.</a:t>
            </a:r>
          </a:p>
        </p:txBody>
      </p:sp>
      <p:sp>
        <p:nvSpPr>
          <p:cNvPr id="2" name="Rectangle: Rounded Corners 1">
            <a:extLst>
              <a:ext uri="{FF2B5EF4-FFF2-40B4-BE49-F238E27FC236}">
                <a16:creationId xmlns:a16="http://schemas.microsoft.com/office/drawing/2014/main" id="{7F5D1A2B-EEA7-459D-80F2-970AC84A03A9}"/>
              </a:ext>
            </a:extLst>
          </p:cNvPr>
          <p:cNvSpPr/>
          <p:nvPr/>
        </p:nvSpPr>
        <p:spPr>
          <a:xfrm>
            <a:off x="228600" y="625741"/>
            <a:ext cx="8506317" cy="662802"/>
          </a:xfrm>
          <a:prstGeom prst="roundRect">
            <a:avLst/>
          </a:prstGeom>
          <a:no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0" marR="0">
              <a:lnSpc>
                <a:spcPct val="107000"/>
              </a:lnSpc>
              <a:spcBef>
                <a:spcPts val="0"/>
              </a:spcBef>
              <a:spcAft>
                <a:spcPts val="0"/>
              </a:spcAft>
            </a:pPr>
            <a:r>
              <a:rPr lang="en-US" sz="3200" b="1" cap="small" dirty="0">
                <a:solidFill>
                  <a:schemeClr val="bg1"/>
                </a:solidFill>
                <a:effectLst/>
                <a:latin typeface="Gotham Medium" panose="02000604030000020004"/>
                <a:ea typeface="Calibri" panose="020F0502020204030204" pitchFamily="34" charset="0"/>
                <a:cs typeface="Times New Roman" panose="02020603050405020304" pitchFamily="18" charset="0"/>
              </a:rPr>
              <a:t>God of Growth and Small Things</a:t>
            </a:r>
          </a:p>
        </p:txBody>
      </p:sp>
      <p:cxnSp>
        <p:nvCxnSpPr>
          <p:cNvPr id="17" name="Straight Connector 16">
            <a:extLst>
              <a:ext uri="{FF2B5EF4-FFF2-40B4-BE49-F238E27FC236}">
                <a16:creationId xmlns:a16="http://schemas.microsoft.com/office/drawing/2014/main" id="{C9C42D31-919A-482B-AEC4-202AB5CEF3EB}"/>
              </a:ext>
            </a:extLst>
          </p:cNvPr>
          <p:cNvCxnSpPr/>
          <p:nvPr/>
        </p:nvCxnSpPr>
        <p:spPr>
          <a:xfrm>
            <a:off x="142875" y="762000"/>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10CD26A-2EEA-4C38-B67A-33D85EED0D38}"/>
              </a:ext>
            </a:extLst>
          </p:cNvPr>
          <p:cNvSpPr txBox="1"/>
          <p:nvPr/>
        </p:nvSpPr>
        <p:spPr>
          <a:xfrm>
            <a:off x="152400" y="69428"/>
            <a:ext cx="5783526" cy="434252"/>
          </a:xfrm>
          <a:prstGeom prst="rect">
            <a:avLst/>
          </a:prstGeom>
          <a:noFill/>
        </p:spPr>
        <p:txBody>
          <a:bodyPr wrap="square" lIns="64291" tIns="32146" rIns="64291" bIns="32146" rtlCol="0">
            <a:spAutoFit/>
          </a:bodyPr>
          <a:lstStyle/>
          <a:p>
            <a:pPr algn="l"/>
            <a:r>
              <a:rPr lang="en-US" sz="2400" b="1" dirty="0">
                <a:solidFill>
                  <a:schemeClr val="bg1"/>
                </a:solidFill>
                <a:latin typeface="Gotham Medium" panose="02000604030000020004"/>
              </a:rPr>
              <a:t>Apply the Message :</a:t>
            </a:r>
          </a:p>
        </p:txBody>
      </p:sp>
      <p:sp>
        <p:nvSpPr>
          <p:cNvPr id="13" name="Title 2">
            <a:extLst>
              <a:ext uri="{FF2B5EF4-FFF2-40B4-BE49-F238E27FC236}">
                <a16:creationId xmlns:a16="http://schemas.microsoft.com/office/drawing/2014/main" id="{8E55FFA8-B4BF-449D-A0AE-3D76960DE54B}"/>
              </a:ext>
            </a:extLst>
          </p:cNvPr>
          <p:cNvSpPr txBox="1">
            <a:spLocks/>
          </p:cNvSpPr>
          <p:nvPr/>
        </p:nvSpPr>
        <p:spPr>
          <a:xfrm>
            <a:off x="6079655" y="130496"/>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THE CHRISTIAN CHURCH</a:t>
            </a:r>
          </a:p>
        </p:txBody>
      </p:sp>
      <p:sp>
        <p:nvSpPr>
          <p:cNvPr id="12" name="TextBox 11">
            <a:extLst>
              <a:ext uri="{FF2B5EF4-FFF2-40B4-BE49-F238E27FC236}">
                <a16:creationId xmlns:a16="http://schemas.microsoft.com/office/drawing/2014/main" id="{D0C9554A-E807-4956-A312-AAF5F27D98F7}"/>
              </a:ext>
            </a:extLst>
          </p:cNvPr>
          <p:cNvSpPr txBox="1"/>
          <p:nvPr/>
        </p:nvSpPr>
        <p:spPr>
          <a:xfrm>
            <a:off x="2733676" y="152400"/>
            <a:ext cx="336232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rPr>
              <a:t>We serve a God who multiplies our efforts. </a:t>
            </a:r>
          </a:p>
        </p:txBody>
      </p:sp>
      <p:cxnSp>
        <p:nvCxnSpPr>
          <p:cNvPr id="10" name="Straight Connector 9">
            <a:extLst>
              <a:ext uri="{FF2B5EF4-FFF2-40B4-BE49-F238E27FC236}">
                <a16:creationId xmlns:a16="http://schemas.microsoft.com/office/drawing/2014/main" id="{0DFE4A39-163A-49C1-BF66-43E6A1DD494B}"/>
              </a:ext>
            </a:extLst>
          </p:cNvPr>
          <p:cNvCxnSpPr/>
          <p:nvPr/>
        </p:nvCxnSpPr>
        <p:spPr>
          <a:xfrm>
            <a:off x="152400" y="1295400"/>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Slide Number Placeholder 1">
            <a:extLst>
              <a:ext uri="{FF2B5EF4-FFF2-40B4-BE49-F238E27FC236}">
                <a16:creationId xmlns:a16="http://schemas.microsoft.com/office/drawing/2014/main" id="{614D5634-BA71-612F-0A63-E07EA7284178}"/>
              </a:ext>
            </a:extLst>
          </p:cNvPr>
          <p:cNvSpPr>
            <a:spLocks noGrp="1"/>
          </p:cNvSpPr>
          <p:nvPr>
            <p:ph type="sldNum" sz="quarter" idx="2"/>
          </p:nvPr>
        </p:nvSpPr>
        <p:spPr>
          <a:xfrm>
            <a:off x="6781800" y="6484249"/>
            <a:ext cx="2133600" cy="365125"/>
          </a:xfrm>
        </p:spPr>
        <p:txBody>
          <a:bodyPr/>
          <a:lstStyle/>
          <a:p>
            <a:fld id="{86CB4B4D-7CA3-9044-876B-883B54F8677D}" type="slidenum">
              <a:rPr lang="en-US" sz="1400" smtClean="0">
                <a:solidFill>
                  <a:srgbClr val="002060"/>
                </a:solidFill>
                <a:latin typeface="Arial Black" panose="020B0A04020102020204" pitchFamily="34" charset="0"/>
              </a:rPr>
              <a:pPr/>
              <a:t>11</a:t>
            </a:fld>
            <a:endParaRPr lang="en-US" sz="1400"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2742040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BC3AE-D018-C3F5-B973-A5AE3CD9035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3FFCF2F-4A61-FCD4-A461-41C02FA09F34}"/>
              </a:ext>
            </a:extLst>
          </p:cNvPr>
          <p:cNvSpPr/>
          <p:nvPr/>
        </p:nvSpPr>
        <p:spPr>
          <a:xfrm>
            <a:off x="9525" y="243"/>
            <a:ext cx="9144000" cy="6857757"/>
          </a:xfrm>
          <a:prstGeom prst="rect">
            <a:avLst/>
          </a:prstGeom>
          <a:solidFill>
            <a:schemeClr val="bg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3" name="Rectangle 2">
            <a:extLst>
              <a:ext uri="{FF2B5EF4-FFF2-40B4-BE49-F238E27FC236}">
                <a16:creationId xmlns:a16="http://schemas.microsoft.com/office/drawing/2014/main" id="{1753C929-5549-37E4-BD78-691DC9592A74}"/>
              </a:ext>
            </a:extLst>
          </p:cNvPr>
          <p:cNvSpPr/>
          <p:nvPr/>
        </p:nvSpPr>
        <p:spPr>
          <a:xfrm>
            <a:off x="71436" y="1367572"/>
            <a:ext cx="9144001" cy="5604898"/>
          </a:xfrm>
          <a:prstGeom prst="rect">
            <a:avLst/>
          </a:prstGeom>
          <a:solidFill>
            <a:schemeClr val="bg1">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lvl="1"/>
            <a:endParaRPr lang="en-US" sz="2400" b="1" dirty="0"/>
          </a:p>
          <a:p>
            <a:pPr lvl="1"/>
            <a:endParaRPr lang="en-US" sz="2400" b="1" dirty="0"/>
          </a:p>
          <a:p>
            <a:pPr lvl="1"/>
            <a:r>
              <a:rPr lang="en-US" sz="2400" b="1" dirty="0"/>
              <a:t>1 What is the smallest church you ever attended? How did you see God using that community?</a:t>
            </a:r>
            <a:endParaRPr lang="en-US" sz="2400" dirty="0"/>
          </a:p>
          <a:p>
            <a:pPr lvl="1"/>
            <a:r>
              <a:rPr lang="en-US" sz="2400" b="1" dirty="0"/>
              <a:t> </a:t>
            </a:r>
            <a:endParaRPr lang="en-US" sz="2400" dirty="0"/>
          </a:p>
          <a:p>
            <a:pPr lvl="1"/>
            <a:r>
              <a:rPr lang="en-US" sz="2400" b="1" dirty="0"/>
              <a:t>2 What is one way that you are connected to Christians in the wider world, outside your local church?</a:t>
            </a:r>
            <a:endParaRPr lang="en-US" sz="2400" dirty="0"/>
          </a:p>
          <a:p>
            <a:pPr lvl="1"/>
            <a:r>
              <a:rPr lang="en-US" sz="2400" b="1" dirty="0"/>
              <a:t> </a:t>
            </a:r>
            <a:endParaRPr lang="en-US" sz="2400" dirty="0"/>
          </a:p>
          <a:p>
            <a:pPr lvl="1"/>
            <a:r>
              <a:rPr lang="en-US" sz="2400" b="1" cap="all" dirty="0"/>
              <a:t>3</a:t>
            </a:r>
            <a:r>
              <a:rPr lang="en-US" sz="2400" b="1" dirty="0"/>
              <a:t> Where do you suspect that growth is happening outside of what you are able to see?</a:t>
            </a:r>
          </a:p>
          <a:p>
            <a:pPr lvl="1"/>
            <a:endParaRPr lang="en-US" sz="2400" b="1" dirty="0"/>
          </a:p>
          <a:p>
            <a:pPr lvl="1"/>
            <a:endParaRPr lang="en-US" b="1" dirty="0"/>
          </a:p>
          <a:p>
            <a:pPr lvl="1"/>
            <a:endParaRPr lang="en-US" b="1" dirty="0"/>
          </a:p>
          <a:p>
            <a:pPr lvl="1"/>
            <a:endParaRPr lang="en-US" b="1" dirty="0"/>
          </a:p>
          <a:p>
            <a:pPr lvl="1"/>
            <a:endParaRPr lang="en-US" dirty="0"/>
          </a:p>
          <a:p>
            <a:pPr lvl="1"/>
            <a:endParaRPr lang="en-US" sz="2400" dirty="0"/>
          </a:p>
        </p:txBody>
      </p:sp>
      <p:sp>
        <p:nvSpPr>
          <p:cNvPr id="2" name="Rectangle: Rounded Corners 1">
            <a:extLst>
              <a:ext uri="{FF2B5EF4-FFF2-40B4-BE49-F238E27FC236}">
                <a16:creationId xmlns:a16="http://schemas.microsoft.com/office/drawing/2014/main" id="{59FBCADA-75FC-0777-612B-08759ADC8C87}"/>
              </a:ext>
            </a:extLst>
          </p:cNvPr>
          <p:cNvSpPr/>
          <p:nvPr/>
        </p:nvSpPr>
        <p:spPr>
          <a:xfrm>
            <a:off x="228600" y="625741"/>
            <a:ext cx="8506317" cy="662802"/>
          </a:xfrm>
          <a:prstGeom prst="roundRect">
            <a:avLst/>
          </a:prstGeom>
          <a:no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0" marR="0">
              <a:lnSpc>
                <a:spcPct val="107000"/>
              </a:lnSpc>
              <a:spcBef>
                <a:spcPts val="0"/>
              </a:spcBef>
              <a:spcAft>
                <a:spcPts val="0"/>
              </a:spcAft>
            </a:pPr>
            <a:r>
              <a:rPr lang="en-US" sz="3200" b="1" cap="small" dirty="0">
                <a:solidFill>
                  <a:schemeClr val="bg1"/>
                </a:solidFill>
                <a:effectLst/>
                <a:latin typeface="Gotham Medium" panose="02000604030000020004"/>
                <a:ea typeface="Calibri" panose="020F0502020204030204" pitchFamily="34" charset="0"/>
                <a:cs typeface="Times New Roman" panose="02020603050405020304" pitchFamily="18" charset="0"/>
              </a:rPr>
              <a:t>God of Growth and Small Things</a:t>
            </a:r>
          </a:p>
        </p:txBody>
      </p:sp>
      <p:cxnSp>
        <p:nvCxnSpPr>
          <p:cNvPr id="17" name="Straight Connector 16">
            <a:extLst>
              <a:ext uri="{FF2B5EF4-FFF2-40B4-BE49-F238E27FC236}">
                <a16:creationId xmlns:a16="http://schemas.microsoft.com/office/drawing/2014/main" id="{761AC806-A768-066D-9BEB-9A6A3C51D6C2}"/>
              </a:ext>
            </a:extLst>
          </p:cNvPr>
          <p:cNvCxnSpPr/>
          <p:nvPr/>
        </p:nvCxnSpPr>
        <p:spPr>
          <a:xfrm>
            <a:off x="142875" y="762000"/>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3FCE51B-DF7A-7FAF-C774-EC0D6DBA28A7}"/>
              </a:ext>
            </a:extLst>
          </p:cNvPr>
          <p:cNvSpPr txBox="1"/>
          <p:nvPr/>
        </p:nvSpPr>
        <p:spPr>
          <a:xfrm>
            <a:off x="152400" y="69428"/>
            <a:ext cx="5783526" cy="434252"/>
          </a:xfrm>
          <a:prstGeom prst="rect">
            <a:avLst/>
          </a:prstGeom>
          <a:noFill/>
        </p:spPr>
        <p:txBody>
          <a:bodyPr wrap="square" lIns="64291" tIns="32146" rIns="64291" bIns="32146" rtlCol="0">
            <a:spAutoFit/>
          </a:bodyPr>
          <a:lstStyle/>
          <a:p>
            <a:pPr algn="l"/>
            <a:r>
              <a:rPr lang="en-US" sz="2400" b="1" dirty="0">
                <a:solidFill>
                  <a:schemeClr val="bg1"/>
                </a:solidFill>
                <a:latin typeface="Gotham Medium" panose="02000604030000020004"/>
              </a:rPr>
              <a:t>Apply the Message :</a:t>
            </a:r>
          </a:p>
        </p:txBody>
      </p:sp>
      <p:sp>
        <p:nvSpPr>
          <p:cNvPr id="13" name="Title 2">
            <a:extLst>
              <a:ext uri="{FF2B5EF4-FFF2-40B4-BE49-F238E27FC236}">
                <a16:creationId xmlns:a16="http://schemas.microsoft.com/office/drawing/2014/main" id="{04EAC3BD-8014-7ADF-CCCC-478DB2A118B2}"/>
              </a:ext>
            </a:extLst>
          </p:cNvPr>
          <p:cNvSpPr txBox="1">
            <a:spLocks/>
          </p:cNvSpPr>
          <p:nvPr/>
        </p:nvSpPr>
        <p:spPr>
          <a:xfrm>
            <a:off x="6079655" y="130496"/>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THE CHRISTIAN CHURCH</a:t>
            </a:r>
          </a:p>
        </p:txBody>
      </p:sp>
      <p:sp>
        <p:nvSpPr>
          <p:cNvPr id="12" name="TextBox 11">
            <a:extLst>
              <a:ext uri="{FF2B5EF4-FFF2-40B4-BE49-F238E27FC236}">
                <a16:creationId xmlns:a16="http://schemas.microsoft.com/office/drawing/2014/main" id="{145A8194-13F2-325E-45AE-39366354EA43}"/>
              </a:ext>
            </a:extLst>
          </p:cNvPr>
          <p:cNvSpPr txBox="1"/>
          <p:nvPr/>
        </p:nvSpPr>
        <p:spPr>
          <a:xfrm>
            <a:off x="2733676" y="152400"/>
            <a:ext cx="336232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rPr>
              <a:t>We serve a God who multiplies our efforts. </a:t>
            </a:r>
          </a:p>
        </p:txBody>
      </p:sp>
      <p:cxnSp>
        <p:nvCxnSpPr>
          <p:cNvPr id="10" name="Straight Connector 9">
            <a:extLst>
              <a:ext uri="{FF2B5EF4-FFF2-40B4-BE49-F238E27FC236}">
                <a16:creationId xmlns:a16="http://schemas.microsoft.com/office/drawing/2014/main" id="{92F3F2D7-F372-BEB8-7CF9-DE2624326198}"/>
              </a:ext>
            </a:extLst>
          </p:cNvPr>
          <p:cNvCxnSpPr/>
          <p:nvPr/>
        </p:nvCxnSpPr>
        <p:spPr>
          <a:xfrm>
            <a:off x="152400" y="1295400"/>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1">
            <a:extLst>
              <a:ext uri="{FF2B5EF4-FFF2-40B4-BE49-F238E27FC236}">
                <a16:creationId xmlns:a16="http://schemas.microsoft.com/office/drawing/2014/main" id="{6BDC8D5E-509F-68AC-C115-D57621CF8623}"/>
              </a:ext>
            </a:extLst>
          </p:cNvPr>
          <p:cNvSpPr>
            <a:spLocks noGrp="1"/>
          </p:cNvSpPr>
          <p:nvPr>
            <p:ph type="sldNum" sz="quarter" idx="2"/>
          </p:nvPr>
        </p:nvSpPr>
        <p:spPr>
          <a:xfrm>
            <a:off x="6553200" y="6356350"/>
            <a:ext cx="2133600" cy="365125"/>
          </a:xfrm>
        </p:spPr>
        <p:txBody>
          <a:bodyPr/>
          <a:lstStyle/>
          <a:p>
            <a:fld id="{86CB4B4D-7CA3-9044-876B-883B54F8677D}" type="slidenum">
              <a:rPr lang="en-US" sz="1400" smtClean="0">
                <a:solidFill>
                  <a:srgbClr val="002060"/>
                </a:solidFill>
                <a:latin typeface="Arial Black" panose="020B0A04020102020204" pitchFamily="34" charset="0"/>
              </a:rPr>
              <a:pPr/>
              <a:t>12</a:t>
            </a:fld>
            <a:endParaRPr lang="en-US" sz="1400"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5478675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10">
            <a:extLst>
              <a:ext uri="{FF2B5EF4-FFF2-40B4-BE49-F238E27FC236}">
                <a16:creationId xmlns:a16="http://schemas.microsoft.com/office/drawing/2014/main" id="{31A16FEB-443E-4763-A54F-08668CDCC13B}"/>
              </a:ext>
            </a:extLst>
          </p:cNvPr>
          <p:cNvSpPr>
            <a:spLocks noChangeShapeType="1"/>
          </p:cNvSpPr>
          <p:nvPr/>
        </p:nvSpPr>
        <p:spPr bwMode="auto">
          <a:xfrm>
            <a:off x="-329166" y="7193280"/>
            <a:ext cx="9706243" cy="0"/>
          </a:xfrm>
          <a:prstGeom prst="line">
            <a:avLst/>
          </a:prstGeom>
          <a:ln w="76200">
            <a:solidFill>
              <a:schemeClr val="bg1"/>
            </a:solidFill>
            <a:headEnd/>
            <a:tailEnd/>
          </a:ln>
        </p:spPr>
        <p:style>
          <a:lnRef idx="1">
            <a:schemeClr val="accent3"/>
          </a:lnRef>
          <a:fillRef idx="0">
            <a:schemeClr val="accent3"/>
          </a:fillRef>
          <a:effectRef idx="0">
            <a:schemeClr val="accent3"/>
          </a:effectRef>
          <a:fontRef idx="minor">
            <a:schemeClr val="tx1"/>
          </a:fontRef>
        </p:style>
        <p:txBody>
          <a:bodyPr lIns="64291" tIns="32146" rIns="64291" bIns="32146"/>
          <a:lstStyle/>
          <a:p>
            <a:pPr algn="l"/>
            <a:endParaRPr lang="en-US" sz="1400" b="1" dirty="0">
              <a:ln>
                <a:solidFill>
                  <a:schemeClr val="accent3">
                    <a:shade val="95000"/>
                    <a:satMod val="104999"/>
                  </a:schemeClr>
                </a:solidFill>
              </a:ln>
              <a:solidFill>
                <a:schemeClr val="bg1"/>
              </a:solidFill>
              <a:effectLst>
                <a:outerShdw blurRad="38100" dist="38100" dir="2700000" algn="tl">
                  <a:srgbClr val="000000">
                    <a:alpha val="43137"/>
                  </a:srgbClr>
                </a:outerShdw>
              </a:effectLst>
              <a:latin typeface="Gotham Medium" panose="02000604030000020004"/>
            </a:endParaRPr>
          </a:p>
        </p:txBody>
      </p:sp>
      <p:sp>
        <p:nvSpPr>
          <p:cNvPr id="14" name="Title 2">
            <a:extLst>
              <a:ext uri="{FF2B5EF4-FFF2-40B4-BE49-F238E27FC236}">
                <a16:creationId xmlns:a16="http://schemas.microsoft.com/office/drawing/2014/main" id="{73CA73ED-E258-491C-A8C5-3B7FA0697A1D}"/>
              </a:ext>
            </a:extLst>
          </p:cNvPr>
          <p:cNvSpPr txBox="1">
            <a:spLocks/>
          </p:cNvSpPr>
          <p:nvPr/>
        </p:nvSpPr>
        <p:spPr>
          <a:xfrm>
            <a:off x="6113806" y="84120"/>
            <a:ext cx="3056102"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Medium" panose="02000604030000020004"/>
              </a:rPr>
              <a:t>THE CHRISTIAN CHURCH</a:t>
            </a:r>
          </a:p>
        </p:txBody>
      </p:sp>
      <p:sp>
        <p:nvSpPr>
          <p:cNvPr id="11" name="Line 10">
            <a:extLst>
              <a:ext uri="{FF2B5EF4-FFF2-40B4-BE49-F238E27FC236}">
                <a16:creationId xmlns:a16="http://schemas.microsoft.com/office/drawing/2014/main" id="{379A229C-C67B-48C4-B089-50C5FB50395E}"/>
              </a:ext>
            </a:extLst>
          </p:cNvPr>
          <p:cNvSpPr>
            <a:spLocks noChangeShapeType="1"/>
          </p:cNvSpPr>
          <p:nvPr/>
        </p:nvSpPr>
        <p:spPr bwMode="auto">
          <a:xfrm flipV="1">
            <a:off x="-331220" y="7174616"/>
            <a:ext cx="9863840" cy="64384"/>
          </a:xfrm>
          <a:prstGeom prst="line">
            <a:avLst/>
          </a:prstGeom>
          <a:noFill/>
          <a:ln w="77063">
            <a:solidFill>
              <a:schemeClr val="bg1"/>
            </a:solidFill>
            <a:round/>
            <a:headEnd/>
            <a:tailEnd/>
          </a:ln>
        </p:spPr>
        <p:txBody>
          <a:bodyPr lIns="64291" tIns="32146" rIns="64291" bIns="32146"/>
          <a:lstStyle/>
          <a:p>
            <a:pPr algn="l"/>
            <a:endParaRPr lang="en-US" sz="1400" b="1"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20" name="TextBox 19">
            <a:extLst>
              <a:ext uri="{FF2B5EF4-FFF2-40B4-BE49-F238E27FC236}">
                <a16:creationId xmlns:a16="http://schemas.microsoft.com/office/drawing/2014/main" id="{EAAD62DA-A570-4EBA-8554-1E88A67ED9C9}"/>
              </a:ext>
            </a:extLst>
          </p:cNvPr>
          <p:cNvSpPr txBox="1"/>
          <p:nvPr/>
        </p:nvSpPr>
        <p:spPr>
          <a:xfrm>
            <a:off x="168129" y="25584"/>
            <a:ext cx="3489471" cy="63142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marL="0" marR="0">
              <a:lnSpc>
                <a:spcPct val="107000"/>
              </a:lnSpc>
              <a:spcBef>
                <a:spcPts val="0"/>
              </a:spcBef>
              <a:spcAft>
                <a:spcPts val="0"/>
              </a:spcAft>
            </a:pPr>
            <a:r>
              <a:rPr lang="en-US" sz="36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Conclusion</a:t>
            </a:r>
            <a:endParaRPr lang="en-US" sz="36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16" name="Line 10">
            <a:extLst>
              <a:ext uri="{FF2B5EF4-FFF2-40B4-BE49-F238E27FC236}">
                <a16:creationId xmlns:a16="http://schemas.microsoft.com/office/drawing/2014/main" id="{0823EC3C-10C1-492C-AC3D-003D006894F8}"/>
              </a:ext>
            </a:extLst>
          </p:cNvPr>
          <p:cNvSpPr>
            <a:spLocks noChangeShapeType="1"/>
          </p:cNvSpPr>
          <p:nvPr/>
        </p:nvSpPr>
        <p:spPr bwMode="auto">
          <a:xfrm flipV="1">
            <a:off x="1894281" y="7315200"/>
            <a:ext cx="6670599"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lIns="64291" tIns="32146" rIns="64291" bIns="32146"/>
          <a:lstStyle/>
          <a:p>
            <a:pPr algn="l"/>
            <a:endParaRPr lang="en-US" sz="1400" b="1"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18" name="Line 10">
            <a:extLst>
              <a:ext uri="{FF2B5EF4-FFF2-40B4-BE49-F238E27FC236}">
                <a16:creationId xmlns:a16="http://schemas.microsoft.com/office/drawing/2014/main" id="{87B353FA-9715-4729-96B7-2960771AE7AB}"/>
              </a:ext>
            </a:extLst>
          </p:cNvPr>
          <p:cNvSpPr>
            <a:spLocks noChangeShapeType="1"/>
          </p:cNvSpPr>
          <p:nvPr/>
        </p:nvSpPr>
        <p:spPr bwMode="auto">
          <a:xfrm flipV="1">
            <a:off x="713712" y="8229600"/>
            <a:ext cx="3705888" cy="0"/>
          </a:xfrm>
          <a:prstGeom prst="line">
            <a:avLst/>
          </a:prstGeom>
          <a:ln>
            <a:headEnd/>
            <a:tailEnd/>
          </a:ln>
        </p:spPr>
        <p:style>
          <a:lnRef idx="3">
            <a:schemeClr val="accent2"/>
          </a:lnRef>
          <a:fillRef idx="0">
            <a:schemeClr val="accent2"/>
          </a:fillRef>
          <a:effectRef idx="2">
            <a:schemeClr val="accent2"/>
          </a:effectRef>
          <a:fontRef idx="minor">
            <a:schemeClr val="tx1"/>
          </a:fontRef>
        </p:style>
        <p:txBody>
          <a:bodyPr lIns="64291" tIns="32146" rIns="64291" bIns="32146"/>
          <a:lstStyle/>
          <a:p>
            <a:pPr algn="l"/>
            <a:endParaRPr lang="en-US" sz="1400" b="1" dirty="0">
              <a:solidFill>
                <a:schemeClr val="bg1"/>
              </a:solidFill>
              <a:effectLst>
                <a:outerShdw blurRad="38100" dist="38100" dir="2700000" algn="tl">
                  <a:srgbClr val="000000">
                    <a:alpha val="43137"/>
                  </a:srgbClr>
                </a:outerShdw>
              </a:effectLst>
              <a:latin typeface="Gotham Medium" panose="02000604030000020004"/>
            </a:endParaRPr>
          </a:p>
        </p:txBody>
      </p:sp>
      <p:cxnSp>
        <p:nvCxnSpPr>
          <p:cNvPr id="15" name="Straight Connector 14">
            <a:extLst>
              <a:ext uri="{FF2B5EF4-FFF2-40B4-BE49-F238E27FC236}">
                <a16:creationId xmlns:a16="http://schemas.microsoft.com/office/drawing/2014/main" id="{BC2B38BF-1A47-459D-87EB-87E2FF84AAA4}"/>
              </a:ext>
            </a:extLst>
          </p:cNvPr>
          <p:cNvCxnSpPr>
            <a:cxnSpLocks/>
          </p:cNvCxnSpPr>
          <p:nvPr/>
        </p:nvCxnSpPr>
        <p:spPr>
          <a:xfrm>
            <a:off x="-330113" y="595777"/>
            <a:ext cx="9778913" cy="1410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02FD3AF-7B83-56AC-D2AD-8CF68ECA5302}"/>
              </a:ext>
            </a:extLst>
          </p:cNvPr>
          <p:cNvSpPr/>
          <p:nvPr/>
        </p:nvSpPr>
        <p:spPr>
          <a:xfrm>
            <a:off x="9525" y="243"/>
            <a:ext cx="9144000" cy="6857757"/>
          </a:xfrm>
          <a:prstGeom prst="rect">
            <a:avLst/>
          </a:prstGeom>
          <a:solidFill>
            <a:schemeClr val="bg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graphicFrame>
        <p:nvGraphicFramePr>
          <p:cNvPr id="2" name="Diagram 1">
            <a:extLst>
              <a:ext uri="{FF2B5EF4-FFF2-40B4-BE49-F238E27FC236}">
                <a16:creationId xmlns:a16="http://schemas.microsoft.com/office/drawing/2014/main" id="{56D5263E-968B-4321-8424-87004D7EBD1B}"/>
              </a:ext>
            </a:extLst>
          </p:cNvPr>
          <p:cNvGraphicFramePr/>
          <p:nvPr>
            <p:extLst>
              <p:ext uri="{D42A27DB-BD31-4B8C-83A1-F6EECF244321}">
                <p14:modId xmlns:p14="http://schemas.microsoft.com/office/powerpoint/2010/main" val="2346748145"/>
              </p:ext>
            </p:extLst>
          </p:nvPr>
        </p:nvGraphicFramePr>
        <p:xfrm>
          <a:off x="158603" y="840094"/>
          <a:ext cx="8975872" cy="5813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1">
            <a:extLst>
              <a:ext uri="{FF2B5EF4-FFF2-40B4-BE49-F238E27FC236}">
                <a16:creationId xmlns:a16="http://schemas.microsoft.com/office/drawing/2014/main" id="{985E88A3-AA1E-3B54-B913-EB356B5754F8}"/>
              </a:ext>
            </a:extLst>
          </p:cNvPr>
          <p:cNvSpPr>
            <a:spLocks noGrp="1"/>
          </p:cNvSpPr>
          <p:nvPr>
            <p:ph type="sldNum" sz="quarter" idx="2"/>
          </p:nvPr>
        </p:nvSpPr>
        <p:spPr>
          <a:xfrm>
            <a:off x="6553200" y="6356350"/>
            <a:ext cx="2133600" cy="365125"/>
          </a:xfrm>
        </p:spPr>
        <p:txBody>
          <a:bodyPr/>
          <a:lstStyle/>
          <a:p>
            <a:fld id="{86CB4B4D-7CA3-9044-876B-883B54F8677D}" type="slidenum">
              <a:rPr lang="en-US" sz="1400" smtClean="0">
                <a:solidFill>
                  <a:schemeClr val="bg1"/>
                </a:solidFill>
                <a:latin typeface="Arial Black" panose="020B0A04020102020204" pitchFamily="34" charset="0"/>
              </a:rPr>
              <a:pPr/>
              <a:t>13</a:t>
            </a:fld>
            <a:endParaRPr lang="en-US" sz="1400">
              <a:solidFill>
                <a:schemeClr val="bg1"/>
              </a:solidFill>
              <a:latin typeface="Arial Black" panose="020B0A04020102020204" pitchFamily="34" charset="0"/>
            </a:endParaRPr>
          </a:p>
        </p:txBody>
      </p:sp>
    </p:spTree>
    <p:extLst>
      <p:ext uri="{BB962C8B-B14F-4D97-AF65-F5344CB8AC3E}">
        <p14:creationId xmlns:p14="http://schemas.microsoft.com/office/powerpoint/2010/main" val="26997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27C75A-48C6-D440-C7AE-EB65CCE7CB7A}"/>
              </a:ext>
            </a:extLst>
          </p:cNvPr>
          <p:cNvSpPr/>
          <p:nvPr/>
        </p:nvSpPr>
        <p:spPr>
          <a:xfrm>
            <a:off x="-32657" y="0"/>
            <a:ext cx="9300578" cy="6857757"/>
          </a:xfrm>
          <a:prstGeom prst="rect">
            <a:avLst/>
          </a:prstGeom>
          <a:solidFill>
            <a:schemeClr val="bg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22" name="Line 7">
            <a:extLst>
              <a:ext uri="{FF2B5EF4-FFF2-40B4-BE49-F238E27FC236}">
                <a16:creationId xmlns:a16="http://schemas.microsoft.com/office/drawing/2014/main" id="{64DAEC76-BEE9-4818-9738-9EA2C531C615}"/>
              </a:ext>
            </a:extLst>
          </p:cNvPr>
          <p:cNvSpPr>
            <a:spLocks noChangeShapeType="1"/>
          </p:cNvSpPr>
          <p:nvPr/>
        </p:nvSpPr>
        <p:spPr bwMode="auto">
          <a:xfrm flipH="1" flipV="1">
            <a:off x="3917181" y="1405833"/>
            <a:ext cx="1503760" cy="1067990"/>
          </a:xfrm>
          <a:prstGeom prst="line">
            <a:avLst/>
          </a:prstGeom>
          <a:noFill/>
          <a:ln w="8533" cap="rnd">
            <a:no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chemeClr val="bg1"/>
              </a:solidFill>
              <a:latin typeface="Gotham Medium" panose="02000604030000020004"/>
            </a:endParaRPr>
          </a:p>
        </p:txBody>
      </p:sp>
      <p:sp>
        <p:nvSpPr>
          <p:cNvPr id="25" name="Line 8">
            <a:extLst>
              <a:ext uri="{FF2B5EF4-FFF2-40B4-BE49-F238E27FC236}">
                <a16:creationId xmlns:a16="http://schemas.microsoft.com/office/drawing/2014/main" id="{59256325-E0E1-43E3-887B-A0319F062172}"/>
              </a:ext>
            </a:extLst>
          </p:cNvPr>
          <p:cNvSpPr>
            <a:spLocks noChangeShapeType="1"/>
          </p:cNvSpPr>
          <p:nvPr/>
        </p:nvSpPr>
        <p:spPr bwMode="auto">
          <a:xfrm flipV="1">
            <a:off x="2099692" y="1403450"/>
            <a:ext cx="5138738" cy="3849290"/>
          </a:xfrm>
          <a:prstGeom prst="line">
            <a:avLst/>
          </a:prstGeom>
          <a:noFill/>
          <a:ln w="7111" cap="rnd">
            <a:no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1500" b="1" dirty="0">
              <a:solidFill>
                <a:schemeClr val="bg1"/>
              </a:solidFill>
              <a:latin typeface="Gotham Medium" panose="02000604030000020004"/>
            </a:endParaRPr>
          </a:p>
        </p:txBody>
      </p:sp>
      <p:sp>
        <p:nvSpPr>
          <p:cNvPr id="36" name="Rectangle 35">
            <a:extLst>
              <a:ext uri="{FF2B5EF4-FFF2-40B4-BE49-F238E27FC236}">
                <a16:creationId xmlns:a16="http://schemas.microsoft.com/office/drawing/2014/main" id="{7162ED1C-2844-4C7B-A56A-B259E1880355}"/>
              </a:ext>
            </a:extLst>
          </p:cNvPr>
          <p:cNvSpPr/>
          <p:nvPr/>
        </p:nvSpPr>
        <p:spPr>
          <a:xfrm>
            <a:off x="950116" y="3481081"/>
            <a:ext cx="7279483" cy="1696905"/>
          </a:xfrm>
          <a:prstGeom prst="rect">
            <a:avLst/>
          </a:prstGeom>
          <a:noFill/>
          <a:ln w="444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000" b="1" dirty="0">
                <a:latin typeface="Gotham Medium" panose="02000604030000020004"/>
                <a:ea typeface="Calibri" panose="020F0502020204030204" pitchFamily="34" charset="0"/>
                <a:cs typeface="Times New Roman" panose="02020603050405020304" pitchFamily="18" charset="0"/>
              </a:rPr>
              <a:t>The invitation for us all in the week ahead is to pay attention to small things.  You might begin a new prayer habit, choose to get together for holy conversation with another member of your group, or even decide to germinate seeds for future planting (check local and seasonal guidance for suggestions). </a:t>
            </a:r>
          </a:p>
        </p:txBody>
      </p:sp>
      <p:sp>
        <p:nvSpPr>
          <p:cNvPr id="37" name="Rectangle 36">
            <a:extLst>
              <a:ext uri="{FF2B5EF4-FFF2-40B4-BE49-F238E27FC236}">
                <a16:creationId xmlns:a16="http://schemas.microsoft.com/office/drawing/2014/main" id="{B7EBB468-20BA-4B18-8229-1029ADCE524A}"/>
              </a:ext>
            </a:extLst>
          </p:cNvPr>
          <p:cNvSpPr/>
          <p:nvPr/>
        </p:nvSpPr>
        <p:spPr>
          <a:xfrm>
            <a:off x="636316" y="2975591"/>
            <a:ext cx="5594083" cy="505490"/>
          </a:xfrm>
          <a:prstGeom prst="rect">
            <a:avLst/>
          </a:prstGeom>
          <a:noFill/>
          <a:ln w="444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800" b="1" cap="small" dirty="0">
                <a:latin typeface="Gotham Medium" panose="02000604030000020004"/>
                <a:ea typeface="Calibri" panose="020F0502020204030204" pitchFamily="34" charset="0"/>
                <a:cs typeface="Times New Roman" panose="02020603050405020304" pitchFamily="18" charset="0"/>
              </a:rPr>
              <a:t>Small Things that We Can Do</a:t>
            </a:r>
          </a:p>
        </p:txBody>
      </p:sp>
      <p:sp>
        <p:nvSpPr>
          <p:cNvPr id="12" name="TextBox 11">
            <a:extLst>
              <a:ext uri="{FF2B5EF4-FFF2-40B4-BE49-F238E27FC236}">
                <a16:creationId xmlns:a16="http://schemas.microsoft.com/office/drawing/2014/main" id="{97C0E09D-5AAA-4144-8FFC-8F9E1D00986E}"/>
              </a:ext>
            </a:extLst>
          </p:cNvPr>
          <p:cNvSpPr txBox="1"/>
          <p:nvPr/>
        </p:nvSpPr>
        <p:spPr>
          <a:xfrm>
            <a:off x="257175" y="237873"/>
            <a:ext cx="3133725" cy="584295"/>
          </a:xfrm>
          <a:prstGeom prst="rect">
            <a:avLst/>
          </a:prstGeom>
          <a:noFill/>
          <a:ln>
            <a:noFill/>
          </a:ln>
        </p:spPr>
        <p:txBody>
          <a:bodyPr wrap="square" lIns="64291" tIns="32146" rIns="64291" bIns="32146" rtlCol="0">
            <a:spAutoFit/>
          </a:bodyPr>
          <a:lstStyle/>
          <a:p>
            <a:pPr algn="l"/>
            <a:r>
              <a:rPr lang="en-US" sz="3400" b="1" dirty="0">
                <a:solidFill>
                  <a:schemeClr val="bg1"/>
                </a:solidFill>
                <a:latin typeface="Gotham Medium" panose="02000604030000020004"/>
              </a:rPr>
              <a:t>CONCLUSION</a:t>
            </a:r>
            <a:endParaRPr lang="en-US" sz="2500" b="1" dirty="0">
              <a:solidFill>
                <a:schemeClr val="bg1"/>
              </a:solidFill>
              <a:latin typeface="Gotham Medium" panose="02000604030000020004"/>
            </a:endParaRPr>
          </a:p>
        </p:txBody>
      </p:sp>
      <p:cxnSp>
        <p:nvCxnSpPr>
          <p:cNvPr id="13" name="Straight Connector 12">
            <a:extLst>
              <a:ext uri="{FF2B5EF4-FFF2-40B4-BE49-F238E27FC236}">
                <a16:creationId xmlns:a16="http://schemas.microsoft.com/office/drawing/2014/main" id="{4F955A19-1E82-4A99-B6E2-007B7439390F}"/>
              </a:ext>
            </a:extLst>
          </p:cNvPr>
          <p:cNvCxnSpPr/>
          <p:nvPr/>
        </p:nvCxnSpPr>
        <p:spPr>
          <a:xfrm>
            <a:off x="171450" y="990600"/>
            <a:ext cx="9001125" cy="0"/>
          </a:xfrm>
          <a:prstGeom prst="line">
            <a:avLst/>
          </a:prstGeom>
          <a:ln w="76200">
            <a:noFill/>
          </a:ln>
        </p:spPr>
        <p:style>
          <a:lnRef idx="1">
            <a:schemeClr val="accent1"/>
          </a:lnRef>
          <a:fillRef idx="0">
            <a:schemeClr val="accent1"/>
          </a:fillRef>
          <a:effectRef idx="0">
            <a:schemeClr val="accent1"/>
          </a:effectRef>
          <a:fontRef idx="minor">
            <a:schemeClr val="tx1"/>
          </a:fontRef>
        </p:style>
      </p:cxnSp>
      <p:sp>
        <p:nvSpPr>
          <p:cNvPr id="14" name="Title 2">
            <a:extLst>
              <a:ext uri="{FF2B5EF4-FFF2-40B4-BE49-F238E27FC236}">
                <a16:creationId xmlns:a16="http://schemas.microsoft.com/office/drawing/2014/main" id="{FC29ED3B-9312-47B7-9399-A0BD78C4D27D}"/>
              </a:ext>
            </a:extLst>
          </p:cNvPr>
          <p:cNvSpPr txBox="1">
            <a:spLocks/>
          </p:cNvSpPr>
          <p:nvPr/>
        </p:nvSpPr>
        <p:spPr>
          <a:xfrm>
            <a:off x="6156295" y="228600"/>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THE CHRISTIAN CHURCH</a:t>
            </a:r>
          </a:p>
        </p:txBody>
      </p:sp>
      <p:sp>
        <p:nvSpPr>
          <p:cNvPr id="16" name="TextBox 15">
            <a:extLst>
              <a:ext uri="{FF2B5EF4-FFF2-40B4-BE49-F238E27FC236}">
                <a16:creationId xmlns:a16="http://schemas.microsoft.com/office/drawing/2014/main" id="{603EA4E3-414D-4A56-8DD5-A9D429758B9C}"/>
              </a:ext>
            </a:extLst>
          </p:cNvPr>
          <p:cNvSpPr txBox="1"/>
          <p:nvPr/>
        </p:nvSpPr>
        <p:spPr>
          <a:xfrm>
            <a:off x="636316" y="1476885"/>
            <a:ext cx="7593283" cy="1394997"/>
          </a:xfrm>
          <a:prstGeom prst="rect">
            <a:avLst/>
          </a:prstGeom>
          <a:noFill/>
          <a:ln w="444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r>
              <a:rPr lang="en-US" sz="2000" b="1" dirty="0">
                <a:latin typeface="Gotham Medium" panose="02000604030000020004"/>
                <a:ea typeface="Calibri" panose="020F0502020204030204" pitchFamily="34" charset="0"/>
                <a:cs typeface="Times New Roman" panose="02020603050405020304" pitchFamily="18" charset="0"/>
              </a:rPr>
              <a:t>When we plan to make a change for God, we often start on the largest scale.  We could stand to pay closer attention to the ways that God takes small actions and meager offerings and multiplies them for something more meaningful than we would otherwise expect. </a:t>
            </a:r>
          </a:p>
        </p:txBody>
      </p:sp>
      <p:sp>
        <p:nvSpPr>
          <p:cNvPr id="34" name="Rectangle: Rounded Corners 6">
            <a:extLst>
              <a:ext uri="{FF2B5EF4-FFF2-40B4-BE49-F238E27FC236}">
                <a16:creationId xmlns:a16="http://schemas.microsoft.com/office/drawing/2014/main" id="{D82785E0-3C9B-4F1C-9A82-A8C079C0E258}"/>
              </a:ext>
            </a:extLst>
          </p:cNvPr>
          <p:cNvSpPr txBox="1"/>
          <p:nvPr/>
        </p:nvSpPr>
        <p:spPr>
          <a:xfrm>
            <a:off x="190498" y="838200"/>
            <a:ext cx="9033880" cy="51894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t" anchorCtr="0">
            <a:noAutofit/>
          </a:bodyPr>
          <a:lstStyle/>
          <a:p>
            <a:pPr defTabSz="562550">
              <a:lnSpc>
                <a:spcPct val="90000"/>
              </a:lnSpc>
              <a:spcBef>
                <a:spcPct val="0"/>
              </a:spcBef>
              <a:spcAft>
                <a:spcPct val="35000"/>
              </a:spcAft>
            </a:pPr>
            <a:r>
              <a:rPr lang="en-US" sz="2800" b="1" cap="small" dirty="0">
                <a:solidFill>
                  <a:schemeClr val="tx1"/>
                </a:solidFill>
                <a:latin typeface="Gotham Medium" panose="02000604030000020004"/>
                <a:ea typeface="+mn-lt"/>
                <a:cs typeface="Arial" panose="020B0604020202020204" pitchFamily="34" charset="0"/>
              </a:rPr>
              <a:t>Live It Out </a:t>
            </a:r>
            <a:r>
              <a:rPr lang="en-US" sz="2800" b="1" dirty="0">
                <a:solidFill>
                  <a:schemeClr val="tx1"/>
                </a:solidFill>
                <a:latin typeface="Gotham Medium" panose="02000604030000020004"/>
                <a:ea typeface="+mn-lt"/>
                <a:cs typeface="Arial" panose="020B0604020202020204" pitchFamily="34" charset="0"/>
              </a:rPr>
              <a:t>:  </a:t>
            </a:r>
            <a:r>
              <a:rPr lang="en-US" sz="2400" b="1" cap="small" dirty="0">
                <a:latin typeface="Gotham Medium" panose="02000604030000020004"/>
                <a:ea typeface="+mn-lt"/>
                <a:cs typeface="Arial" panose="020B0604020202020204" pitchFamily="34" charset="0"/>
              </a:rPr>
              <a:t>Find something small to offer to God. </a:t>
            </a:r>
          </a:p>
          <a:p>
            <a:pPr defTabSz="562550">
              <a:lnSpc>
                <a:spcPct val="90000"/>
              </a:lnSpc>
              <a:spcBef>
                <a:spcPct val="0"/>
              </a:spcBef>
              <a:spcAft>
                <a:spcPct val="35000"/>
              </a:spcAft>
            </a:pPr>
            <a:endParaRPr lang="en-US" sz="2400" b="1" dirty="0">
              <a:solidFill>
                <a:schemeClr val="tx1"/>
              </a:solidFill>
              <a:latin typeface="Gotham Medium" panose="02000604030000020004"/>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913EF7E5-E51F-45B7-0E3C-C7442F8592BE}"/>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1400" smtClean="0">
                <a:solidFill>
                  <a:schemeClr val="bg1"/>
                </a:solidFill>
                <a:latin typeface="Arial Black" panose="020B0A04020102020204" pitchFamily="34" charset="0"/>
              </a:rPr>
              <a:pPr algn="r"/>
              <a:t>14</a:t>
            </a:fld>
            <a:endParaRPr lang="en-US" sz="1400">
              <a:solidFill>
                <a:schemeClr val="bg1"/>
              </a:solidFill>
              <a:latin typeface="Arial Black" panose="020B0A04020102020204" pitchFamily="34" charset="0"/>
            </a:endParaRPr>
          </a:p>
        </p:txBody>
      </p:sp>
    </p:spTree>
    <p:extLst>
      <p:ext uri="{BB962C8B-B14F-4D97-AF65-F5344CB8AC3E}">
        <p14:creationId xmlns:p14="http://schemas.microsoft.com/office/powerpoint/2010/main" val="408365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ontent Placeholder 1">
            <a:extLst>
              <a:ext uri="{FF2B5EF4-FFF2-40B4-BE49-F238E27FC236}">
                <a16:creationId xmlns:a16="http://schemas.microsoft.com/office/drawing/2014/main" id="{43A42F1A-6B2A-43B9-AFD5-0C3C538B3BBC}"/>
              </a:ext>
            </a:extLst>
          </p:cNvPr>
          <p:cNvSpPr txBox="1">
            <a:spLocks/>
          </p:cNvSpPr>
          <p:nvPr/>
        </p:nvSpPr>
        <p:spPr>
          <a:xfrm>
            <a:off x="1921510" y="2228850"/>
            <a:ext cx="5791200" cy="2400300"/>
          </a:xfrm>
          <a:prstGeom prst="rect">
            <a:avLst/>
          </a:prstGeom>
          <a:solidFill>
            <a:srgbClr val="002060">
              <a:alpha val="3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anchor="ctr">
            <a:noAutofit/>
            <a:sp3d extrusionH="57150">
              <a:bevelT w="38100" h="38100" prst="relaxedInset"/>
            </a:sp3d>
          </a:bodyPr>
          <a:lstStyle>
            <a:lvl1pPr marL="57155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1pPr>
            <a:lvl2pPr marL="1143114"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2pPr>
            <a:lvl3pPr marL="1714672"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3pPr>
            <a:lvl4pPr marL="228622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4pPr>
            <a:lvl5pPr marL="2857786"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5pPr>
            <a:lvl6pPr marL="3429344"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6pPr>
            <a:lvl7pPr marL="4000900"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7pPr>
            <a:lvl8pPr marL="457245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8pPr>
            <a:lvl9pPr marL="5144015"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9pPr>
          </a:lstStyle>
          <a:p>
            <a:pPr marL="342900" lvl="1" indent="-342900" defTabSz="914400">
              <a:spcBef>
                <a:spcPct val="20000"/>
              </a:spcBef>
              <a:buNone/>
            </a:pPr>
            <a:r>
              <a:rPr lang="en-US" sz="20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342900" lvl="1" indent="-342900" defTabSz="914400">
              <a:spcBef>
                <a:spcPct val="20000"/>
              </a:spcBef>
              <a:buNone/>
            </a:pPr>
            <a:r>
              <a:rPr lang="en-US" sz="20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make his face shine </a:t>
            </a:r>
            <a:r>
              <a:rPr lang="en-US" sz="2000" b="1"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upon</a:t>
            </a:r>
            <a:r>
              <a:rPr lang="en-US" sz="20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 thee, and be gracious unto thee:</a:t>
            </a:r>
          </a:p>
          <a:p>
            <a:pPr marL="342900" lvl="1" indent="-342900" defTabSz="914400">
              <a:spcBef>
                <a:spcPct val="20000"/>
              </a:spcBef>
              <a:buNone/>
            </a:pPr>
            <a:r>
              <a:rPr lang="en-US" sz="20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a:t>
            </a:r>
          </a:p>
          <a:p>
            <a:pPr marL="342900" lvl="1" indent="-342900" algn="r" defTabSz="914400">
              <a:spcBef>
                <a:spcPct val="20000"/>
              </a:spcBef>
              <a:buNone/>
            </a:pPr>
            <a:r>
              <a:rPr lang="en-US" sz="20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  - Numbers 6:24-26, </a:t>
            </a:r>
          </a:p>
        </p:txBody>
      </p:sp>
      <p:grpSp>
        <p:nvGrpSpPr>
          <p:cNvPr id="11" name="Group 10">
            <a:extLst>
              <a:ext uri="{FF2B5EF4-FFF2-40B4-BE49-F238E27FC236}">
                <a16:creationId xmlns:a16="http://schemas.microsoft.com/office/drawing/2014/main" id="{9E1AA1C2-9BEA-4430-9487-075ECF958E7D}"/>
              </a:ext>
            </a:extLst>
          </p:cNvPr>
          <p:cNvGrpSpPr/>
          <p:nvPr/>
        </p:nvGrpSpPr>
        <p:grpSpPr>
          <a:xfrm>
            <a:off x="2161987" y="5257800"/>
            <a:ext cx="4820026" cy="1132704"/>
            <a:chOff x="2514600" y="5632163"/>
            <a:chExt cx="5048626" cy="901567"/>
          </a:xfrm>
        </p:grpSpPr>
        <p:grpSp>
          <p:nvGrpSpPr>
            <p:cNvPr id="12" name="Group 11">
              <a:extLst>
                <a:ext uri="{FF2B5EF4-FFF2-40B4-BE49-F238E27FC236}">
                  <a16:creationId xmlns:a16="http://schemas.microsoft.com/office/drawing/2014/main" id="{7AAA1E9F-481E-4E6C-B71A-AAF3E641E551}"/>
                </a:ext>
              </a:extLst>
            </p:cNvPr>
            <p:cNvGrpSpPr/>
            <p:nvPr/>
          </p:nvGrpSpPr>
          <p:grpSpPr>
            <a:xfrm>
              <a:off x="3200400" y="5632163"/>
              <a:ext cx="3659864" cy="488077"/>
              <a:chOff x="3142974" y="6231582"/>
              <a:chExt cx="6718852" cy="1093970"/>
            </a:xfrm>
          </p:grpSpPr>
          <p:sp>
            <p:nvSpPr>
              <p:cNvPr id="14" name="Rectangle: Rounded Corners 13">
                <a:extLst>
                  <a:ext uri="{FF2B5EF4-FFF2-40B4-BE49-F238E27FC236}">
                    <a16:creationId xmlns:a16="http://schemas.microsoft.com/office/drawing/2014/main" id="{BB2EED20-80AC-4C51-A074-65C21CB2EB7E}"/>
                  </a:ext>
                </a:extLst>
              </p:cNvPr>
              <p:cNvSpPr/>
              <p:nvPr/>
            </p:nvSpPr>
            <p:spPr>
              <a:xfrm>
                <a:off x="3142974" y="6231582"/>
                <a:ext cx="6718852" cy="1093970"/>
              </a:xfrm>
              <a:prstGeom prst="roundRect">
                <a:avLst/>
              </a:prstGeom>
              <a:blipFill rotWithShape="1">
                <a:blip r:embed="rId4" cstate="email">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321457" hangingPunct="0"/>
                <a:endParaRPr lang="en-US" sz="2200" dirty="0">
                  <a:solidFill>
                    <a:srgbClr val="002060"/>
                  </a:solidFill>
                  <a:effectLst>
                    <a:outerShdw blurRad="63500" dist="25400" dir="2700000" rotWithShape="0">
                      <a:srgbClr val="000000">
                        <a:alpha val="70000"/>
                      </a:srgbClr>
                    </a:outerShdw>
                  </a:effectLst>
                  <a:sym typeface="Chalkduster"/>
                </a:endParaRPr>
              </a:p>
            </p:txBody>
          </p:sp>
          <p:grpSp>
            <p:nvGrpSpPr>
              <p:cNvPr id="15" name="Group 13">
                <a:extLst>
                  <a:ext uri="{FF2B5EF4-FFF2-40B4-BE49-F238E27FC236}">
                    <a16:creationId xmlns:a16="http://schemas.microsoft.com/office/drawing/2014/main" id="{B2656C20-4042-4571-B49B-A4B645C0D76E}"/>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16" name="Picture 15" descr="A picture containing drawing, room&#10;&#10;Description automatically generated">
                  <a:extLst>
                    <a:ext uri="{FF2B5EF4-FFF2-40B4-BE49-F238E27FC236}">
                      <a16:creationId xmlns:a16="http://schemas.microsoft.com/office/drawing/2014/main" id="{7C4A7054-B0A0-40DC-B51D-B2D4AE844A7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17" name="Picture 16" descr="A close up of a logo&#10;&#10;Description automatically generated">
                  <a:extLst>
                    <a:ext uri="{FF2B5EF4-FFF2-40B4-BE49-F238E27FC236}">
                      <a16:creationId xmlns:a16="http://schemas.microsoft.com/office/drawing/2014/main" id="{8627415D-F3E2-4067-93F5-99ECCFCF990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18" name="Picture 17">
                  <a:extLst>
                    <a:ext uri="{FF2B5EF4-FFF2-40B4-BE49-F238E27FC236}">
                      <a16:creationId xmlns:a16="http://schemas.microsoft.com/office/drawing/2014/main" id="{5CD40875-D24E-4230-AFBD-F7C697FC47C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3" name="Rectangle 12">
              <a:extLst>
                <a:ext uri="{FF2B5EF4-FFF2-40B4-BE49-F238E27FC236}">
                  <a16:creationId xmlns:a16="http://schemas.microsoft.com/office/drawing/2014/main" id="{DC04D890-4AEB-4299-B09E-C21A71394D8B}"/>
                </a:ext>
              </a:extLst>
            </p:cNvPr>
            <p:cNvSpPr/>
            <p:nvPr/>
          </p:nvSpPr>
          <p:spPr>
            <a:xfrm>
              <a:off x="2514600" y="6188090"/>
              <a:ext cx="5048626" cy="345640"/>
            </a:xfrm>
            <a:prstGeom prst="rect">
              <a:avLst/>
            </a:prstGeom>
            <a:solidFill>
              <a:schemeClr val="tx1">
                <a:lumMod val="95000"/>
                <a:lumOff val="5000"/>
              </a:schemeClr>
            </a:solidFill>
          </p:spPr>
          <p:txBody>
            <a:bodyPr wrap="square" lIns="64291" tIns="32146" rIns="64291" bIns="32146">
              <a:spAutoFit/>
            </a:bodyPr>
            <a:lstStyle/>
            <a:p>
              <a:r>
                <a:rPr lang="en-US" sz="800" dirty="0">
                  <a:solidFill>
                    <a:schemeClr val="bg1"/>
                  </a:solidFill>
                  <a:latin typeface="Gotham Book"/>
                  <a:cs typeface="Lucida Sans Unicode" panose="020B0602030504020204" pitchFamily="34" charset="0"/>
                </a:rPr>
                <a:t>Material adapted by Stanford W. Bowman Jr. from Echoes® Adult and Bible-in-Life® Adult Winter 2025 - 26 quarter with permission, © David C Cook, https://davidccook.org. May not be further reproduced. All rights reserved.</a:t>
              </a:r>
            </a:p>
          </p:txBody>
        </p:sp>
      </p:grpSp>
    </p:spTree>
    <p:extLst>
      <p:ext uri="{BB962C8B-B14F-4D97-AF65-F5344CB8AC3E}">
        <p14:creationId xmlns:p14="http://schemas.microsoft.com/office/powerpoint/2010/main" val="3907903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Line 8"/>
          <p:cNvSpPr>
            <a:spLocks noChangeShapeType="1"/>
          </p:cNvSpPr>
          <p:nvPr/>
        </p:nvSpPr>
        <p:spPr bwMode="auto">
          <a:xfrm flipV="1">
            <a:off x="1815541" y="1338110"/>
            <a:ext cx="835818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600" b="1" dirty="0">
              <a:solidFill>
                <a:schemeClr val="accent3">
                  <a:lumMod val="50000"/>
                </a:schemeClr>
              </a:solidFill>
              <a:effectLst>
                <a:outerShdw blurRad="38100" dist="38100" dir="2700000" algn="tl">
                  <a:srgbClr val="000000">
                    <a:alpha val="43137"/>
                  </a:srgbClr>
                </a:outerShdw>
              </a:effectLst>
              <a:latin typeface="Gotham Medium" panose="02000604030000020004"/>
            </a:endParaRPr>
          </a:p>
        </p:txBody>
      </p:sp>
      <p:sp>
        <p:nvSpPr>
          <p:cNvPr id="11" name="Line 7">
            <a:extLst>
              <a:ext uri="{FF2B5EF4-FFF2-40B4-BE49-F238E27FC236}">
                <a16:creationId xmlns:a16="http://schemas.microsoft.com/office/drawing/2014/main" id="{137B51C5-058B-48A2-B1E2-E4689C9F6D64}"/>
              </a:ext>
            </a:extLst>
          </p:cNvPr>
          <p:cNvSpPr>
            <a:spLocks noChangeShapeType="1"/>
          </p:cNvSpPr>
          <p:nvPr/>
        </p:nvSpPr>
        <p:spPr bwMode="auto">
          <a:xfrm flipH="1" flipV="1">
            <a:off x="5524503" y="1277544"/>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600" b="1" dirty="0">
              <a:solidFill>
                <a:schemeClr val="accent3">
                  <a:lumMod val="50000"/>
                </a:schemeClr>
              </a:solidFill>
              <a:effectLst>
                <a:outerShdw blurRad="38100" dist="38100" dir="2700000" algn="tl">
                  <a:srgbClr val="000000">
                    <a:alpha val="43137"/>
                  </a:srgbClr>
                </a:outerShdw>
              </a:effectLst>
              <a:latin typeface="Gotham Medium" panose="02000604030000020004"/>
            </a:endParaRPr>
          </a:p>
        </p:txBody>
      </p:sp>
      <p:sp>
        <p:nvSpPr>
          <p:cNvPr id="22" name="Line 13">
            <a:extLst>
              <a:ext uri="{FF2B5EF4-FFF2-40B4-BE49-F238E27FC236}">
                <a16:creationId xmlns:a16="http://schemas.microsoft.com/office/drawing/2014/main" id="{0C7FFC4C-261E-4796-B920-0B95A901E3D2}"/>
              </a:ext>
            </a:extLst>
          </p:cNvPr>
          <p:cNvSpPr>
            <a:spLocks noChangeShapeType="1"/>
          </p:cNvSpPr>
          <p:nvPr/>
        </p:nvSpPr>
        <p:spPr bwMode="auto">
          <a:xfrm>
            <a:off x="-173970" y="10766316"/>
            <a:ext cx="9503327" cy="32107"/>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accent3">
                  <a:lumMod val="50000"/>
                </a:schemeClr>
              </a:solidFill>
              <a:effectLst>
                <a:outerShdw blurRad="38100" dist="38100" dir="2700000" algn="tl">
                  <a:srgbClr val="000000">
                    <a:alpha val="43137"/>
                  </a:srgbClr>
                </a:outerShdw>
              </a:effectLst>
              <a:latin typeface="Gotham Medium" panose="02000604030000020004"/>
            </a:endParaRPr>
          </a:p>
        </p:txBody>
      </p:sp>
      <p:pic>
        <p:nvPicPr>
          <p:cNvPr id="5" name="Picture 4" descr="A picture containing food, drawing&#10;&#10;Description automatically generated">
            <a:hlinkClick r:id="rId3" action="ppaction://hlinksldjump"/>
            <a:extLst>
              <a:ext uri="{FF2B5EF4-FFF2-40B4-BE49-F238E27FC236}">
                <a16:creationId xmlns:a16="http://schemas.microsoft.com/office/drawing/2014/main" id="{84AB845F-1232-4D9E-9840-6D383870EC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27021" y="9910780"/>
            <a:ext cx="412552" cy="541139"/>
          </a:xfrm>
          <a:prstGeom prst="rect">
            <a:avLst/>
          </a:prstGeom>
          <a:solidFill>
            <a:schemeClr val="tx2">
              <a:lumMod val="40000"/>
              <a:lumOff val="60000"/>
              <a:alpha val="50000"/>
            </a:schemeClr>
          </a:solidFill>
        </p:spPr>
      </p:pic>
      <p:sp>
        <p:nvSpPr>
          <p:cNvPr id="26" name="Line 13">
            <a:extLst>
              <a:ext uri="{FF2B5EF4-FFF2-40B4-BE49-F238E27FC236}">
                <a16:creationId xmlns:a16="http://schemas.microsoft.com/office/drawing/2014/main" id="{EE87FC64-D645-44F0-AE5F-9456B65C5578}"/>
              </a:ext>
            </a:extLst>
          </p:cNvPr>
          <p:cNvSpPr>
            <a:spLocks noChangeShapeType="1"/>
          </p:cNvSpPr>
          <p:nvPr/>
        </p:nvSpPr>
        <p:spPr bwMode="auto">
          <a:xfrm>
            <a:off x="142875" y="9774923"/>
            <a:ext cx="8808244" cy="32107"/>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accent3">
                  <a:lumMod val="50000"/>
                </a:schemeClr>
              </a:solidFill>
              <a:effectLst>
                <a:outerShdw blurRad="38100" dist="38100" dir="2700000" algn="tl">
                  <a:srgbClr val="000000">
                    <a:alpha val="43137"/>
                  </a:srgbClr>
                </a:outerShdw>
              </a:effectLst>
              <a:latin typeface="Gotham Medium" panose="02000604030000020004"/>
            </a:endParaRPr>
          </a:p>
        </p:txBody>
      </p:sp>
      <p:sp>
        <p:nvSpPr>
          <p:cNvPr id="27" name="TextBox 26">
            <a:extLst>
              <a:ext uri="{FF2B5EF4-FFF2-40B4-BE49-F238E27FC236}">
                <a16:creationId xmlns:a16="http://schemas.microsoft.com/office/drawing/2014/main" id="{179360E6-2B9F-4F9B-A245-89821C837B3F}"/>
              </a:ext>
            </a:extLst>
          </p:cNvPr>
          <p:cNvSpPr txBox="1"/>
          <p:nvPr/>
        </p:nvSpPr>
        <p:spPr>
          <a:xfrm>
            <a:off x="164318" y="-31407"/>
            <a:ext cx="4179082" cy="55736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200" b="1" dirty="0">
                <a:solidFill>
                  <a:schemeClr val="bg1"/>
                </a:solidFill>
                <a:effectLst>
                  <a:outerShdw blurRad="38100" dist="38100" dir="2700000" algn="tl">
                    <a:srgbClr val="000000">
                      <a:alpha val="43137"/>
                    </a:srgbClr>
                  </a:outerShdw>
                </a:effectLst>
                <a:latin typeface="Gotham Medium" panose="02000604030000020004"/>
              </a:rPr>
              <a:t>QUESTION &amp; ANSWER</a:t>
            </a:r>
            <a:endParaRPr lang="en-US" sz="2400" b="1"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17" name="Title 2">
            <a:extLst>
              <a:ext uri="{FF2B5EF4-FFF2-40B4-BE49-F238E27FC236}">
                <a16:creationId xmlns:a16="http://schemas.microsoft.com/office/drawing/2014/main" id="{5D15B80E-ADC4-4538-A0EB-7ED4FE2DB9B0}"/>
              </a:ext>
            </a:extLst>
          </p:cNvPr>
          <p:cNvSpPr txBox="1">
            <a:spLocks/>
          </p:cNvSpPr>
          <p:nvPr/>
        </p:nvSpPr>
        <p:spPr>
          <a:xfrm>
            <a:off x="6127720" y="0"/>
            <a:ext cx="3016280" cy="51435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182880" lvl="1" indent="0" algn="l" hangingPunct="0">
              <a:lnSpc>
                <a:spcPct val="120000"/>
              </a:lnSpc>
              <a:tabLst>
                <a:tab pos="642915" algn="l"/>
              </a:tabLst>
            </a:pPr>
            <a:r>
              <a:rPr lang="en-US" sz="36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CHRISTIAN CHURCH</a:t>
            </a:r>
          </a:p>
        </p:txBody>
      </p:sp>
      <p:sp>
        <p:nvSpPr>
          <p:cNvPr id="7" name="Rectangle 6">
            <a:extLst>
              <a:ext uri="{FF2B5EF4-FFF2-40B4-BE49-F238E27FC236}">
                <a16:creationId xmlns:a16="http://schemas.microsoft.com/office/drawing/2014/main" id="{39C30262-3257-DB84-798C-515A615A2411}"/>
              </a:ext>
            </a:extLst>
          </p:cNvPr>
          <p:cNvSpPr/>
          <p:nvPr/>
        </p:nvSpPr>
        <p:spPr>
          <a:xfrm>
            <a:off x="0" y="607161"/>
            <a:ext cx="9117475" cy="6286323"/>
          </a:xfrm>
          <a:prstGeom prst="rect">
            <a:avLst/>
          </a:prstGeom>
          <a:solidFill>
            <a:schemeClr val="tx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3">
                  <a:lumMod val="50000"/>
                </a:schemeClr>
              </a:solidFill>
              <a:effectLst>
                <a:outerShdw blurRad="38100" dist="38100" dir="2700000" algn="tl">
                  <a:srgbClr val="000000">
                    <a:alpha val="43137"/>
                  </a:srgbClr>
                </a:outerShdw>
              </a:effectLst>
              <a:latin typeface="Gotham Medium" panose="02000604030000020004"/>
            </a:endParaRPr>
          </a:p>
        </p:txBody>
      </p:sp>
      <p:sp>
        <p:nvSpPr>
          <p:cNvPr id="3" name="Rectangle 2">
            <a:extLst>
              <a:ext uri="{FF2B5EF4-FFF2-40B4-BE49-F238E27FC236}">
                <a16:creationId xmlns:a16="http://schemas.microsoft.com/office/drawing/2014/main" id="{C173528E-EDC8-4FBE-9BE9-878B206B957E}"/>
              </a:ext>
            </a:extLst>
          </p:cNvPr>
          <p:cNvSpPr/>
          <p:nvPr/>
        </p:nvSpPr>
        <p:spPr>
          <a:xfrm>
            <a:off x="152400" y="1446572"/>
            <a:ext cx="9064095" cy="5184783"/>
          </a:xfrm>
          <a:prstGeom prst="rect">
            <a:avLst/>
          </a:prstGeom>
          <a:noFill/>
        </p:spPr>
        <p:txBody>
          <a:bodyPr wrap="square" lIns="64291" tIns="32146" rIns="64291" bIns="32146">
            <a:spAutoFit/>
          </a:bodyPr>
          <a:lstStyle/>
          <a:p>
            <a:pPr>
              <a:lnSpc>
                <a:spcPct val="107000"/>
              </a:lnSpc>
            </a:pPr>
            <a:r>
              <a:rPr lang="en-US" sz="2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 Who were the intended audiences of Jesus’ parables?</a:t>
            </a:r>
          </a:p>
          <a:p>
            <a:pPr marL="0" marR="0">
              <a:lnSpc>
                <a:spcPct val="107000"/>
              </a:lnSpc>
              <a:spcBef>
                <a:spcPts val="0"/>
              </a:spcBef>
              <a:spcAft>
                <a:spcPts val="0"/>
              </a:spcAft>
            </a:pPr>
            <a:endParaRPr lang="en-US" sz="1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1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1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b="1"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2 What does the parable of the growing seed teach us about the growth of God’s kingdom?</a:t>
            </a:r>
          </a:p>
          <a:p>
            <a:pPr>
              <a:lnSpc>
                <a:spcPct val="107000"/>
              </a:lnSpc>
            </a:pPr>
            <a:endParaRPr lang="en-US" sz="2000" b="1"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endParaRPr lang="en-US" sz="1600" b="1"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b="1"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3 What does the parable of the mustard seed teach us about the growth of God’s kingdom?</a:t>
            </a:r>
          </a:p>
          <a:p>
            <a:pPr marL="0" marR="0">
              <a:lnSpc>
                <a:spcPct val="107000"/>
              </a:lnSpc>
              <a:spcBef>
                <a:spcPts val="0"/>
              </a:spcBef>
              <a:spcAft>
                <a:spcPts val="0"/>
              </a:spcAft>
            </a:pPr>
            <a:endParaRPr lang="en-US" sz="2000" b="1"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000" b="1"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C324AB9E-C518-468C-93AF-8DE027A7E4F2}"/>
              </a:ext>
            </a:extLst>
          </p:cNvPr>
          <p:cNvSpPr>
            <a:spLocks/>
          </p:cNvSpPr>
          <p:nvPr/>
        </p:nvSpPr>
        <p:spPr bwMode="auto">
          <a:xfrm>
            <a:off x="685800" y="1893251"/>
            <a:ext cx="7479518" cy="758651"/>
          </a:xfrm>
          <a:prstGeom prst="rect">
            <a:avLst/>
          </a:prstGeom>
          <a:no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r>
              <a:rPr lang="en-US" sz="1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While Jesus shared these parables with a number of people, they were not understood by everyone who listened.  Jesus shared certain parables so that His closest followers would understand.  In some cases, the meaning was hidden until later.  Jesus does not explain every element of the parable, which leaves at least some of it open for interpretation. </a:t>
            </a:r>
            <a:endParaRPr lang="en-US" sz="1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F6791171-C410-4AED-9F97-6FD20DC6A21A}"/>
              </a:ext>
            </a:extLst>
          </p:cNvPr>
          <p:cNvSpPr>
            <a:spLocks/>
          </p:cNvSpPr>
          <p:nvPr/>
        </p:nvSpPr>
        <p:spPr bwMode="auto">
          <a:xfrm>
            <a:off x="685800" y="3555924"/>
            <a:ext cx="7479518" cy="831258"/>
          </a:xfrm>
          <a:prstGeom prst="rect">
            <a:avLst/>
          </a:prstGeom>
          <a:no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r>
              <a:rPr lang="en-US" sz="1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God’s kingdom grows in ways that are mysterious and unknown to us.  God is the one who makes it grow, and it is beyond our understanding.  Just like the farmer sleeps when the important work is happening, we are not the ones responsible for the miraculous fulfillment of God’s plans. </a:t>
            </a:r>
          </a:p>
        </p:txBody>
      </p:sp>
      <p:sp>
        <p:nvSpPr>
          <p:cNvPr id="16" name="Rectangle 15">
            <a:extLst>
              <a:ext uri="{FF2B5EF4-FFF2-40B4-BE49-F238E27FC236}">
                <a16:creationId xmlns:a16="http://schemas.microsoft.com/office/drawing/2014/main" id="{BA52572C-606B-4F62-99D8-339792E69906}"/>
              </a:ext>
            </a:extLst>
          </p:cNvPr>
          <p:cNvSpPr>
            <a:spLocks/>
          </p:cNvSpPr>
          <p:nvPr/>
        </p:nvSpPr>
        <p:spPr bwMode="auto">
          <a:xfrm>
            <a:off x="685800" y="5113968"/>
            <a:ext cx="7479518" cy="1075671"/>
          </a:xfrm>
          <a:prstGeom prst="rect">
            <a:avLst/>
          </a:prstGeom>
          <a:no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pPr>
              <a:lnSpc>
                <a:spcPct val="107000"/>
              </a:lnSpc>
            </a:pPr>
            <a:r>
              <a:rPr lang="en-US" sz="15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At the beginning, God’s work through Jesus and His followers seemed insignificant.  A mustard seed is tiny and easily missed.  But the kingdom of God, much like a mustard plant, grew into something much bigger.  Pay attention to small things that God can use.</a:t>
            </a:r>
          </a:p>
        </p:txBody>
      </p:sp>
      <p:sp>
        <p:nvSpPr>
          <p:cNvPr id="23" name="Title 2">
            <a:extLst>
              <a:ext uri="{FF2B5EF4-FFF2-40B4-BE49-F238E27FC236}">
                <a16:creationId xmlns:a16="http://schemas.microsoft.com/office/drawing/2014/main" id="{4AE1B342-E6EE-45AE-83D4-7797DFEF110B}"/>
              </a:ext>
            </a:extLst>
          </p:cNvPr>
          <p:cNvSpPr txBox="1">
            <a:spLocks/>
          </p:cNvSpPr>
          <p:nvPr/>
        </p:nvSpPr>
        <p:spPr>
          <a:xfrm>
            <a:off x="5715000" y="866199"/>
            <a:ext cx="3276600" cy="557784"/>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lvl="0" indent="0" defTabSz="914400" rtl="0" eaLnBrk="1" fontAlgn="auto" latinLnBrk="0" hangingPunct="1">
              <a:lnSpc>
                <a:spcPct val="107000"/>
              </a:lnSpc>
              <a:spcBef>
                <a:spcPts val="0"/>
              </a:spcBef>
              <a:spcAft>
                <a:spcPts val="0"/>
              </a:spcAft>
              <a:buClrTx/>
              <a:buSzTx/>
              <a:buFontTx/>
              <a:buNone/>
              <a:tabLst/>
              <a:defRPr/>
            </a:pPr>
            <a:r>
              <a:rPr lang="en-US" sz="2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Kingdom of God Grows </a:t>
            </a:r>
          </a:p>
        </p:txBody>
      </p:sp>
      <p:cxnSp>
        <p:nvCxnSpPr>
          <p:cNvPr id="19" name="Straight Connector 18">
            <a:extLst>
              <a:ext uri="{FF2B5EF4-FFF2-40B4-BE49-F238E27FC236}">
                <a16:creationId xmlns:a16="http://schemas.microsoft.com/office/drawing/2014/main" id="{5700E1CE-5AA5-4B3E-B93B-9955BAB2CB28}"/>
              </a:ext>
            </a:extLst>
          </p:cNvPr>
          <p:cNvCxnSpPr/>
          <p:nvPr/>
        </p:nvCxnSpPr>
        <p:spPr>
          <a:xfrm>
            <a:off x="142875" y="685800"/>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108025B0-92E1-0194-9FB9-38556B31456D}"/>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1400" smtClean="0">
                <a:solidFill>
                  <a:schemeClr val="bg1"/>
                </a:solidFill>
                <a:latin typeface="Arial Black" panose="020B0A04020102020204" pitchFamily="34" charset="0"/>
              </a:rPr>
              <a:pPr algn="r"/>
              <a:t>16</a:t>
            </a:fld>
            <a:endParaRPr lang="en-US" sz="14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442421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83C5F-D6CE-7461-38AD-625BB4CC8EED}"/>
            </a:ext>
          </a:extLst>
        </p:cNvPr>
        <p:cNvGrpSpPr/>
        <p:nvPr/>
      </p:nvGrpSpPr>
      <p:grpSpPr>
        <a:xfrm>
          <a:off x="0" y="0"/>
          <a:ext cx="0" cy="0"/>
          <a:chOff x="0" y="0"/>
          <a:chExt cx="0" cy="0"/>
        </a:xfrm>
      </p:grpSpPr>
      <p:sp>
        <p:nvSpPr>
          <p:cNvPr id="36869" name="Line 8">
            <a:extLst>
              <a:ext uri="{FF2B5EF4-FFF2-40B4-BE49-F238E27FC236}">
                <a16:creationId xmlns:a16="http://schemas.microsoft.com/office/drawing/2014/main" id="{600D4839-E5F3-A479-A9F9-E115416CCA9D}"/>
              </a:ext>
            </a:extLst>
          </p:cNvPr>
          <p:cNvSpPr>
            <a:spLocks noChangeShapeType="1"/>
          </p:cNvSpPr>
          <p:nvPr/>
        </p:nvSpPr>
        <p:spPr bwMode="auto">
          <a:xfrm flipV="1">
            <a:off x="1815541" y="1338110"/>
            <a:ext cx="835818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600" b="1" dirty="0">
              <a:solidFill>
                <a:schemeClr val="accent3">
                  <a:lumMod val="50000"/>
                </a:schemeClr>
              </a:solidFill>
              <a:effectLst>
                <a:outerShdw blurRad="38100" dist="38100" dir="2700000" algn="tl">
                  <a:srgbClr val="000000">
                    <a:alpha val="43137"/>
                  </a:srgbClr>
                </a:outerShdw>
              </a:effectLst>
              <a:latin typeface="Gotham Medium" panose="02000604030000020004"/>
            </a:endParaRPr>
          </a:p>
        </p:txBody>
      </p:sp>
      <p:sp>
        <p:nvSpPr>
          <p:cNvPr id="11" name="Line 7">
            <a:extLst>
              <a:ext uri="{FF2B5EF4-FFF2-40B4-BE49-F238E27FC236}">
                <a16:creationId xmlns:a16="http://schemas.microsoft.com/office/drawing/2014/main" id="{D6F883AE-112C-B808-897B-104D691D91EA}"/>
              </a:ext>
            </a:extLst>
          </p:cNvPr>
          <p:cNvSpPr>
            <a:spLocks noChangeShapeType="1"/>
          </p:cNvSpPr>
          <p:nvPr/>
        </p:nvSpPr>
        <p:spPr bwMode="auto">
          <a:xfrm flipH="1" flipV="1">
            <a:off x="5524503" y="1277544"/>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600" b="1" dirty="0">
              <a:solidFill>
                <a:schemeClr val="accent3">
                  <a:lumMod val="50000"/>
                </a:schemeClr>
              </a:solidFill>
              <a:effectLst>
                <a:outerShdw blurRad="38100" dist="38100" dir="2700000" algn="tl">
                  <a:srgbClr val="000000">
                    <a:alpha val="43137"/>
                  </a:srgbClr>
                </a:outerShdw>
              </a:effectLst>
              <a:latin typeface="Gotham Medium" panose="02000604030000020004"/>
            </a:endParaRPr>
          </a:p>
        </p:txBody>
      </p:sp>
      <p:sp>
        <p:nvSpPr>
          <p:cNvPr id="22" name="Line 13">
            <a:extLst>
              <a:ext uri="{FF2B5EF4-FFF2-40B4-BE49-F238E27FC236}">
                <a16:creationId xmlns:a16="http://schemas.microsoft.com/office/drawing/2014/main" id="{795FB752-F500-667B-BAB8-2EF3EF6F910F}"/>
              </a:ext>
            </a:extLst>
          </p:cNvPr>
          <p:cNvSpPr>
            <a:spLocks noChangeShapeType="1"/>
          </p:cNvSpPr>
          <p:nvPr/>
        </p:nvSpPr>
        <p:spPr bwMode="auto">
          <a:xfrm>
            <a:off x="-173970" y="10766316"/>
            <a:ext cx="9503327" cy="32107"/>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accent3">
                  <a:lumMod val="50000"/>
                </a:schemeClr>
              </a:solidFill>
              <a:effectLst>
                <a:outerShdw blurRad="38100" dist="38100" dir="2700000" algn="tl">
                  <a:srgbClr val="000000">
                    <a:alpha val="43137"/>
                  </a:srgbClr>
                </a:outerShdw>
              </a:effectLst>
              <a:latin typeface="Gotham Medium" panose="02000604030000020004"/>
            </a:endParaRPr>
          </a:p>
        </p:txBody>
      </p:sp>
      <p:pic>
        <p:nvPicPr>
          <p:cNvPr id="5" name="Picture 4" descr="A picture containing food, drawing&#10;&#10;Description automatically generated">
            <a:hlinkClick r:id="rId3" action="ppaction://hlinksldjump"/>
            <a:extLst>
              <a:ext uri="{FF2B5EF4-FFF2-40B4-BE49-F238E27FC236}">
                <a16:creationId xmlns:a16="http://schemas.microsoft.com/office/drawing/2014/main" id="{26C32A98-917B-4629-7DB1-6761696FBD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27021" y="9910780"/>
            <a:ext cx="412552" cy="541139"/>
          </a:xfrm>
          <a:prstGeom prst="rect">
            <a:avLst/>
          </a:prstGeom>
          <a:solidFill>
            <a:schemeClr val="tx2">
              <a:lumMod val="40000"/>
              <a:lumOff val="60000"/>
              <a:alpha val="50000"/>
            </a:schemeClr>
          </a:solidFill>
        </p:spPr>
      </p:pic>
      <p:sp>
        <p:nvSpPr>
          <p:cNvPr id="26" name="Line 13">
            <a:extLst>
              <a:ext uri="{FF2B5EF4-FFF2-40B4-BE49-F238E27FC236}">
                <a16:creationId xmlns:a16="http://schemas.microsoft.com/office/drawing/2014/main" id="{848D51FB-CE03-19D4-71F5-16EE728B2BD0}"/>
              </a:ext>
            </a:extLst>
          </p:cNvPr>
          <p:cNvSpPr>
            <a:spLocks noChangeShapeType="1"/>
          </p:cNvSpPr>
          <p:nvPr/>
        </p:nvSpPr>
        <p:spPr bwMode="auto">
          <a:xfrm>
            <a:off x="142875" y="9774923"/>
            <a:ext cx="8808244" cy="32107"/>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36163" tIns="18082" rIns="36163" bIns="18082"/>
          <a:lstStyle/>
          <a:p>
            <a:endParaRPr lang="en-US" sz="3200" b="1" dirty="0">
              <a:solidFill>
                <a:schemeClr val="accent3">
                  <a:lumMod val="50000"/>
                </a:schemeClr>
              </a:solidFill>
              <a:effectLst>
                <a:outerShdw blurRad="38100" dist="38100" dir="2700000" algn="tl">
                  <a:srgbClr val="000000">
                    <a:alpha val="43137"/>
                  </a:srgbClr>
                </a:outerShdw>
              </a:effectLst>
              <a:latin typeface="Gotham Medium" panose="02000604030000020004"/>
            </a:endParaRPr>
          </a:p>
        </p:txBody>
      </p:sp>
      <p:sp>
        <p:nvSpPr>
          <p:cNvPr id="27" name="TextBox 26">
            <a:extLst>
              <a:ext uri="{FF2B5EF4-FFF2-40B4-BE49-F238E27FC236}">
                <a16:creationId xmlns:a16="http://schemas.microsoft.com/office/drawing/2014/main" id="{7954022E-91D2-FF8B-F762-28BADEF7AAFF}"/>
              </a:ext>
            </a:extLst>
          </p:cNvPr>
          <p:cNvSpPr txBox="1"/>
          <p:nvPr/>
        </p:nvSpPr>
        <p:spPr>
          <a:xfrm>
            <a:off x="164318" y="-31407"/>
            <a:ext cx="4179082" cy="55736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200" b="1" dirty="0">
                <a:solidFill>
                  <a:schemeClr val="bg1"/>
                </a:solidFill>
                <a:effectLst>
                  <a:outerShdw blurRad="38100" dist="38100" dir="2700000" algn="tl">
                    <a:srgbClr val="000000">
                      <a:alpha val="43137"/>
                    </a:srgbClr>
                  </a:outerShdw>
                </a:effectLst>
                <a:latin typeface="Gotham Medium" panose="02000604030000020004"/>
              </a:rPr>
              <a:t>QUESTION &amp; ANSWER</a:t>
            </a:r>
            <a:endParaRPr lang="en-US" sz="2400" b="1"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17" name="Title 2">
            <a:extLst>
              <a:ext uri="{FF2B5EF4-FFF2-40B4-BE49-F238E27FC236}">
                <a16:creationId xmlns:a16="http://schemas.microsoft.com/office/drawing/2014/main" id="{9766404A-A96F-E964-7A5F-029EB1039D75}"/>
              </a:ext>
            </a:extLst>
          </p:cNvPr>
          <p:cNvSpPr txBox="1">
            <a:spLocks/>
          </p:cNvSpPr>
          <p:nvPr/>
        </p:nvSpPr>
        <p:spPr>
          <a:xfrm>
            <a:off x="6127720" y="0"/>
            <a:ext cx="3016280" cy="51435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182880" lvl="1" indent="0" algn="l" hangingPunct="0">
              <a:lnSpc>
                <a:spcPct val="120000"/>
              </a:lnSpc>
              <a:tabLst>
                <a:tab pos="642915" algn="l"/>
              </a:tabLst>
            </a:pPr>
            <a:r>
              <a:rPr lang="en-US" sz="36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CHRISTIAN CHURCH</a:t>
            </a:r>
          </a:p>
        </p:txBody>
      </p:sp>
      <p:sp>
        <p:nvSpPr>
          <p:cNvPr id="7" name="Rectangle 6">
            <a:extLst>
              <a:ext uri="{FF2B5EF4-FFF2-40B4-BE49-F238E27FC236}">
                <a16:creationId xmlns:a16="http://schemas.microsoft.com/office/drawing/2014/main" id="{F54447B1-7706-4A1B-C392-166F18B1E432}"/>
              </a:ext>
            </a:extLst>
          </p:cNvPr>
          <p:cNvSpPr/>
          <p:nvPr/>
        </p:nvSpPr>
        <p:spPr>
          <a:xfrm>
            <a:off x="0" y="607161"/>
            <a:ext cx="9117475" cy="6286323"/>
          </a:xfrm>
          <a:prstGeom prst="rect">
            <a:avLst/>
          </a:prstGeom>
          <a:solidFill>
            <a:schemeClr val="tx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3">
                  <a:lumMod val="50000"/>
                </a:schemeClr>
              </a:solidFill>
              <a:effectLst>
                <a:outerShdw blurRad="38100" dist="38100" dir="2700000" algn="tl">
                  <a:srgbClr val="000000">
                    <a:alpha val="43137"/>
                  </a:srgbClr>
                </a:outerShdw>
              </a:effectLst>
              <a:latin typeface="Gotham Medium" panose="02000604030000020004"/>
            </a:endParaRPr>
          </a:p>
        </p:txBody>
      </p:sp>
      <p:sp>
        <p:nvSpPr>
          <p:cNvPr id="3" name="Rectangle 2">
            <a:extLst>
              <a:ext uri="{FF2B5EF4-FFF2-40B4-BE49-F238E27FC236}">
                <a16:creationId xmlns:a16="http://schemas.microsoft.com/office/drawing/2014/main" id="{9BEB6447-ABE9-8E77-6FE8-3B4A3FBA52D3}"/>
              </a:ext>
            </a:extLst>
          </p:cNvPr>
          <p:cNvSpPr/>
          <p:nvPr/>
        </p:nvSpPr>
        <p:spPr>
          <a:xfrm>
            <a:off x="152400" y="1446572"/>
            <a:ext cx="9064095" cy="4559099"/>
          </a:xfrm>
          <a:prstGeom prst="rect">
            <a:avLst/>
          </a:prstGeom>
          <a:noFill/>
        </p:spPr>
        <p:txBody>
          <a:bodyPr wrap="square" lIns="64291" tIns="32146" rIns="64291" bIns="32146">
            <a:spAutoFit/>
          </a:bodyPr>
          <a:lstStyle/>
          <a:p>
            <a:pPr>
              <a:lnSpc>
                <a:spcPct val="107000"/>
              </a:lnSpc>
            </a:pPr>
            <a:r>
              <a:rPr lang="en-US" sz="2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 What are some of the things that unite God’s people?</a:t>
            </a:r>
          </a:p>
          <a:p>
            <a:pPr marL="0" marR="0">
              <a:lnSpc>
                <a:spcPct val="107000"/>
              </a:lnSpc>
              <a:spcBef>
                <a:spcPts val="0"/>
              </a:spcBef>
              <a:spcAft>
                <a:spcPts val="0"/>
              </a:spcAft>
            </a:pPr>
            <a:endParaRPr lang="en-US" sz="1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1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1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b="1"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2 Why did God give different ministry roles?</a:t>
            </a:r>
          </a:p>
          <a:p>
            <a:pPr>
              <a:lnSpc>
                <a:spcPct val="107000"/>
              </a:lnSpc>
            </a:pPr>
            <a:endParaRPr lang="en-US" sz="2000" b="1"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endParaRPr lang="en-US" sz="2000" b="1"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endParaRPr lang="en-US" sz="1600" b="1"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0" marR="0">
              <a:lnSpc>
                <a:spcPct val="107000"/>
              </a:lnSpc>
              <a:spcBef>
                <a:spcPts val="0"/>
              </a:spcBef>
              <a:spcAft>
                <a:spcPts val="0"/>
              </a:spcAft>
            </a:pPr>
            <a:r>
              <a:rPr lang="en-US" sz="2000" b="1"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3 Why must the church reject sinful habits of unbelievers?</a:t>
            </a:r>
          </a:p>
          <a:p>
            <a:pPr marL="0" marR="0">
              <a:lnSpc>
                <a:spcPct val="107000"/>
              </a:lnSpc>
              <a:spcBef>
                <a:spcPts val="0"/>
              </a:spcBef>
              <a:spcAft>
                <a:spcPts val="0"/>
              </a:spcAft>
            </a:pPr>
            <a:endParaRPr lang="en-US" sz="2000" b="1"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000" b="1"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9A5FCFA1-DC21-7253-BDCD-8A3552627F32}"/>
              </a:ext>
            </a:extLst>
          </p:cNvPr>
          <p:cNvSpPr>
            <a:spLocks/>
          </p:cNvSpPr>
          <p:nvPr/>
        </p:nvSpPr>
        <p:spPr bwMode="auto">
          <a:xfrm>
            <a:off x="685800" y="1893251"/>
            <a:ext cx="7479518" cy="758651"/>
          </a:xfrm>
          <a:prstGeom prst="rect">
            <a:avLst/>
          </a:prstGeom>
          <a:no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r>
              <a:rPr lang="en-US" sz="1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God places people into roles that build the church up.  This could be a particular role in ministry, but that doesn’t mean that everyone must be a pastor or teacher.  Sometimes a simple act, such as bringing food to a fellow church member recovering from surgery, can greatly strengthen church unity.</a:t>
            </a:r>
            <a:endParaRPr lang="en-US" sz="1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11295E37-244C-AE9C-0B27-0D2357CC7192}"/>
              </a:ext>
            </a:extLst>
          </p:cNvPr>
          <p:cNvSpPr>
            <a:spLocks/>
          </p:cNvSpPr>
          <p:nvPr/>
        </p:nvSpPr>
        <p:spPr bwMode="auto">
          <a:xfrm>
            <a:off x="685800" y="3254384"/>
            <a:ext cx="7479518" cy="831258"/>
          </a:xfrm>
          <a:prstGeom prst="rect">
            <a:avLst/>
          </a:prstGeom>
          <a:no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r>
              <a:rPr lang="en-US" sz="1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There are different ministry roles that meet different needs.  But at the core of them all, the goal is to build up the church toward maturity.  Even those who are given the roles of pastors and teachers are themselves subject to the authority of Christ. </a:t>
            </a:r>
          </a:p>
        </p:txBody>
      </p:sp>
      <p:sp>
        <p:nvSpPr>
          <p:cNvPr id="16" name="Rectangle 15">
            <a:extLst>
              <a:ext uri="{FF2B5EF4-FFF2-40B4-BE49-F238E27FC236}">
                <a16:creationId xmlns:a16="http://schemas.microsoft.com/office/drawing/2014/main" id="{A2ADECAE-A724-D905-434B-B8EBEE648891}"/>
              </a:ext>
            </a:extLst>
          </p:cNvPr>
          <p:cNvSpPr>
            <a:spLocks/>
          </p:cNvSpPr>
          <p:nvPr/>
        </p:nvSpPr>
        <p:spPr bwMode="auto">
          <a:xfrm>
            <a:off x="603641" y="4538301"/>
            <a:ext cx="7479518" cy="1075671"/>
          </a:xfrm>
          <a:prstGeom prst="rect">
            <a:avLst/>
          </a:prstGeom>
          <a:no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pPr>
              <a:lnSpc>
                <a:spcPct val="107000"/>
              </a:lnSpc>
            </a:pPr>
            <a:r>
              <a:rPr lang="en-US" sz="15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If the church is striving for maturity and unity, then the church ought to reject whatever hinders growth.  Believers were once enslaved to sin, and they are now free to grow into the mature image of Jesus.  To pursue maturity, we must turn away from sinful habits that do not distinguish us from people who don’t know God.</a:t>
            </a:r>
          </a:p>
        </p:txBody>
      </p:sp>
      <p:sp>
        <p:nvSpPr>
          <p:cNvPr id="23" name="Title 2">
            <a:extLst>
              <a:ext uri="{FF2B5EF4-FFF2-40B4-BE49-F238E27FC236}">
                <a16:creationId xmlns:a16="http://schemas.microsoft.com/office/drawing/2014/main" id="{D993E972-E9A4-7090-3549-B49617AE0B45}"/>
              </a:ext>
            </a:extLst>
          </p:cNvPr>
          <p:cNvSpPr txBox="1">
            <a:spLocks/>
          </p:cNvSpPr>
          <p:nvPr/>
        </p:nvSpPr>
        <p:spPr>
          <a:xfrm>
            <a:off x="5715000" y="866199"/>
            <a:ext cx="3276600" cy="557784"/>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lvl="0" indent="0" defTabSz="914400" rtl="0" eaLnBrk="1" fontAlgn="auto" latinLnBrk="0" hangingPunct="1">
              <a:lnSpc>
                <a:spcPct val="107000"/>
              </a:lnSpc>
              <a:spcBef>
                <a:spcPts val="0"/>
              </a:spcBef>
              <a:spcAft>
                <a:spcPts val="0"/>
              </a:spcAft>
              <a:buClrTx/>
              <a:buSzTx/>
              <a:buFontTx/>
              <a:buNone/>
              <a:tabLst/>
              <a:defRPr/>
            </a:pPr>
            <a:r>
              <a:rPr lang="en-US" sz="2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Maturing into Christ’s Image </a:t>
            </a:r>
          </a:p>
        </p:txBody>
      </p:sp>
      <p:cxnSp>
        <p:nvCxnSpPr>
          <p:cNvPr id="19" name="Straight Connector 18">
            <a:extLst>
              <a:ext uri="{FF2B5EF4-FFF2-40B4-BE49-F238E27FC236}">
                <a16:creationId xmlns:a16="http://schemas.microsoft.com/office/drawing/2014/main" id="{384B7524-6E26-86AA-72C5-1B97E24BC701}"/>
              </a:ext>
            </a:extLst>
          </p:cNvPr>
          <p:cNvCxnSpPr/>
          <p:nvPr/>
        </p:nvCxnSpPr>
        <p:spPr>
          <a:xfrm>
            <a:off x="142875" y="685800"/>
            <a:ext cx="9001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E611518A-C8F9-C1DD-FF6A-BDCC133BAB1B}"/>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1400" smtClean="0">
                <a:solidFill>
                  <a:schemeClr val="bg1"/>
                </a:solidFill>
                <a:latin typeface="Arial Black" panose="020B0A04020102020204" pitchFamily="34" charset="0"/>
              </a:rPr>
              <a:pPr algn="r"/>
              <a:t>17</a:t>
            </a:fld>
            <a:endParaRPr lang="en-US" sz="14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9072906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DC5D6-CCA5-38FB-F53A-B9805633122F}"/>
            </a:ext>
          </a:extLst>
        </p:cNvPr>
        <p:cNvGrpSpPr/>
        <p:nvPr/>
      </p:nvGrpSpPr>
      <p:grpSpPr>
        <a:xfrm>
          <a:off x="0" y="0"/>
          <a:ext cx="0" cy="0"/>
          <a:chOff x="0" y="0"/>
          <a:chExt cx="0" cy="0"/>
        </a:xfrm>
      </p:grpSpPr>
      <p:sp>
        <p:nvSpPr>
          <p:cNvPr id="42" name="Content Placeholder 1">
            <a:extLst>
              <a:ext uri="{FF2B5EF4-FFF2-40B4-BE49-F238E27FC236}">
                <a16:creationId xmlns:a16="http://schemas.microsoft.com/office/drawing/2014/main" id="{B96E6767-2935-6105-7C4C-2123C5C61079}"/>
              </a:ext>
            </a:extLst>
          </p:cNvPr>
          <p:cNvSpPr txBox="1">
            <a:spLocks/>
          </p:cNvSpPr>
          <p:nvPr/>
        </p:nvSpPr>
        <p:spPr>
          <a:xfrm>
            <a:off x="1921510" y="2228850"/>
            <a:ext cx="5791200" cy="2400300"/>
          </a:xfrm>
          <a:prstGeom prst="rect">
            <a:avLst/>
          </a:prstGeom>
          <a:solidFill>
            <a:srgbClr val="002060">
              <a:alpha val="3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anchor="ctr">
            <a:noAutofit/>
            <a:sp3d extrusionH="57150">
              <a:bevelT w="38100" h="38100" prst="relaxedInset"/>
            </a:sp3d>
          </a:bodyPr>
          <a:lstStyle>
            <a:lvl1pPr marL="57155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1pPr>
            <a:lvl2pPr marL="1143114"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2pPr>
            <a:lvl3pPr marL="1714672"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3pPr>
            <a:lvl4pPr marL="228622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4pPr>
            <a:lvl5pPr marL="2857786"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5pPr>
            <a:lvl6pPr marL="3429344"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6pPr>
            <a:lvl7pPr marL="4000900"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7pPr>
            <a:lvl8pPr marL="4572458"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8pPr>
            <a:lvl9pPr marL="5144015" marR="0" indent="-571558" algn="l" defTabSz="457246" rtl="0" latinLnBrk="0">
              <a:lnSpc>
                <a:spcPct val="100000"/>
              </a:lnSpc>
              <a:spcBef>
                <a:spcPts val="3600"/>
              </a:spcBef>
              <a:spcAft>
                <a:spcPts val="0"/>
              </a:spcAft>
              <a:buClrTx/>
              <a:buSzPct val="43000"/>
              <a:buFontTx/>
              <a:buBlip>
                <a:blip r:embed="rId3"/>
              </a:buBlip>
              <a:tabLst/>
              <a:defRPr sz="3600" b="0" i="0" u="none" strike="noStrike" cap="none" spc="0" baseline="0">
                <a:solidFill>
                  <a:srgbClr val="FFFFFF"/>
                </a:solidFill>
                <a:uFillTx/>
                <a:latin typeface="+mn-lt"/>
                <a:ea typeface="+mn-ea"/>
                <a:cs typeface="+mn-cs"/>
                <a:sym typeface="Chalkduster"/>
              </a:defRPr>
            </a:lvl9pPr>
          </a:lstStyle>
          <a:p>
            <a:pPr marL="342900" lvl="1" indent="-342900" defTabSz="914400">
              <a:spcBef>
                <a:spcPct val="20000"/>
              </a:spcBef>
              <a:buNone/>
            </a:pPr>
            <a:r>
              <a:rPr lang="en-US" sz="20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342900" lvl="1" indent="-342900" defTabSz="914400">
              <a:spcBef>
                <a:spcPct val="20000"/>
              </a:spcBef>
              <a:buNone/>
            </a:pPr>
            <a:r>
              <a:rPr lang="en-US" sz="20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make his face shine </a:t>
            </a:r>
            <a:r>
              <a:rPr lang="en-US" sz="2000" b="1"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upon</a:t>
            </a:r>
            <a:r>
              <a:rPr lang="en-US" sz="20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 thee, and be gracious unto thee:</a:t>
            </a:r>
          </a:p>
          <a:p>
            <a:pPr marL="342900" lvl="1" indent="-342900" defTabSz="914400">
              <a:spcBef>
                <a:spcPct val="20000"/>
              </a:spcBef>
              <a:buNone/>
            </a:pPr>
            <a:r>
              <a:rPr lang="en-US" sz="20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a:t>
            </a:r>
          </a:p>
          <a:p>
            <a:pPr marL="342900" lvl="1" indent="-342900" algn="r" defTabSz="914400">
              <a:spcBef>
                <a:spcPct val="20000"/>
              </a:spcBef>
              <a:buNone/>
            </a:pPr>
            <a:r>
              <a:rPr lang="en-US" sz="2000" i="1" dirty="0">
                <a:ln w="0"/>
                <a:solidFill>
                  <a:schemeClr val="bg1"/>
                </a:solidFill>
                <a:effectLst>
                  <a:outerShdw blurRad="38100" dist="19050" dir="2700000" algn="tl" rotWithShape="0">
                    <a:schemeClr val="dk1">
                      <a:alpha val="40000"/>
                    </a:schemeClr>
                  </a:outerShdw>
                </a:effectLst>
                <a:latin typeface="Arial Black" panose="020B0A04020102020204" pitchFamily="34" charset="0"/>
              </a:rPr>
              <a:t>  - Numbers 6:24-26, </a:t>
            </a:r>
          </a:p>
        </p:txBody>
      </p:sp>
      <p:grpSp>
        <p:nvGrpSpPr>
          <p:cNvPr id="11" name="Group 10">
            <a:extLst>
              <a:ext uri="{FF2B5EF4-FFF2-40B4-BE49-F238E27FC236}">
                <a16:creationId xmlns:a16="http://schemas.microsoft.com/office/drawing/2014/main" id="{A4D77211-6C71-35B2-20DE-BE8EAA5B2D98}"/>
              </a:ext>
            </a:extLst>
          </p:cNvPr>
          <p:cNvGrpSpPr/>
          <p:nvPr/>
        </p:nvGrpSpPr>
        <p:grpSpPr>
          <a:xfrm>
            <a:off x="2161987" y="5257800"/>
            <a:ext cx="4820026" cy="1132704"/>
            <a:chOff x="2514600" y="5632163"/>
            <a:chExt cx="5048626" cy="901567"/>
          </a:xfrm>
        </p:grpSpPr>
        <p:grpSp>
          <p:nvGrpSpPr>
            <p:cNvPr id="12" name="Group 11">
              <a:extLst>
                <a:ext uri="{FF2B5EF4-FFF2-40B4-BE49-F238E27FC236}">
                  <a16:creationId xmlns:a16="http://schemas.microsoft.com/office/drawing/2014/main" id="{094DE800-84EA-5E32-E5DE-CD45952377B3}"/>
                </a:ext>
              </a:extLst>
            </p:cNvPr>
            <p:cNvGrpSpPr/>
            <p:nvPr/>
          </p:nvGrpSpPr>
          <p:grpSpPr>
            <a:xfrm>
              <a:off x="3200400" y="5632163"/>
              <a:ext cx="3659864" cy="488077"/>
              <a:chOff x="3142974" y="6231582"/>
              <a:chExt cx="6718852" cy="1093970"/>
            </a:xfrm>
          </p:grpSpPr>
          <p:sp>
            <p:nvSpPr>
              <p:cNvPr id="14" name="Rectangle: Rounded Corners 13">
                <a:extLst>
                  <a:ext uri="{FF2B5EF4-FFF2-40B4-BE49-F238E27FC236}">
                    <a16:creationId xmlns:a16="http://schemas.microsoft.com/office/drawing/2014/main" id="{FBCDD4DE-1AD1-DC7F-65FA-BA35E8FB5A5E}"/>
                  </a:ext>
                </a:extLst>
              </p:cNvPr>
              <p:cNvSpPr/>
              <p:nvPr/>
            </p:nvSpPr>
            <p:spPr>
              <a:xfrm>
                <a:off x="3142974" y="6231582"/>
                <a:ext cx="6718852" cy="1093970"/>
              </a:xfrm>
              <a:prstGeom prst="roundRect">
                <a:avLst/>
              </a:prstGeom>
              <a:blipFill rotWithShape="1">
                <a:blip r:embed="rId4" cstate="email">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321457" hangingPunct="0"/>
                <a:endParaRPr lang="en-US" sz="2200" dirty="0">
                  <a:solidFill>
                    <a:srgbClr val="002060"/>
                  </a:solidFill>
                  <a:effectLst>
                    <a:outerShdw blurRad="63500" dist="25400" dir="2700000" rotWithShape="0">
                      <a:srgbClr val="000000">
                        <a:alpha val="70000"/>
                      </a:srgbClr>
                    </a:outerShdw>
                  </a:effectLst>
                  <a:sym typeface="Chalkduster"/>
                </a:endParaRPr>
              </a:p>
            </p:txBody>
          </p:sp>
          <p:grpSp>
            <p:nvGrpSpPr>
              <p:cNvPr id="15" name="Group 13">
                <a:extLst>
                  <a:ext uri="{FF2B5EF4-FFF2-40B4-BE49-F238E27FC236}">
                    <a16:creationId xmlns:a16="http://schemas.microsoft.com/office/drawing/2014/main" id="{3A984E8C-069E-76FE-0454-F5C2A0CAE683}"/>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16" name="Picture 15" descr="A picture containing drawing, room&#10;&#10;Description automatically generated">
                  <a:extLst>
                    <a:ext uri="{FF2B5EF4-FFF2-40B4-BE49-F238E27FC236}">
                      <a16:creationId xmlns:a16="http://schemas.microsoft.com/office/drawing/2014/main" id="{1B83F0C0-9DE5-B3C0-BF4B-2D303137B07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17" name="Picture 16" descr="A close up of a logo&#10;&#10;Description automatically generated">
                  <a:extLst>
                    <a:ext uri="{FF2B5EF4-FFF2-40B4-BE49-F238E27FC236}">
                      <a16:creationId xmlns:a16="http://schemas.microsoft.com/office/drawing/2014/main" id="{46DEAE3B-7E13-056C-1DF8-DDC51B7BBFE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18" name="Picture 17">
                  <a:extLst>
                    <a:ext uri="{FF2B5EF4-FFF2-40B4-BE49-F238E27FC236}">
                      <a16:creationId xmlns:a16="http://schemas.microsoft.com/office/drawing/2014/main" id="{99CC3CF3-AFC4-9DDA-3AEE-210D351CFD6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3" name="Rectangle 12">
              <a:extLst>
                <a:ext uri="{FF2B5EF4-FFF2-40B4-BE49-F238E27FC236}">
                  <a16:creationId xmlns:a16="http://schemas.microsoft.com/office/drawing/2014/main" id="{9122A30E-2A77-79AA-9C37-11F578886D19}"/>
                </a:ext>
              </a:extLst>
            </p:cNvPr>
            <p:cNvSpPr/>
            <p:nvPr/>
          </p:nvSpPr>
          <p:spPr>
            <a:xfrm>
              <a:off x="2514600" y="6188090"/>
              <a:ext cx="5048626" cy="345640"/>
            </a:xfrm>
            <a:prstGeom prst="rect">
              <a:avLst/>
            </a:prstGeom>
            <a:solidFill>
              <a:schemeClr val="tx1">
                <a:lumMod val="95000"/>
                <a:lumOff val="5000"/>
              </a:schemeClr>
            </a:solidFill>
          </p:spPr>
          <p:txBody>
            <a:bodyPr wrap="square" lIns="64291" tIns="32146" rIns="64291" bIns="32146">
              <a:spAutoFit/>
            </a:bodyPr>
            <a:lstStyle/>
            <a:p>
              <a:r>
                <a:rPr lang="en-US" sz="800" dirty="0">
                  <a:solidFill>
                    <a:schemeClr val="bg1"/>
                  </a:solidFill>
                  <a:latin typeface="Gotham Book"/>
                  <a:cs typeface="Lucida Sans Unicode" panose="020B0602030504020204" pitchFamily="34" charset="0"/>
                </a:rPr>
                <a:t>Material adapted by Stanford W. Bowman Jr. from Echoes® Adult and Bible-in-Life® Adult Winter 2025 - 26 quarter with permission, © David C Cook, https://davidccook.org. May not be further reproduced. All rights reserved.</a:t>
              </a:r>
            </a:p>
          </p:txBody>
        </p:sp>
      </p:grpSp>
    </p:spTree>
    <p:extLst>
      <p:ext uri="{BB962C8B-B14F-4D97-AF65-F5344CB8AC3E}">
        <p14:creationId xmlns:p14="http://schemas.microsoft.com/office/powerpoint/2010/main" val="2535346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96BF5DDC-C7B2-165F-DDEF-14E0020CF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145" y="56474"/>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F953482-D007-0D36-3AF4-2F10BE33F5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9" y="-5644"/>
            <a:ext cx="9308592" cy="6982237"/>
          </a:xfrm>
          <a:prstGeom prst="rect">
            <a:avLst/>
          </a:prstGeom>
        </p:spPr>
      </p:pic>
      <p:sp>
        <p:nvSpPr>
          <p:cNvPr id="9" name="Rectangle 8">
            <a:extLst>
              <a:ext uri="{FF2B5EF4-FFF2-40B4-BE49-F238E27FC236}">
                <a16:creationId xmlns:a16="http://schemas.microsoft.com/office/drawing/2014/main" id="{E8A2220E-E0FE-943C-FFA2-4CF651C2C8F4}"/>
              </a:ext>
            </a:extLst>
          </p:cNvPr>
          <p:cNvSpPr/>
          <p:nvPr/>
        </p:nvSpPr>
        <p:spPr>
          <a:xfrm>
            <a:off x="0" y="0"/>
            <a:ext cx="9312291" cy="6857990"/>
          </a:xfrm>
          <a:prstGeom prst="rect">
            <a:avLst/>
          </a:prstGeom>
          <a:solidFill>
            <a:schemeClr val="tx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 name="Rectangle 2">
            <a:extLst>
              <a:ext uri="{FF2B5EF4-FFF2-40B4-BE49-F238E27FC236}">
                <a16:creationId xmlns:a16="http://schemas.microsoft.com/office/drawing/2014/main" id="{3F203E0C-5409-4111-B961-2DFC4FD04F1B}"/>
              </a:ext>
            </a:extLst>
          </p:cNvPr>
          <p:cNvSpPr/>
          <p:nvPr/>
        </p:nvSpPr>
        <p:spPr>
          <a:xfrm>
            <a:off x="228600" y="1822669"/>
            <a:ext cx="8382000" cy="48067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lvl="2"/>
            <a:r>
              <a:rPr lang="en-US" sz="3200" b="1" i="1" u="sng" cap="small" dirty="0">
                <a:solidFill>
                  <a:schemeClr val="bg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Prayer</a:t>
            </a:r>
            <a:endParaRPr lang="en-US" sz="1600" b="1" i="1" u="sng" cap="small" dirty="0">
              <a:solidFill>
                <a:schemeClr val="bg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endParaRPr>
          </a:p>
          <a:p>
            <a:pPr marL="1005840" lvl="2"/>
            <a:endParaRPr lang="en-US" sz="1600" b="1" dirty="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Calibri" panose="020F0502020204030204" pitchFamily="34" charset="0"/>
            </a:endParaRPr>
          </a:p>
          <a:p>
            <a:pPr lvl="3">
              <a:lnSpc>
                <a:spcPct val="107000"/>
              </a:lnSpc>
            </a:pP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Heavenly Father, we confess Your Son to be the head of the church. Use us to raise His name high so that everyone will be drawn to You. Help us not forget that growth of the church means the salvation of more people and their experience of new life in You. In Jesus’ name we pray. Amen. </a:t>
            </a:r>
          </a:p>
          <a:p>
            <a:pPr lvl="2">
              <a:lnSpc>
                <a:spcPct val="107000"/>
              </a:lnSpc>
            </a:pPr>
            <a:endParaRPr lang="en-US" sz="32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2">
              <a:lnSpc>
                <a:spcPct val="107000"/>
              </a:lnSpc>
            </a:pPr>
            <a:r>
              <a:rPr lang="en-US" sz="32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Thought to Remember</a:t>
            </a:r>
          </a:p>
          <a:p>
            <a:pPr lvl="3">
              <a:lnSpc>
                <a:spcPct val="107000"/>
              </a:lnSpc>
            </a:pP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Christ intended and designed His church to grow in number and unity. </a:t>
            </a:r>
          </a:p>
          <a:p>
            <a:pPr lvl="3">
              <a:lnSpc>
                <a:spcPct val="107000"/>
              </a:lnSpc>
            </a:pPr>
            <a:endPar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3">
              <a:lnSpc>
                <a:spcPct val="107000"/>
              </a:lnSpc>
            </a:pPr>
            <a:endPar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8906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extLst>
              <a:ext uri="{96DAC541-7B7A-43D3-8B79-37D633B846F1}">
                <asvg:svgBlip xmlns:asvg="http://schemas.microsoft.com/office/drawing/2016/SVG/main" r:embed="rId4"/>
              </a:ext>
            </a:extLst>
          </a:blip>
          <a:srcRect/>
          <a:stretch>
            <a:fillRect l="-1000" r="-1000"/>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1D44A659-E713-4F38-BC1E-5EC58DB61D99}"/>
              </a:ext>
            </a:extLst>
          </p:cNvPr>
          <p:cNvSpPr txBox="1"/>
          <p:nvPr/>
        </p:nvSpPr>
        <p:spPr>
          <a:xfrm>
            <a:off x="173304" y="79805"/>
            <a:ext cx="3360436" cy="599245"/>
          </a:xfrm>
          <a:prstGeom prst="rect">
            <a:avLst/>
          </a:prstGeom>
          <a:solidFill>
            <a:srgbClr val="002060">
              <a:alpha val="3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OUTLINE</a:t>
            </a:r>
          </a:p>
        </p:txBody>
      </p:sp>
      <p:sp>
        <p:nvSpPr>
          <p:cNvPr id="21" name="Title 2">
            <a:extLst>
              <a:ext uri="{FF2B5EF4-FFF2-40B4-BE49-F238E27FC236}">
                <a16:creationId xmlns:a16="http://schemas.microsoft.com/office/drawing/2014/main" id="{1E7CC980-62F4-44F2-A590-6EE022FD46AA}"/>
              </a:ext>
            </a:extLst>
          </p:cNvPr>
          <p:cNvSpPr txBox="1">
            <a:spLocks/>
          </p:cNvSpPr>
          <p:nvPr/>
        </p:nvSpPr>
        <p:spPr>
          <a:xfrm>
            <a:off x="6071448" y="146497"/>
            <a:ext cx="3093456" cy="527510"/>
          </a:xfrm>
          <a:prstGeom prst="rect">
            <a:avLst/>
          </a:prstGeom>
          <a:solidFill>
            <a:srgbClr val="002060">
              <a:alpha val="3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THE CHRISTIAN CHURCH</a:t>
            </a:r>
          </a:p>
        </p:txBody>
      </p:sp>
      <p:cxnSp>
        <p:nvCxnSpPr>
          <p:cNvPr id="13" name="Straight Connector 12">
            <a:extLst>
              <a:ext uri="{FF2B5EF4-FFF2-40B4-BE49-F238E27FC236}">
                <a16:creationId xmlns:a16="http://schemas.microsoft.com/office/drawing/2014/main" id="{4FAEFB60-1222-4D15-AC05-C93E04F3F44D}"/>
              </a:ext>
            </a:extLst>
          </p:cNvPr>
          <p:cNvCxnSpPr>
            <a:cxnSpLocks/>
          </p:cNvCxnSpPr>
          <p:nvPr/>
        </p:nvCxnSpPr>
        <p:spPr>
          <a:xfrm flipV="1">
            <a:off x="-248203" y="791048"/>
            <a:ext cx="9640407" cy="32"/>
          </a:xfrm>
          <a:prstGeom prst="line">
            <a:avLst/>
          </a:prstGeom>
          <a:ln w="2476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6960D7-5DC9-99A7-C59E-BA34BD0B92B2}"/>
              </a:ext>
            </a:extLst>
          </p:cNvPr>
          <p:cNvGrpSpPr/>
          <p:nvPr/>
        </p:nvGrpSpPr>
        <p:grpSpPr>
          <a:xfrm>
            <a:off x="-1" y="1215498"/>
            <a:ext cx="9475566" cy="6099568"/>
            <a:chOff x="-1" y="914361"/>
            <a:chExt cx="9475566" cy="6542633"/>
          </a:xfrm>
        </p:grpSpPr>
        <p:sp>
          <p:nvSpPr>
            <p:cNvPr id="17" name="Rectangle 16">
              <a:extLst>
                <a:ext uri="{FF2B5EF4-FFF2-40B4-BE49-F238E27FC236}">
                  <a16:creationId xmlns:a16="http://schemas.microsoft.com/office/drawing/2014/main" id="{6F5EEDA2-7AE0-43EF-AF75-D8672D8B6481}"/>
                </a:ext>
              </a:extLst>
            </p:cNvPr>
            <p:cNvSpPr/>
            <p:nvPr/>
          </p:nvSpPr>
          <p:spPr>
            <a:xfrm>
              <a:off x="-1" y="2633442"/>
              <a:ext cx="9094565" cy="4823552"/>
            </a:xfrm>
            <a:prstGeom prst="rect">
              <a:avLst/>
            </a:prstGeom>
            <a:solidFill>
              <a:srgbClr val="002060">
                <a:alpha val="30000"/>
              </a:srgb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marL="664357" lvl="1" indent="-342900" hangingPunct="0">
                <a:spcBef>
                  <a:spcPts val="300"/>
                </a:spcBef>
                <a:spcAft>
                  <a:spcPts val="300"/>
                </a:spcAft>
                <a:buFont typeface="Wingdings" panose="05000000000000000000" pitchFamily="2" charset="2"/>
                <a:buChar char="q"/>
                <a:tabLst>
                  <a:tab pos="642915" algn="l"/>
                </a:tabLst>
              </a:pPr>
              <a:endParaRPr lang="en-US" sz="400" b="1"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664357" lvl="1" indent="-342900" hangingPunct="0">
                <a:spcBef>
                  <a:spcPts val="300"/>
                </a:spcBef>
                <a:spcAft>
                  <a:spcPts val="300"/>
                </a:spcAft>
                <a:buFont typeface="Wingdings" panose="05000000000000000000" pitchFamily="2" charset="2"/>
                <a:buChar char="q"/>
                <a:tabLst>
                  <a:tab pos="642915" algn="l"/>
                </a:tabLst>
              </a:pPr>
              <a:endParaRPr lang="en-US" sz="400" b="1"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664357" lvl="1" indent="-342900" hangingPunct="0">
                <a:spcBef>
                  <a:spcPts val="300"/>
                </a:spcBef>
                <a:spcAft>
                  <a:spcPts val="300"/>
                </a:spcAft>
                <a:buFont typeface="Wingdings" panose="05000000000000000000" pitchFamily="2" charset="2"/>
                <a:buChar char="q"/>
                <a:tabLst>
                  <a:tab pos="642915" algn="l"/>
                </a:tabLst>
              </a:pPr>
              <a:endParaRPr lang="en-US" sz="400" b="1"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664357" lvl="1" indent="-342900" hangingPunct="0">
                <a:spcBef>
                  <a:spcPts val="300"/>
                </a:spcBef>
                <a:spcAft>
                  <a:spcPts val="300"/>
                </a:spcAft>
                <a:buFont typeface="Wingdings" panose="05000000000000000000" pitchFamily="2" charset="2"/>
                <a:buChar char="q"/>
                <a:tabLst>
                  <a:tab pos="642915" algn="l"/>
                </a:tabLst>
              </a:pPr>
              <a:endParaRPr lang="en-US" sz="400" b="1"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664357" lvl="1" indent="-342900" hangingPunct="0">
                <a:spcBef>
                  <a:spcPts val="300"/>
                </a:spcBef>
                <a:spcAft>
                  <a:spcPts val="300"/>
                </a:spcAft>
                <a:buFont typeface="Wingdings" panose="05000000000000000000" pitchFamily="2" charset="2"/>
                <a:buChar char="q"/>
                <a:tabLst>
                  <a:tab pos="642915" algn="l"/>
                </a:tabLst>
              </a:pPr>
              <a:r>
                <a:rPr lang="en-US" sz="2000" b="1"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Review</a:t>
              </a:r>
              <a:endParaRPr lang="en-US" sz="2000" b="1"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64357" lvl="1" indent="-342900" hangingPunct="0">
                <a:spcBef>
                  <a:spcPts val="300"/>
                </a:spcBef>
                <a:spcAft>
                  <a:spcPts val="300"/>
                </a:spcAft>
                <a:buFont typeface="Wingdings" panose="05000000000000000000" pitchFamily="2" charset="2"/>
                <a:buChar char="q"/>
                <a:tabLst>
                  <a:tab pos="642915" algn="l"/>
                </a:tabLst>
              </a:pPr>
              <a:r>
                <a:rPr lang="en-US" sz="2000" b="1"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Introduction</a:t>
              </a:r>
              <a:endParaRPr lang="en-US" sz="2000" b="1"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64357" lvl="1" indent="-342900" hangingPunct="0">
                <a:spcBef>
                  <a:spcPts val="300"/>
                </a:spcBef>
                <a:spcAft>
                  <a:spcPts val="300"/>
                </a:spcAft>
                <a:buFont typeface="Wingdings" panose="05000000000000000000" pitchFamily="2" charset="2"/>
                <a:buChar char="q"/>
                <a:tabLst>
                  <a:tab pos="642915" algn="l"/>
                </a:tabLst>
              </a:pPr>
              <a:r>
                <a:rPr lang="en-US" sz="2000" b="1"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Lesson Context</a:t>
              </a:r>
              <a:endParaRPr lang="en-US" sz="2000" b="1"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64357" lvl="1" indent="-342900" hangingPunct="0">
                <a:spcBef>
                  <a:spcPts val="300"/>
                </a:spcBef>
                <a:spcAft>
                  <a:spcPts val="300"/>
                </a:spcAft>
                <a:buFont typeface="Wingdings" panose="05000000000000000000" pitchFamily="2" charset="2"/>
                <a:buChar char="q"/>
                <a:tabLst>
                  <a:tab pos="642915" algn="l"/>
                </a:tabLst>
              </a:pPr>
              <a:r>
                <a:rPr lang="en-US" sz="2000" b="1" spc="50" dirty="0" err="1">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ONIVview</a:t>
              </a: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1200150" lvl="2" indent="-285750">
                <a:buFont typeface="Wingdings" panose="05000000000000000000" pitchFamily="2" charset="2"/>
                <a:buChar char="q"/>
                <a:defRPr/>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Kingdom of God Grows - Mark 4:26–32 NIV</a:t>
              </a:r>
            </a:p>
            <a:p>
              <a:pPr marL="1200150" lvl="2" indent="-285750">
                <a:buFont typeface="Wingdings" panose="05000000000000000000" pitchFamily="2" charset="2"/>
                <a:buChar char="q"/>
                <a:defRPr/>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Maturing into Christ’s Image  - Ephesians 4:4–6, 11–18 NIV</a:t>
              </a:r>
            </a:p>
            <a:p>
              <a:pPr marL="664357" lvl="1" indent="-342900" hangingPunct="0">
                <a:spcBef>
                  <a:spcPts val="300"/>
                </a:spcBef>
                <a:spcAft>
                  <a:spcPts val="300"/>
                </a:spcAft>
                <a:buFont typeface="Wingdings" panose="05000000000000000000" pitchFamily="2" charset="2"/>
                <a:buChar char="q"/>
                <a:tabLst>
                  <a:tab pos="642915" algn="l"/>
                </a:tabLst>
                <a:defRPr/>
              </a:pPr>
              <a:r>
                <a:rPr lang="en-US" sz="2000" b="1" spc="50" dirty="0">
                  <a:ln w="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Bible Application</a:t>
              </a:r>
            </a:p>
            <a:p>
              <a:pPr marL="664357" lvl="1" indent="-342900" hangingPunct="0">
                <a:spcBef>
                  <a:spcPts val="300"/>
                </a:spcBef>
                <a:spcAft>
                  <a:spcPts val="300"/>
                </a:spcAft>
                <a:buFont typeface="Wingdings" panose="05000000000000000000" pitchFamily="2" charset="2"/>
                <a:buChar char="q"/>
                <a:tabLst>
                  <a:tab pos="642915" algn="l"/>
                </a:tabLst>
              </a:pPr>
              <a:r>
                <a:rPr lang="en-US" sz="2000" b="1"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Conclusion</a:t>
              </a:r>
              <a:endParaRPr lang="en-US" sz="2000" b="1"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664357" lvl="1" indent="-342900" hangingPunct="0">
                <a:spcBef>
                  <a:spcPts val="300"/>
                </a:spcBef>
                <a:spcAft>
                  <a:spcPts val="300"/>
                </a:spcAft>
                <a:buFont typeface="Wingdings" panose="05000000000000000000" pitchFamily="2" charset="2"/>
                <a:buChar char="q"/>
                <a:tabLst>
                  <a:tab pos="642915" algn="l"/>
                </a:tabLst>
              </a:pPr>
              <a:r>
                <a:rPr lang="en-US" sz="2000" b="1"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Question &amp; Answers</a:t>
              </a:r>
            </a:p>
            <a:p>
              <a:pPr marL="664357" lvl="1" indent="-342900" hangingPunct="0">
                <a:spcBef>
                  <a:spcPts val="300"/>
                </a:spcBef>
                <a:spcAft>
                  <a:spcPts val="300"/>
                </a:spcAft>
                <a:buFont typeface="Wingdings" panose="05000000000000000000" pitchFamily="2" charset="2"/>
                <a:buChar char="q"/>
                <a:tabLst>
                  <a:tab pos="642915" algn="l"/>
                </a:tabLst>
              </a:pPr>
              <a:endParaRPr lang="en-US" sz="2000" b="1"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321457" lvl="1" hangingPunct="0">
                <a:spcBef>
                  <a:spcPts val="300"/>
                </a:spcBef>
                <a:spcAft>
                  <a:spcPts val="300"/>
                </a:spcAft>
                <a:tabLst>
                  <a:tab pos="642915" algn="l"/>
                </a:tabLst>
              </a:pPr>
              <a:endParaRPr lang="en-US" sz="2000" b="1" spc="50" dirty="0">
                <a:ln w="0"/>
                <a:solidFill>
                  <a:schemeClr val="bg1"/>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p:txBody>
        </p:sp>
        <p:sp>
          <p:nvSpPr>
            <p:cNvPr id="23" name="Rectangle 22">
              <a:extLst>
                <a:ext uri="{FF2B5EF4-FFF2-40B4-BE49-F238E27FC236}">
                  <a16:creationId xmlns:a16="http://schemas.microsoft.com/office/drawing/2014/main" id="{053F7D8E-C164-4279-B3C8-C0ABBD107279}"/>
                </a:ext>
              </a:extLst>
            </p:cNvPr>
            <p:cNvSpPr/>
            <p:nvPr/>
          </p:nvSpPr>
          <p:spPr>
            <a:xfrm>
              <a:off x="0" y="914361"/>
              <a:ext cx="9094565" cy="1920877"/>
            </a:xfrm>
            <a:prstGeom prst="rect">
              <a:avLst/>
            </a:prstGeom>
            <a:solidFill>
              <a:srgbClr val="002060">
                <a:alpha val="30000"/>
              </a:srgb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lvl="1" defTabSz="562578">
                <a:lnSpc>
                  <a:spcPct val="90000"/>
                </a:lnSpc>
                <a:spcBef>
                  <a:spcPts val="300"/>
                </a:spcBef>
                <a:spcAft>
                  <a:spcPts val="300"/>
                </a:spcAft>
              </a:pPr>
              <a:r>
                <a:rPr lang="en-US" sz="2000" b="1" spc="50" dirty="0">
                  <a:ln w="0"/>
                  <a:solidFill>
                    <a:schemeClr val="bg1"/>
                  </a:solidFill>
                  <a:effectLst>
                    <a:outerShdw blurRad="38100" dist="38100" dir="2700000" algn="tl">
                      <a:srgbClr val="000000">
                        <a:alpha val="43137"/>
                      </a:srgbClr>
                    </a:outerShdw>
                  </a:effectLst>
                  <a:latin typeface="Gotham Medium" panose="02000604030000020004"/>
                </a:rPr>
                <a:t>LESSON SCRIPTURE: </a:t>
              </a:r>
              <a:r>
                <a:rPr lang="de-DE"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rPr>
                <a:t>Mark 4:26–32; </a:t>
              </a:r>
              <a:r>
                <a:rPr lang="de-DE" sz="2000" b="1" dirty="0" err="1">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rPr>
                <a:t>Ephesians</a:t>
              </a:r>
              <a:r>
                <a:rPr lang="de-DE"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rPr>
                <a:t> 4:4–6, 11–18</a:t>
              </a:r>
              <a:endPar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466090" marR="8890" lvl="1">
                <a:lnSpc>
                  <a:spcPct val="107000"/>
                </a:lnSpc>
                <a:spcBef>
                  <a:spcPts val="300"/>
                </a:spcBef>
                <a:spcAft>
                  <a:spcPts val="300"/>
                </a:spcAft>
              </a:pPr>
              <a:r>
                <a:rPr lang="en-US" sz="2000" b="1" spc="50" dirty="0">
                  <a:ln w="0"/>
                  <a:solidFill>
                    <a:schemeClr val="bg1"/>
                  </a:solidFill>
                  <a:effectLst>
                    <a:outerShdw blurRad="38100" dist="38100" dir="2700000" algn="tl">
                      <a:srgbClr val="000000">
                        <a:alpha val="43137"/>
                      </a:srgbClr>
                    </a:outerShdw>
                  </a:effectLst>
                  <a:latin typeface="Gotham Medium" panose="02000604030000020004"/>
                </a:rPr>
                <a:t>LESSON FOCUS: </a:t>
              </a:r>
              <a:r>
                <a:rPr lang="en-US"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rPr>
                <a:t>Christ’s followers proclaim the good news of God’s kingdom.</a:t>
              </a:r>
            </a:p>
            <a:p>
              <a:pPr marL="466090" marR="8890" lvl="1">
                <a:lnSpc>
                  <a:spcPct val="107000"/>
                </a:lnSpc>
                <a:spcBef>
                  <a:spcPts val="300"/>
                </a:spcBef>
                <a:spcAft>
                  <a:spcPts val="300"/>
                </a:spcAft>
              </a:pPr>
              <a:r>
                <a:rPr lang="en-US" sz="2000" b="1" spc="50" dirty="0">
                  <a:ln w="0"/>
                  <a:solidFill>
                    <a:schemeClr val="bg1"/>
                  </a:solidFill>
                  <a:effectLst>
                    <a:outerShdw blurRad="38100" dist="38100" dir="2700000" algn="tl">
                      <a:srgbClr val="000000">
                        <a:alpha val="43137"/>
                      </a:srgbClr>
                    </a:outerShdw>
                  </a:effectLst>
                  <a:latin typeface="Gotham Medium" panose="02000604030000020004"/>
                </a:rPr>
                <a:t>Live It Out: </a:t>
              </a:r>
              <a:r>
                <a:rPr lang="en-US"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rPr>
                <a:t>Find something small to offer to God.</a:t>
              </a:r>
            </a:p>
            <a:p>
              <a:pPr marL="466090" marR="8890" lvl="1">
                <a:lnSpc>
                  <a:spcPct val="107000"/>
                </a:lnSpc>
                <a:spcBef>
                  <a:spcPts val="300"/>
                </a:spcBef>
                <a:spcAft>
                  <a:spcPts val="300"/>
                </a:spcAft>
              </a:pPr>
              <a:r>
                <a:rPr lang="en-US" sz="2000" b="1" spc="50" dirty="0">
                  <a:ln w="0"/>
                  <a:solidFill>
                    <a:schemeClr val="bg1"/>
                  </a:solidFill>
                  <a:effectLst>
                    <a:outerShdw blurRad="38100" dist="38100" dir="2700000" algn="tl">
                      <a:srgbClr val="000000">
                        <a:alpha val="43137"/>
                      </a:srgbClr>
                    </a:outerShdw>
                  </a:effectLst>
                  <a:latin typeface="Gotham Medium" panose="02000604030000020004"/>
                </a:rPr>
                <a:t>Apply the Message: </a:t>
              </a:r>
            </a:p>
            <a:p>
              <a:pPr marL="8890" marR="8890">
                <a:lnSpc>
                  <a:spcPct val="107000"/>
                </a:lnSpc>
                <a:spcBef>
                  <a:spcPts val="300"/>
                </a:spcBef>
                <a:spcAft>
                  <a:spcPts val="300"/>
                </a:spcAft>
              </a:pPr>
              <a:endParaRPr lang="en-US" b="1" cap="small"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8" name="TextBox 7">
              <a:extLst>
                <a:ext uri="{FF2B5EF4-FFF2-40B4-BE49-F238E27FC236}">
                  <a16:creationId xmlns:a16="http://schemas.microsoft.com/office/drawing/2014/main" id="{D178AAE3-9C7E-C763-5B45-3A6C2D2B3A77}"/>
                </a:ext>
              </a:extLst>
            </p:cNvPr>
            <p:cNvSpPr txBox="1"/>
            <p:nvPr/>
          </p:nvSpPr>
          <p:spPr>
            <a:xfrm>
              <a:off x="2743200" y="2145268"/>
              <a:ext cx="6732365" cy="369332"/>
            </a:xfrm>
            <a:prstGeom prst="rect">
              <a:avLst/>
            </a:prstGeom>
            <a:solidFill>
              <a:schemeClr val="bg1">
                <a:alpha val="0"/>
              </a:schemeClr>
            </a:solidFill>
          </p:spPr>
          <p:txBody>
            <a:bodyPr wrap="square">
              <a:spAutoFit/>
            </a:bodyPr>
            <a:lstStyle/>
            <a:p>
              <a:r>
                <a:rPr lang="en-US" b="1" cap="small" dirty="0">
                  <a:solidFill>
                    <a:schemeClr val="bg1"/>
                  </a:solidFill>
                  <a:effectLst>
                    <a:outerShdw blurRad="38100" dist="38100" dir="2700000" algn="tl">
                      <a:srgbClr val="000000">
                        <a:alpha val="43137"/>
                      </a:srgbClr>
                    </a:outerShdw>
                  </a:effectLst>
                  <a:latin typeface="Gotham Medium" panose="02000604030000020004"/>
                </a:rPr>
                <a:t>We serve a God who multiplies our efforts.</a:t>
              </a:r>
              <a:endParaRPr lang="en-US" dirty="0"/>
            </a:p>
          </p:txBody>
        </p:sp>
      </p:grpSp>
      <p:sp>
        <p:nvSpPr>
          <p:cNvPr id="14" name="Line 10">
            <a:extLst>
              <a:ext uri="{FF2B5EF4-FFF2-40B4-BE49-F238E27FC236}">
                <a16:creationId xmlns:a16="http://schemas.microsoft.com/office/drawing/2014/main" id="{E2F6E14A-D5BE-4775-8F80-D55EF2724E0B}"/>
              </a:ext>
            </a:extLst>
          </p:cNvPr>
          <p:cNvSpPr>
            <a:spLocks noChangeShapeType="1"/>
          </p:cNvSpPr>
          <p:nvPr/>
        </p:nvSpPr>
        <p:spPr bwMode="auto">
          <a:xfrm flipV="1">
            <a:off x="-420181" y="2895600"/>
            <a:ext cx="9984362" cy="66031"/>
          </a:xfrm>
          <a:prstGeom prst="line">
            <a:avLst/>
          </a:prstGeom>
          <a:noFill/>
          <a:ln w="254000">
            <a:solidFill>
              <a:srgbClr val="002060"/>
            </a:solidFill>
            <a:round/>
            <a:headEnd/>
            <a:tailEnd/>
          </a:ln>
        </p:spPr>
        <p:txBody>
          <a:bodyPr lIns="64291" tIns="32146" rIns="64291" bIns="32146"/>
          <a:lstStyle/>
          <a:p>
            <a:pPr algn="ctr"/>
            <a:endParaRPr lang="en-US" sz="1400" b="1" dirty="0">
              <a:solidFill>
                <a:schemeClr val="bg1"/>
              </a:solidFill>
              <a:latin typeface="Gotham Medium" panose="02000604030000020004"/>
            </a:endParaRPr>
          </a:p>
        </p:txBody>
      </p:sp>
      <p:sp>
        <p:nvSpPr>
          <p:cNvPr id="2" name="Slide Number Placeholder 1">
            <a:extLst>
              <a:ext uri="{FF2B5EF4-FFF2-40B4-BE49-F238E27FC236}">
                <a16:creationId xmlns:a16="http://schemas.microsoft.com/office/drawing/2014/main" id="{A204073E-51CE-C7E5-40B3-86E13B780B18}"/>
              </a:ext>
            </a:extLst>
          </p:cNvPr>
          <p:cNvSpPr>
            <a:spLocks noGrp="1"/>
          </p:cNvSpPr>
          <p:nvPr>
            <p:ph type="sldNum" sz="quarter" idx="2"/>
          </p:nvPr>
        </p:nvSpPr>
        <p:spPr/>
        <p:txBody>
          <a:bodyPr/>
          <a:lstStyle/>
          <a:p>
            <a:fld id="{86CB4B4D-7CA3-9044-876B-883B54F8677D}" type="slidenum">
              <a:rPr lang="en-US" sz="1400" smtClean="0">
                <a:solidFill>
                  <a:schemeClr val="bg1"/>
                </a:solidFill>
                <a:latin typeface="Arial Black" panose="020B0A04020102020204" pitchFamily="34" charset="0"/>
              </a:rPr>
              <a:pPr/>
              <a:t>3</a:t>
            </a:fld>
            <a:endParaRPr lang="en-US" sz="1400">
              <a:solidFill>
                <a:schemeClr val="bg1"/>
              </a:solidFill>
              <a:latin typeface="Arial Black" panose="020B0A04020102020204" pitchFamily="34" charset="0"/>
            </a:endParaRPr>
          </a:p>
        </p:txBody>
      </p:sp>
    </p:spTree>
    <p:extLst>
      <p:ext uri="{BB962C8B-B14F-4D97-AF65-F5344CB8AC3E}">
        <p14:creationId xmlns:p14="http://schemas.microsoft.com/office/powerpoint/2010/main" val="321731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A702817C-C1AC-401A-9219-B802F88674D5}"/>
              </a:ext>
            </a:extLst>
          </p:cNvPr>
          <p:cNvCxnSpPr>
            <a:cxnSpLocks/>
          </p:cNvCxnSpPr>
          <p:nvPr/>
        </p:nvCxnSpPr>
        <p:spPr>
          <a:xfrm>
            <a:off x="70924" y="8153400"/>
            <a:ext cx="8961120" cy="0"/>
          </a:xfrm>
          <a:prstGeom prst="line">
            <a:avLst/>
          </a:prstGeom>
          <a:ln w="1524000">
            <a:solidFill>
              <a:schemeClr val="bg1"/>
            </a:solidFill>
          </a:ln>
        </p:spPr>
        <p:style>
          <a:lnRef idx="3">
            <a:schemeClr val="accent1"/>
          </a:lnRef>
          <a:fillRef idx="0">
            <a:schemeClr val="accent1"/>
          </a:fillRef>
          <a:effectRef idx="2">
            <a:schemeClr val="accent1"/>
          </a:effectRef>
          <a:fontRef idx="minor">
            <a:schemeClr val="tx1"/>
          </a:fontRef>
        </p:style>
      </p:cxnSp>
      <p:cxnSp>
        <p:nvCxnSpPr>
          <p:cNvPr id="7" name="Straight Connector 6">
            <a:extLst>
              <a:ext uri="{FF2B5EF4-FFF2-40B4-BE49-F238E27FC236}">
                <a16:creationId xmlns:a16="http://schemas.microsoft.com/office/drawing/2014/main" id="{51A9401A-7913-4F7A-8B68-17A4A8999448}"/>
              </a:ext>
            </a:extLst>
          </p:cNvPr>
          <p:cNvCxnSpPr>
            <a:cxnSpLocks/>
          </p:cNvCxnSpPr>
          <p:nvPr/>
        </p:nvCxnSpPr>
        <p:spPr>
          <a:xfrm flipV="1">
            <a:off x="-202692" y="609879"/>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840FE3A-CA66-40C5-941D-7E7DF5CDF2F4}"/>
              </a:ext>
            </a:extLst>
          </p:cNvPr>
          <p:cNvSpPr txBox="1"/>
          <p:nvPr/>
        </p:nvSpPr>
        <p:spPr>
          <a:xfrm>
            <a:off x="213598" y="-9318"/>
            <a:ext cx="2802684" cy="618918"/>
          </a:xfrm>
          <a:prstGeom prst="rect">
            <a:avLst/>
          </a:prstGeom>
          <a:solidFill>
            <a:schemeClr val="bg1">
              <a:lumMod val="85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6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rPr>
              <a:t>Introduction</a:t>
            </a:r>
            <a:endParaRPr lang="en-US" sz="5400" b="1" cap="small" dirty="0">
              <a:solidFill>
                <a:schemeClr val="bg1"/>
              </a:solidFill>
              <a:effectLst>
                <a:outerShdw blurRad="38100" dist="38100" dir="2700000" algn="tl">
                  <a:srgbClr val="000000">
                    <a:alpha val="43137"/>
                  </a:srgbClr>
                </a:outerShdw>
              </a:effectLst>
              <a:latin typeface="Gotham Medium" panose="02000604030000020004"/>
            </a:endParaRPr>
          </a:p>
        </p:txBody>
      </p:sp>
      <p:grpSp>
        <p:nvGrpSpPr>
          <p:cNvPr id="4" name="Group 3">
            <a:extLst>
              <a:ext uri="{FF2B5EF4-FFF2-40B4-BE49-F238E27FC236}">
                <a16:creationId xmlns:a16="http://schemas.microsoft.com/office/drawing/2014/main" id="{F22DEAC8-0D42-EC49-3938-8204B84E0BB5}"/>
              </a:ext>
            </a:extLst>
          </p:cNvPr>
          <p:cNvGrpSpPr/>
          <p:nvPr/>
        </p:nvGrpSpPr>
        <p:grpSpPr>
          <a:xfrm>
            <a:off x="0" y="638365"/>
            <a:ext cx="9087236" cy="5691414"/>
            <a:chOff x="-25533" y="863846"/>
            <a:chExt cx="8631937" cy="5305911"/>
          </a:xfrm>
        </p:grpSpPr>
        <p:sp>
          <p:nvSpPr>
            <p:cNvPr id="10" name="TextBox 9">
              <a:extLst>
                <a:ext uri="{FF2B5EF4-FFF2-40B4-BE49-F238E27FC236}">
                  <a16:creationId xmlns:a16="http://schemas.microsoft.com/office/drawing/2014/main" id="{6344DD0E-AB4B-42C7-BCE3-B593E003D2C6}"/>
                </a:ext>
              </a:extLst>
            </p:cNvPr>
            <p:cNvSpPr txBox="1"/>
            <p:nvPr/>
          </p:nvSpPr>
          <p:spPr>
            <a:xfrm>
              <a:off x="-25532" y="863846"/>
              <a:ext cx="8631936" cy="496807"/>
            </a:xfrm>
            <a:prstGeom prst="rect">
              <a:avLst/>
            </a:prstGeom>
            <a:solidFill>
              <a:schemeClr val="tx1">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r>
                <a:rPr lang="en-US" sz="2800" b="1" u="heavy"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Rapid Growth </a:t>
              </a:r>
            </a:p>
          </p:txBody>
        </p:sp>
        <p:sp>
          <p:nvSpPr>
            <p:cNvPr id="12" name="TextBox 11">
              <a:extLst>
                <a:ext uri="{FF2B5EF4-FFF2-40B4-BE49-F238E27FC236}">
                  <a16:creationId xmlns:a16="http://schemas.microsoft.com/office/drawing/2014/main" id="{C22950B4-3626-4105-9C2B-3D29A4C09184}"/>
                </a:ext>
              </a:extLst>
            </p:cNvPr>
            <p:cNvSpPr txBox="1"/>
            <p:nvPr/>
          </p:nvSpPr>
          <p:spPr>
            <a:xfrm>
              <a:off x="-25533" y="1263261"/>
              <a:ext cx="8323946" cy="490649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1"/>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My home state, Nebraska, enjoys a worldwide reputation for growing corn. It is estimated that cornfields in the state total nearly ten million acres. For me, moving to Nebraska from California, this was astounding. In central Nebraska, one can drive miles in the summer and see nothing but corn fields.</a:t>
              </a:r>
              <a:r>
                <a:rPr lang="en-US" sz="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1"/>
              <a:r>
                <a:rPr lang="en-US" sz="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1"/>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What was especially impressive to me was how fast this crop can grow. Farmers plant, and seedlings emerge in May. The corn stalks quickly become knee-high, then waist-high, then over-the-head-high. With plenty of moisture and fertilizer, corn stalks can grow an inch a day or more. I was told that sometimes you can hear the corn growing, which is true. If you stand in a corn field during peak growth season in the evening, you will hear popping as leaves emerge from the stalk.</a:t>
              </a:r>
              <a:r>
                <a:rPr lang="en-US" sz="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1"/>
              <a:r>
                <a:rPr lang="en-US" sz="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1"/>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Jesus and the people of His time and place did not have corn as we have it today. But they had other plants that grew rapidly in the fertile and well-watered fields of the Galilee region. Jesus told many parables involving farming and sowing seeds. This lesson reveals one reason why. </a:t>
              </a:r>
              <a:endParaRPr lang="en-US" sz="2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grpSp>
      <p:sp>
        <p:nvSpPr>
          <p:cNvPr id="11" name="Title 2">
            <a:extLst>
              <a:ext uri="{FF2B5EF4-FFF2-40B4-BE49-F238E27FC236}">
                <a16:creationId xmlns:a16="http://schemas.microsoft.com/office/drawing/2014/main" id="{B8CA1ACD-C90A-4F73-ACC6-C36C091FD04C}"/>
              </a:ext>
            </a:extLst>
          </p:cNvPr>
          <p:cNvSpPr txBox="1">
            <a:spLocks/>
          </p:cNvSpPr>
          <p:nvPr/>
        </p:nvSpPr>
        <p:spPr>
          <a:xfrm>
            <a:off x="6127720" y="0"/>
            <a:ext cx="3016280" cy="514350"/>
          </a:xfrm>
          <a:prstGeom prst="rect">
            <a:avLst/>
          </a:prstGeom>
          <a:solidFill>
            <a:schemeClr val="bg1">
              <a:lumMod val="85000"/>
              <a:alpha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182880" lvl="1" indent="0" algn="l" hangingPunct="0">
              <a:lnSpc>
                <a:spcPct val="120000"/>
              </a:lnSpc>
              <a:tabLst>
                <a:tab pos="642915" algn="l"/>
              </a:tabLst>
            </a:pPr>
            <a:r>
              <a:rPr lang="en-US" sz="36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CHRISTIAN CHURCH</a:t>
            </a:r>
          </a:p>
        </p:txBody>
      </p:sp>
      <p:sp>
        <p:nvSpPr>
          <p:cNvPr id="2" name="Slide Number Placeholder 1">
            <a:extLst>
              <a:ext uri="{FF2B5EF4-FFF2-40B4-BE49-F238E27FC236}">
                <a16:creationId xmlns:a16="http://schemas.microsoft.com/office/drawing/2014/main" id="{8AC14755-2BFA-C8BA-7D58-6D19AF8DFB79}"/>
              </a:ext>
            </a:extLst>
          </p:cNvPr>
          <p:cNvSpPr>
            <a:spLocks noGrp="1"/>
          </p:cNvSpPr>
          <p:nvPr>
            <p:ph type="sldNum" sz="quarter" idx="2"/>
          </p:nvPr>
        </p:nvSpPr>
        <p:spPr>
          <a:xfrm>
            <a:off x="6553200" y="6356350"/>
            <a:ext cx="2133600" cy="365125"/>
          </a:xfrm>
        </p:spPr>
        <p:txBody>
          <a:bodyPr/>
          <a:lstStyle/>
          <a:p>
            <a:fld id="{86CB4B4D-7CA3-9044-876B-883B54F8677D}" type="slidenum">
              <a:rPr lang="en-US" sz="1400" smtClean="0">
                <a:solidFill>
                  <a:schemeClr val="bg1"/>
                </a:solidFill>
                <a:latin typeface="Arial Black" panose="020B0A04020102020204" pitchFamily="34" charset="0"/>
              </a:rPr>
              <a:pPr/>
              <a:t>4</a:t>
            </a:fld>
            <a:endParaRPr lang="en-US" sz="1400">
              <a:solidFill>
                <a:schemeClr val="bg1"/>
              </a:solidFill>
              <a:latin typeface="Arial Black" panose="020B0A04020102020204" pitchFamily="34" charset="0"/>
            </a:endParaRPr>
          </a:p>
        </p:txBody>
      </p:sp>
    </p:spTree>
    <p:extLst>
      <p:ext uri="{BB962C8B-B14F-4D97-AF65-F5344CB8AC3E}">
        <p14:creationId xmlns:p14="http://schemas.microsoft.com/office/powerpoint/2010/main" val="3721166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1A9401A-7913-4F7A-8B68-17A4A8999448}"/>
              </a:ext>
            </a:extLst>
          </p:cNvPr>
          <p:cNvCxnSpPr>
            <a:cxnSpLocks/>
          </p:cNvCxnSpPr>
          <p:nvPr/>
        </p:nvCxnSpPr>
        <p:spPr>
          <a:xfrm flipV="1">
            <a:off x="-202692" y="609879"/>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B71F8FDB-010D-48A4-B863-6716B467D5F5}"/>
              </a:ext>
            </a:extLst>
          </p:cNvPr>
          <p:cNvSpPr txBox="1">
            <a:spLocks/>
          </p:cNvSpPr>
          <p:nvPr/>
        </p:nvSpPr>
        <p:spPr>
          <a:xfrm>
            <a:off x="6153628" y="25584"/>
            <a:ext cx="3016280" cy="514350"/>
          </a:xfrm>
          <a:prstGeom prst="rect">
            <a:avLst/>
          </a:prstGeom>
          <a:solidFill>
            <a:srgbClr val="002060">
              <a:alpha val="5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THE CHRISTIAN CHURCH</a:t>
            </a:r>
          </a:p>
        </p:txBody>
      </p:sp>
      <p:sp>
        <p:nvSpPr>
          <p:cNvPr id="9" name="TextBox 8">
            <a:extLst>
              <a:ext uri="{FF2B5EF4-FFF2-40B4-BE49-F238E27FC236}">
                <a16:creationId xmlns:a16="http://schemas.microsoft.com/office/drawing/2014/main" id="{1840FE3A-CA66-40C5-941D-7E7DF5CDF2F4}"/>
              </a:ext>
            </a:extLst>
          </p:cNvPr>
          <p:cNvSpPr txBox="1"/>
          <p:nvPr/>
        </p:nvSpPr>
        <p:spPr>
          <a:xfrm>
            <a:off x="213597" y="25584"/>
            <a:ext cx="3444003" cy="584295"/>
          </a:xfrm>
          <a:prstGeom prst="rect">
            <a:avLst/>
          </a:prstGeom>
          <a:solidFill>
            <a:srgbClr val="002060">
              <a:alpha val="5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CONTEXT</a:t>
            </a:r>
          </a:p>
        </p:txBody>
      </p:sp>
      <p:sp>
        <p:nvSpPr>
          <p:cNvPr id="10" name="TextBox 9">
            <a:extLst>
              <a:ext uri="{FF2B5EF4-FFF2-40B4-BE49-F238E27FC236}">
                <a16:creationId xmlns:a16="http://schemas.microsoft.com/office/drawing/2014/main" id="{E15D1B97-56F5-478F-B4EC-D48D2F8BF465}"/>
              </a:ext>
            </a:extLst>
          </p:cNvPr>
          <p:cNvSpPr txBox="1"/>
          <p:nvPr/>
        </p:nvSpPr>
        <p:spPr>
          <a:xfrm>
            <a:off x="76198" y="1162329"/>
            <a:ext cx="8961120" cy="5852160"/>
          </a:xfrm>
          <a:prstGeom prst="rect">
            <a:avLst/>
          </a:prstGeom>
          <a:blipFill dpi="0" rotWithShape="1">
            <a:blip r:embed="rId3">
              <a:alphaModFix amt="78000"/>
            </a:blip>
            <a:srcRect/>
            <a:stretch>
              <a:fillRect/>
            </a:stretch>
          </a:blip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endPar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 name="Flowchart: Manual Input 1">
            <a:extLst>
              <a:ext uri="{FF2B5EF4-FFF2-40B4-BE49-F238E27FC236}">
                <a16:creationId xmlns:a16="http://schemas.microsoft.com/office/drawing/2014/main" id="{C7F6781F-5EC4-11D0-7790-D85AD3EBB9B8}"/>
              </a:ext>
            </a:extLst>
          </p:cNvPr>
          <p:cNvSpPr/>
          <p:nvPr/>
        </p:nvSpPr>
        <p:spPr>
          <a:xfrm flipH="1">
            <a:off x="53336" y="1162329"/>
            <a:ext cx="8961119" cy="5805151"/>
          </a:xfrm>
          <a:prstGeom prst="flowChartManualInput">
            <a:avLst/>
          </a:prstGeom>
          <a:solidFill>
            <a:schemeClr val="bg1">
              <a:alpha val="60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b="1" dirty="0">
              <a:solidFill>
                <a:srgbClr val="002060"/>
              </a:solidFill>
              <a:latin typeface="Gotham Book"/>
            </a:endParaRPr>
          </a:p>
          <a:p>
            <a:endParaRPr lang="en-US" sz="1400" b="1" dirty="0">
              <a:solidFill>
                <a:srgbClr val="002060"/>
              </a:solidFill>
              <a:latin typeface="Gotham Book"/>
            </a:endParaRPr>
          </a:p>
          <a:p>
            <a:r>
              <a:rPr lang="en-US" sz="1400" b="1" dirty="0">
                <a:solidFill>
                  <a:srgbClr val="002060"/>
                </a:solidFill>
                <a:latin typeface="Gotham Book"/>
              </a:rPr>
              <a:t>Scripture uses many metaphors to describe God’s kingdom and His people.  Whether they come from agriculture (the vine and the branches in John 15:1–6) or architecture (a temple building in 1 Cor.  3:9–10), these metaphors show how God’s people grow and His reign extends throughout the world.  Today’s texts feature some of the most compelling images of growth in the New Testament.  Mark’s Gospel collects several famous parables about the kingdom.  Then Ephesians, a letter Paul writes from prison, encourages believers to grow in unity together and to honor God.</a:t>
            </a:r>
            <a:r>
              <a:rPr lang="en-US" sz="400" b="1" dirty="0">
                <a:solidFill>
                  <a:srgbClr val="002060"/>
                </a:solidFill>
                <a:latin typeface="Gotham Book"/>
              </a:rPr>
              <a:t> </a:t>
            </a:r>
          </a:p>
          <a:p>
            <a:r>
              <a:rPr lang="en-US" sz="400" b="1" dirty="0">
                <a:solidFill>
                  <a:srgbClr val="002060"/>
                </a:solidFill>
                <a:latin typeface="Gotham Book"/>
              </a:rPr>
              <a:t> </a:t>
            </a:r>
          </a:p>
          <a:p>
            <a:r>
              <a:rPr lang="en-US" sz="1400" b="1" dirty="0">
                <a:solidFill>
                  <a:srgbClr val="002060"/>
                </a:solidFill>
                <a:latin typeface="Gotham Book"/>
              </a:rPr>
              <a:t>Jesus is known for His use of parables when teaching. While Jesus’ parables are unique, this teaching method was well-known in the ancient world. For Jesus, a parable is usually an illustration that compares something well-known in the experience of the hearers to less understood spiritual truths. His illustrations were drawn from the everyday lives of His audience.</a:t>
            </a:r>
            <a:r>
              <a:rPr lang="en-US" sz="400" b="1" dirty="0">
                <a:solidFill>
                  <a:srgbClr val="002060"/>
                </a:solidFill>
                <a:latin typeface="Gotham Book"/>
              </a:rPr>
              <a:t> </a:t>
            </a:r>
          </a:p>
          <a:p>
            <a:r>
              <a:rPr lang="en-US" sz="400" b="1" dirty="0">
                <a:solidFill>
                  <a:srgbClr val="002060"/>
                </a:solidFill>
                <a:latin typeface="Gotham Book"/>
              </a:rPr>
              <a:t> </a:t>
            </a:r>
          </a:p>
          <a:p>
            <a:r>
              <a:rPr lang="en-US" sz="1400" b="1" dirty="0">
                <a:solidFill>
                  <a:srgbClr val="002060"/>
                </a:solidFill>
                <a:latin typeface="Gotham Book"/>
              </a:rPr>
              <a:t>Many parables teach about the “kingdom of God” (in Matthew, “kingdom of heaven”). We see their comparative nature in their introduction, “The kingdom of heaven is likened unto . . ” (example: Matthew 13:24). Some parables are narratives, telling a little story (example: Luke 15:4–7). Others are observational, giving spiritual application to an easily pictured scenario (example: 6:39). </a:t>
            </a:r>
            <a:endParaRPr lang="en-US" sz="400" b="1" dirty="0">
              <a:solidFill>
                <a:srgbClr val="002060"/>
              </a:solidFill>
              <a:latin typeface="Gotham Book"/>
            </a:endParaRPr>
          </a:p>
          <a:p>
            <a:r>
              <a:rPr lang="en-US" sz="400" b="1" dirty="0">
                <a:solidFill>
                  <a:srgbClr val="002060"/>
                </a:solidFill>
                <a:latin typeface="Gotham Book"/>
              </a:rPr>
              <a:t> </a:t>
            </a:r>
          </a:p>
          <a:p>
            <a:r>
              <a:rPr lang="en-US" sz="1400" b="1" dirty="0">
                <a:solidFill>
                  <a:srgbClr val="002060"/>
                </a:solidFill>
                <a:latin typeface="Gotham Book"/>
              </a:rPr>
              <a:t>The kingdom parables often have applications regarding Jesus’ intentions for the church. This lesson looks at two such parables in Mark. </a:t>
            </a:r>
          </a:p>
          <a:p>
            <a:endParaRPr lang="en-US" sz="1400" b="1" dirty="0">
              <a:solidFill>
                <a:srgbClr val="002060"/>
              </a:solidFill>
              <a:latin typeface="Gotham Book"/>
            </a:endParaRPr>
          </a:p>
        </p:txBody>
      </p:sp>
      <p:sp>
        <p:nvSpPr>
          <p:cNvPr id="3" name="Slide Number Placeholder 1">
            <a:extLst>
              <a:ext uri="{FF2B5EF4-FFF2-40B4-BE49-F238E27FC236}">
                <a16:creationId xmlns:a16="http://schemas.microsoft.com/office/drawing/2014/main" id="{03C277C1-41B7-9073-B3FA-A86C75A8D42C}"/>
              </a:ext>
            </a:extLst>
          </p:cNvPr>
          <p:cNvSpPr>
            <a:spLocks noGrp="1"/>
          </p:cNvSpPr>
          <p:nvPr>
            <p:ph type="sldNum" sz="quarter" idx="2"/>
          </p:nvPr>
        </p:nvSpPr>
        <p:spPr>
          <a:xfrm>
            <a:off x="6553200" y="6356350"/>
            <a:ext cx="2133600" cy="365125"/>
          </a:xfrm>
        </p:spPr>
        <p:txBody>
          <a:bodyPr/>
          <a:lstStyle/>
          <a:p>
            <a:fld id="{86CB4B4D-7CA3-9044-876B-883B54F8677D}" type="slidenum">
              <a:rPr lang="en-US" sz="1400" smtClean="0">
                <a:solidFill>
                  <a:srgbClr val="002060"/>
                </a:solidFill>
                <a:latin typeface="Arial Black" panose="020B0A04020102020204" pitchFamily="34" charset="0"/>
              </a:rPr>
              <a:pPr/>
              <a:t>5</a:t>
            </a:fld>
            <a:endParaRPr lang="en-US" sz="1400"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2218497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1A9401A-7913-4F7A-8B68-17A4A8999448}"/>
              </a:ext>
            </a:extLst>
          </p:cNvPr>
          <p:cNvCxnSpPr>
            <a:cxnSpLocks/>
          </p:cNvCxnSpPr>
          <p:nvPr/>
        </p:nvCxnSpPr>
        <p:spPr>
          <a:xfrm flipV="1">
            <a:off x="-202692" y="609879"/>
            <a:ext cx="9651492" cy="284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B71F8FDB-010D-48A4-B863-6716B467D5F5}"/>
              </a:ext>
            </a:extLst>
          </p:cNvPr>
          <p:cNvSpPr txBox="1">
            <a:spLocks/>
          </p:cNvSpPr>
          <p:nvPr/>
        </p:nvSpPr>
        <p:spPr>
          <a:xfrm>
            <a:off x="6153628" y="25584"/>
            <a:ext cx="3016280" cy="514350"/>
          </a:xfrm>
          <a:prstGeom prst="rect">
            <a:avLst/>
          </a:prstGeom>
          <a:solidFill>
            <a:srgbClr val="002060">
              <a:alpha val="2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THE CHRISTIAN CHURCH</a:t>
            </a:r>
          </a:p>
        </p:txBody>
      </p:sp>
      <p:sp>
        <p:nvSpPr>
          <p:cNvPr id="9" name="TextBox 8">
            <a:extLst>
              <a:ext uri="{FF2B5EF4-FFF2-40B4-BE49-F238E27FC236}">
                <a16:creationId xmlns:a16="http://schemas.microsoft.com/office/drawing/2014/main" id="{1840FE3A-CA66-40C5-941D-7E7DF5CDF2F4}"/>
              </a:ext>
            </a:extLst>
          </p:cNvPr>
          <p:cNvSpPr txBox="1"/>
          <p:nvPr/>
        </p:nvSpPr>
        <p:spPr>
          <a:xfrm>
            <a:off x="244077" y="25584"/>
            <a:ext cx="3444003" cy="584295"/>
          </a:xfrm>
          <a:prstGeom prst="rect">
            <a:avLst/>
          </a:prstGeom>
          <a:solidFill>
            <a:srgbClr val="002060">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CONTEXT</a:t>
            </a:r>
          </a:p>
        </p:txBody>
      </p:sp>
      <p:sp>
        <p:nvSpPr>
          <p:cNvPr id="10" name="TextBox 9">
            <a:extLst>
              <a:ext uri="{FF2B5EF4-FFF2-40B4-BE49-F238E27FC236}">
                <a16:creationId xmlns:a16="http://schemas.microsoft.com/office/drawing/2014/main" id="{E15D1B97-56F5-478F-B4EC-D48D2F8BF465}"/>
              </a:ext>
            </a:extLst>
          </p:cNvPr>
          <p:cNvSpPr txBox="1"/>
          <p:nvPr/>
        </p:nvSpPr>
        <p:spPr>
          <a:xfrm>
            <a:off x="38100" y="731259"/>
            <a:ext cx="9067800" cy="6101157"/>
          </a:xfrm>
          <a:prstGeom prst="rect">
            <a:avLst/>
          </a:prstGeom>
          <a:solidFill>
            <a:schemeClr val="accent1">
              <a:lumMod val="20000"/>
              <a:lumOff val="80000"/>
              <a:alpha val="30000"/>
            </a:schemeClr>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endPar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6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6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6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7FC622DF-B933-471F-B341-9AC9DC2D1895}"/>
              </a:ext>
            </a:extLst>
          </p:cNvPr>
          <p:cNvSpPr txBox="1"/>
          <p:nvPr/>
        </p:nvSpPr>
        <p:spPr>
          <a:xfrm>
            <a:off x="2209800" y="4419600"/>
            <a:ext cx="6705599" cy="1938992"/>
          </a:xfrm>
          <a:prstGeom prst="rect">
            <a:avLst/>
          </a:prstGeom>
          <a:noFill/>
          <a:ln w="57150">
            <a:noFill/>
          </a:ln>
        </p:spPr>
        <p:txBody>
          <a:bodyPr wrap="square">
            <a:spAutoFit/>
          </a:bodyPr>
          <a:lstStyle/>
          <a:p>
            <a:pPr marL="342900" indent="-342900">
              <a:buFont typeface="Wingdings" panose="05000000000000000000" pitchFamily="2" charset="2"/>
              <a:buChar char="Ø"/>
            </a:pPr>
            <a:r>
              <a:rPr lang="en-US" sz="2000" b="1" dirty="0">
                <a:solidFill>
                  <a:schemeClr val="bg1"/>
                </a:solidFill>
                <a:latin typeface="Gotham Medium" panose="02000604030000020004"/>
              </a:rPr>
              <a:t>Exodus 14:21–31—Saved through The Sea.</a:t>
            </a:r>
          </a:p>
          <a:p>
            <a:pPr marL="342900" indent="-342900">
              <a:buFont typeface="Wingdings" panose="05000000000000000000" pitchFamily="2" charset="2"/>
              <a:buChar char="Ø"/>
            </a:pPr>
            <a:r>
              <a:rPr lang="en-US" sz="2000" b="1" dirty="0">
                <a:solidFill>
                  <a:schemeClr val="bg1"/>
                </a:solidFill>
                <a:latin typeface="Gotham Medium" panose="02000604030000020004"/>
              </a:rPr>
              <a:t>Romans 6:1–14—Baptized into a New Life.</a:t>
            </a:r>
          </a:p>
          <a:p>
            <a:pPr marL="342900" indent="-342900">
              <a:buFont typeface="Wingdings" panose="05000000000000000000" pitchFamily="2" charset="2"/>
              <a:buChar char="Ø"/>
            </a:pPr>
            <a:r>
              <a:rPr lang="en-US" sz="2000" b="1" dirty="0">
                <a:solidFill>
                  <a:schemeClr val="bg1"/>
                </a:solidFill>
                <a:latin typeface="Gotham Medium" panose="02000604030000020004"/>
              </a:rPr>
              <a:t>Ex. 16:13–16, 31—God Provides Bread in the Wilderness.</a:t>
            </a:r>
          </a:p>
          <a:p>
            <a:pPr marL="342900" indent="-342900">
              <a:buFont typeface="Wingdings" panose="05000000000000000000" pitchFamily="2" charset="2"/>
              <a:buChar char="Ø"/>
            </a:pPr>
            <a:r>
              <a:rPr lang="en-US" sz="2000" b="1" dirty="0">
                <a:solidFill>
                  <a:schemeClr val="bg1"/>
                </a:solidFill>
                <a:latin typeface="Gotham Medium" panose="02000604030000020004"/>
              </a:rPr>
              <a:t>John 6:28–40—Jesus Is the Bread of Life.</a:t>
            </a:r>
          </a:p>
          <a:p>
            <a:pPr marL="342900" indent="-342900">
              <a:buFont typeface="Wingdings" panose="05000000000000000000" pitchFamily="2" charset="2"/>
              <a:buChar char="Ø"/>
            </a:pPr>
            <a:r>
              <a:rPr lang="en-US" sz="2000" b="1" dirty="0">
                <a:solidFill>
                  <a:schemeClr val="bg1"/>
                </a:solidFill>
                <a:latin typeface="Gotham Medium" panose="02000604030000020004"/>
              </a:rPr>
              <a:t>Genesis 14:14–20—A Blessing with Bread and Wine.</a:t>
            </a:r>
          </a:p>
          <a:p>
            <a:pPr marL="342900" indent="-342900">
              <a:buFont typeface="Wingdings" panose="05000000000000000000" pitchFamily="2" charset="2"/>
              <a:buChar char="Ø"/>
            </a:pPr>
            <a:r>
              <a:rPr lang="en-US" sz="2000" b="1" dirty="0">
                <a:solidFill>
                  <a:schemeClr val="bg1"/>
                </a:solidFill>
                <a:latin typeface="Gotham Medium" panose="02000604030000020004"/>
              </a:rPr>
              <a:t>Matthew 3:13–17—Beloved Child of God</a:t>
            </a:r>
          </a:p>
        </p:txBody>
      </p:sp>
      <p:sp>
        <p:nvSpPr>
          <p:cNvPr id="2" name="TextBox 1">
            <a:extLst>
              <a:ext uri="{FF2B5EF4-FFF2-40B4-BE49-F238E27FC236}">
                <a16:creationId xmlns:a16="http://schemas.microsoft.com/office/drawing/2014/main" id="{6D16156E-0A6B-5421-6908-573346AD0C3F}"/>
              </a:ext>
            </a:extLst>
          </p:cNvPr>
          <p:cNvSpPr txBox="1"/>
          <p:nvPr/>
        </p:nvSpPr>
        <p:spPr>
          <a:xfrm>
            <a:off x="213597" y="838200"/>
            <a:ext cx="8382000" cy="2246769"/>
          </a:xfrm>
          <a:prstGeom prst="rect">
            <a:avLst/>
          </a:prstGeom>
          <a:noFill/>
          <a:ln w="57150">
            <a:noFill/>
          </a:ln>
        </p:spPr>
        <p:txBody>
          <a:bodyPr wrap="square">
            <a:spAutoFit/>
          </a:bodyPr>
          <a:lstStyle/>
          <a:p>
            <a:r>
              <a:rPr lang="en-US" sz="2000" b="1" dirty="0">
                <a:solidFill>
                  <a:schemeClr val="bg1"/>
                </a:solidFill>
                <a:latin typeface="Gotham Medium" panose="02000604030000020004"/>
              </a:rPr>
              <a:t>Together, these Scriptures teach that God saves His people by His power, cares for them by His grace, and changes them by joining them to His Son, Jesus. Salvation is not just getting away from sin; it is stepping into a brand-new life. Jesus supports us day by day, brings us into a close relationship with God, and God confirms who Jesus is by saying, “This is my beloved Son.” Through Christ, God builds a redeemed people who trust Him, rely on His provision, and live as His children with a new identity.</a:t>
            </a:r>
          </a:p>
        </p:txBody>
      </p:sp>
      <p:sp>
        <p:nvSpPr>
          <p:cNvPr id="3" name="TextBox 2">
            <a:extLst>
              <a:ext uri="{FF2B5EF4-FFF2-40B4-BE49-F238E27FC236}">
                <a16:creationId xmlns:a16="http://schemas.microsoft.com/office/drawing/2014/main" id="{92C641E2-F172-696B-F843-154CDF1DC4F2}"/>
              </a:ext>
            </a:extLst>
          </p:cNvPr>
          <p:cNvSpPr txBox="1"/>
          <p:nvPr/>
        </p:nvSpPr>
        <p:spPr>
          <a:xfrm>
            <a:off x="762001" y="3507980"/>
            <a:ext cx="5257800" cy="865173"/>
          </a:xfrm>
          <a:prstGeom prst="rect">
            <a:avLst/>
          </a:prstGeom>
          <a:noFill/>
        </p:spPr>
        <p:txBody>
          <a:bodyPr wrap="square">
            <a:spAutoFit/>
          </a:bodyPr>
          <a:lstStyle/>
          <a:p>
            <a:pPr>
              <a:lnSpc>
                <a:spcPct val="107000"/>
              </a:lnSpc>
              <a:buClr>
                <a:schemeClr val="accent1"/>
              </a:buClr>
              <a:buSzPct val="80000"/>
            </a:pPr>
            <a:r>
              <a:rPr lang="en-US" sz="2400" b="1" u="sng" kern="100" cap="small" dirty="0">
                <a:solidFill>
                  <a:schemeClr val="bg1"/>
                </a:solidFill>
                <a:effectLst>
                  <a:outerShdw blurRad="38100" dist="38100" dir="2700000" algn="tl">
                    <a:srgbClr val="000000">
                      <a:alpha val="43137"/>
                    </a:srgbClr>
                  </a:outerShdw>
                </a:effectLst>
                <a:latin typeface="Gotham Book"/>
                <a:cs typeface="Calibri" panose="020F0502020204030204" pitchFamily="34" charset="0"/>
              </a:rPr>
              <a:t>Daily Bible Readings</a:t>
            </a:r>
          </a:p>
          <a:p>
            <a:pPr>
              <a:lnSpc>
                <a:spcPct val="107000"/>
              </a:lnSpc>
              <a:buClr>
                <a:schemeClr val="accent1"/>
              </a:buClr>
              <a:buSzPct val="80000"/>
            </a:pPr>
            <a:r>
              <a:rPr lang="en-US" sz="2400" b="1" kern="100" cap="small" dirty="0">
                <a:solidFill>
                  <a:schemeClr val="bg1"/>
                </a:solidFill>
                <a:effectLst>
                  <a:outerShdw blurRad="38100" dist="38100" dir="2700000" algn="tl">
                    <a:srgbClr val="000000">
                      <a:alpha val="43137"/>
                    </a:srgbClr>
                  </a:outerShdw>
                </a:effectLst>
                <a:latin typeface="Gotham Book"/>
                <a:cs typeface="Calibri" panose="020F0502020204030204" pitchFamily="34" charset="0"/>
              </a:rPr>
              <a:t>Week of February 2 through February 7</a:t>
            </a:r>
          </a:p>
        </p:txBody>
      </p:sp>
      <p:sp>
        <p:nvSpPr>
          <p:cNvPr id="4" name="Slide Number Placeholder 1">
            <a:extLst>
              <a:ext uri="{FF2B5EF4-FFF2-40B4-BE49-F238E27FC236}">
                <a16:creationId xmlns:a16="http://schemas.microsoft.com/office/drawing/2014/main" id="{4D30A292-C1DB-D9CE-5931-AB39FF60E7C5}"/>
              </a:ext>
            </a:extLst>
          </p:cNvPr>
          <p:cNvSpPr>
            <a:spLocks noGrp="1"/>
          </p:cNvSpPr>
          <p:nvPr>
            <p:ph type="sldNum" sz="quarter" idx="2"/>
          </p:nvPr>
        </p:nvSpPr>
        <p:spPr>
          <a:xfrm>
            <a:off x="6553200" y="6356350"/>
            <a:ext cx="2133600" cy="365125"/>
          </a:xfrm>
        </p:spPr>
        <p:txBody>
          <a:bodyPr/>
          <a:lstStyle/>
          <a:p>
            <a:fld id="{86CB4B4D-7CA3-9044-876B-883B54F8677D}" type="slidenum">
              <a:rPr lang="en-US" sz="1400" smtClean="0">
                <a:solidFill>
                  <a:schemeClr val="bg1"/>
                </a:solidFill>
                <a:latin typeface="Arial Black" panose="020B0A04020102020204" pitchFamily="34" charset="0"/>
              </a:rPr>
              <a:pPr/>
              <a:t>6</a:t>
            </a:fld>
            <a:endParaRPr lang="en-US" sz="1400">
              <a:solidFill>
                <a:schemeClr val="bg1"/>
              </a:solidFill>
              <a:latin typeface="Arial Black" panose="020B0A04020102020204" pitchFamily="34" charset="0"/>
            </a:endParaRPr>
          </a:p>
        </p:txBody>
      </p:sp>
    </p:spTree>
    <p:extLst>
      <p:ext uri="{BB962C8B-B14F-4D97-AF65-F5344CB8AC3E}">
        <p14:creationId xmlns:p14="http://schemas.microsoft.com/office/powerpoint/2010/main" val="4267107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tile tx="0" ty="0" sx="100000" sy="100000" flip="none" algn="tl"/>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317A14B-8AAB-D0EF-F42D-33B91FF00ABE}"/>
              </a:ext>
            </a:extLst>
          </p:cNvPr>
          <p:cNvCxnSpPr>
            <a:cxnSpLocks/>
          </p:cNvCxnSpPr>
          <p:nvPr/>
        </p:nvCxnSpPr>
        <p:spPr>
          <a:xfrm>
            <a:off x="-53183" y="1219200"/>
            <a:ext cx="9139670" cy="1644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2">
            <a:extLst>
              <a:ext uri="{FF2B5EF4-FFF2-40B4-BE49-F238E27FC236}">
                <a16:creationId xmlns:a16="http://schemas.microsoft.com/office/drawing/2014/main" id="{32218F21-C8E4-A42A-EC52-A30F63A8769F}"/>
              </a:ext>
            </a:extLst>
          </p:cNvPr>
          <p:cNvSpPr txBox="1">
            <a:spLocks/>
          </p:cNvSpPr>
          <p:nvPr/>
        </p:nvSpPr>
        <p:spPr>
          <a:xfrm>
            <a:off x="6153628" y="25584"/>
            <a:ext cx="3016280" cy="514350"/>
          </a:xfrm>
          <a:prstGeom prst="rect">
            <a:avLst/>
          </a:prstGeom>
          <a:solidFill>
            <a:srgbClr val="002060">
              <a:alpha val="2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THE CHRISTIAN CHURCH</a:t>
            </a:r>
          </a:p>
        </p:txBody>
      </p:sp>
      <p:pic>
        <p:nvPicPr>
          <p:cNvPr id="10" name="Picture 9">
            <a:extLst>
              <a:ext uri="{FF2B5EF4-FFF2-40B4-BE49-F238E27FC236}">
                <a16:creationId xmlns:a16="http://schemas.microsoft.com/office/drawing/2014/main" id="{1290434E-77F1-E46D-E614-3F931D20F206}"/>
              </a:ext>
            </a:extLst>
          </p:cNvPr>
          <p:cNvPicPr>
            <a:picLocks noChangeAspect="1"/>
          </p:cNvPicPr>
          <p:nvPr/>
        </p:nvPicPr>
        <p:blipFill>
          <a:blip r:embed="rId4" cstate="print">
            <a:alphaModFix amt="50000"/>
            <a:duotone>
              <a:prstClr val="black"/>
              <a:schemeClr val="accent1">
                <a:tint val="45000"/>
                <a:satMod val="400000"/>
              </a:schemeClr>
            </a:duotone>
            <a:extLst>
              <a:ext uri="{BEBA8EAE-BF5A-486C-A8C5-ECC9F3942E4B}">
                <a14:imgProps xmlns:a14="http://schemas.microsoft.com/office/drawing/2010/main">
                  <a14:imgLayer r:embed="rId5">
                    <a14:imgEffect>
                      <a14:artisticPaintBrush/>
                    </a14:imgEffect>
                  </a14:imgLayer>
                </a14:imgProps>
              </a:ext>
              <a:ext uri="{28A0092B-C50C-407E-A947-70E740481C1C}">
                <a14:useLocalDpi xmlns:a14="http://schemas.microsoft.com/office/drawing/2010/main" val="0"/>
              </a:ext>
            </a:extLst>
          </a:blip>
          <a:stretch>
            <a:fillRect/>
          </a:stretch>
        </p:blipFill>
        <p:spPr>
          <a:xfrm>
            <a:off x="25908" y="1284515"/>
            <a:ext cx="9144000" cy="5518747"/>
          </a:xfrm>
          <a:prstGeom prst="rect">
            <a:avLst/>
          </a:prstGeom>
        </p:spPr>
      </p:pic>
      <p:sp>
        <p:nvSpPr>
          <p:cNvPr id="7" name="TextBox 6">
            <a:extLst>
              <a:ext uri="{FF2B5EF4-FFF2-40B4-BE49-F238E27FC236}">
                <a16:creationId xmlns:a16="http://schemas.microsoft.com/office/drawing/2014/main" id="{985E1E60-484B-52E1-38FD-888ACAF47155}"/>
              </a:ext>
            </a:extLst>
          </p:cNvPr>
          <p:cNvSpPr txBox="1"/>
          <p:nvPr/>
        </p:nvSpPr>
        <p:spPr>
          <a:xfrm>
            <a:off x="244077" y="25584"/>
            <a:ext cx="3444003" cy="584295"/>
          </a:xfrm>
          <a:prstGeom prst="rect">
            <a:avLst/>
          </a:prstGeom>
          <a:solidFill>
            <a:srgbClr val="002060">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CONTEXT</a:t>
            </a:r>
          </a:p>
        </p:txBody>
      </p:sp>
      <p:graphicFrame>
        <p:nvGraphicFramePr>
          <p:cNvPr id="5" name="Diagram 4">
            <a:extLst>
              <a:ext uri="{FF2B5EF4-FFF2-40B4-BE49-F238E27FC236}">
                <a16:creationId xmlns:a16="http://schemas.microsoft.com/office/drawing/2014/main" id="{4C18C93A-A5A4-35D2-B878-2344AAFF3188}"/>
              </a:ext>
            </a:extLst>
          </p:cNvPr>
          <p:cNvGraphicFramePr/>
          <p:nvPr>
            <p:extLst>
              <p:ext uri="{D42A27DB-BD31-4B8C-83A1-F6EECF244321}">
                <p14:modId xmlns:p14="http://schemas.microsoft.com/office/powerpoint/2010/main" val="2296647582"/>
              </p:ext>
            </p:extLst>
          </p:nvPr>
        </p:nvGraphicFramePr>
        <p:xfrm>
          <a:off x="381006" y="696657"/>
          <a:ext cx="8381987" cy="549728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Slide Number Placeholder 1">
            <a:extLst>
              <a:ext uri="{FF2B5EF4-FFF2-40B4-BE49-F238E27FC236}">
                <a16:creationId xmlns:a16="http://schemas.microsoft.com/office/drawing/2014/main" id="{492B2469-C817-1425-A199-B5770F8460F0}"/>
              </a:ext>
            </a:extLst>
          </p:cNvPr>
          <p:cNvSpPr>
            <a:spLocks noGrp="1"/>
          </p:cNvSpPr>
          <p:nvPr>
            <p:ph type="sldNum" sz="quarter" idx="2"/>
          </p:nvPr>
        </p:nvSpPr>
        <p:spPr>
          <a:xfrm>
            <a:off x="6553200" y="6356350"/>
            <a:ext cx="2133600" cy="365125"/>
          </a:xfrm>
        </p:spPr>
        <p:txBody>
          <a:bodyPr/>
          <a:lstStyle/>
          <a:p>
            <a:fld id="{86CB4B4D-7CA3-9044-876B-883B54F8677D}" type="slidenum">
              <a:rPr lang="en-US" sz="1400" smtClean="0">
                <a:solidFill>
                  <a:schemeClr val="bg1"/>
                </a:solidFill>
                <a:latin typeface="Arial Black" panose="020B0A04020102020204" pitchFamily="34" charset="0"/>
              </a:rPr>
              <a:pPr/>
              <a:t>7</a:t>
            </a:fld>
            <a:endParaRPr lang="en-US" sz="1400">
              <a:solidFill>
                <a:schemeClr val="bg1"/>
              </a:solidFill>
              <a:latin typeface="Arial Black" panose="020B0A04020102020204" pitchFamily="34" charset="0"/>
            </a:endParaRPr>
          </a:p>
        </p:txBody>
      </p:sp>
    </p:spTree>
    <p:extLst>
      <p:ext uri="{BB962C8B-B14F-4D97-AF65-F5344CB8AC3E}">
        <p14:creationId xmlns:p14="http://schemas.microsoft.com/office/powerpoint/2010/main" val="3916909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r="-20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7229499-707B-626F-3905-6785EA7A95C8}"/>
              </a:ext>
            </a:extLst>
          </p:cNvPr>
          <p:cNvSpPr/>
          <p:nvPr/>
        </p:nvSpPr>
        <p:spPr>
          <a:xfrm>
            <a:off x="-68423" y="-148789"/>
            <a:ext cx="9334433" cy="7155578"/>
          </a:xfrm>
          <a:prstGeom prst="rect">
            <a:avLst/>
          </a:prstGeom>
          <a:blipFill dpi="0" rotWithShape="1">
            <a:blip r:embed="rId4">
              <a:alphaModFix amt="50000"/>
            </a:blip>
            <a:srcRect/>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2" name="Straight Connector 1">
            <a:extLst>
              <a:ext uri="{FF2B5EF4-FFF2-40B4-BE49-F238E27FC236}">
                <a16:creationId xmlns:a16="http://schemas.microsoft.com/office/drawing/2014/main" id="{0317A14B-8AAB-D0EF-F42D-33B91FF00ABE}"/>
              </a:ext>
            </a:extLst>
          </p:cNvPr>
          <p:cNvCxnSpPr>
            <a:cxnSpLocks/>
          </p:cNvCxnSpPr>
          <p:nvPr/>
        </p:nvCxnSpPr>
        <p:spPr>
          <a:xfrm>
            <a:off x="-53183" y="1219200"/>
            <a:ext cx="9139670" cy="1644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5" name="Diagram 4">
            <a:extLst>
              <a:ext uri="{FF2B5EF4-FFF2-40B4-BE49-F238E27FC236}">
                <a16:creationId xmlns:a16="http://schemas.microsoft.com/office/drawing/2014/main" id="{4C18C93A-A5A4-35D2-B878-2344AAFF3188}"/>
              </a:ext>
            </a:extLst>
          </p:cNvPr>
          <p:cNvGraphicFramePr/>
          <p:nvPr>
            <p:extLst>
              <p:ext uri="{D42A27DB-BD31-4B8C-83A1-F6EECF244321}">
                <p14:modId xmlns:p14="http://schemas.microsoft.com/office/powerpoint/2010/main" val="2217448362"/>
              </p:ext>
            </p:extLst>
          </p:nvPr>
        </p:nvGraphicFramePr>
        <p:xfrm>
          <a:off x="151289" y="565334"/>
          <a:ext cx="3836214" cy="50068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TextBox 9">
            <a:extLst>
              <a:ext uri="{FF2B5EF4-FFF2-40B4-BE49-F238E27FC236}">
                <a16:creationId xmlns:a16="http://schemas.microsoft.com/office/drawing/2014/main" id="{84D2E42D-0A09-FAEE-B40A-4EE6FF0A5EC0}"/>
              </a:ext>
            </a:extLst>
          </p:cNvPr>
          <p:cNvSpPr txBox="1"/>
          <p:nvPr/>
        </p:nvSpPr>
        <p:spPr>
          <a:xfrm>
            <a:off x="82913" y="1299021"/>
            <a:ext cx="3969032" cy="3293209"/>
          </a:xfrm>
          <a:prstGeom prst="rect">
            <a:avLst/>
          </a:prstGeom>
          <a:solidFill>
            <a:schemeClr val="bg1">
              <a:alpha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1600" b="1" dirty="0">
                <a:solidFill>
                  <a:srgbClr val="002060"/>
                </a:solidFill>
                <a:effectLst>
                  <a:outerShdw blurRad="38100" dist="38100" dir="2700000" algn="tl">
                    <a:srgbClr val="000000">
                      <a:alpha val="43137"/>
                    </a:srgbClr>
                  </a:outerShdw>
                </a:effectLst>
                <a:latin typeface="Gotham Medium" panose="02000604030000020004"/>
              </a:rPr>
              <a:t>Apostles and Prophets Today?</a:t>
            </a:r>
          </a:p>
          <a:p>
            <a:r>
              <a:rPr lang="en-US" sz="1600" b="1" dirty="0">
                <a:solidFill>
                  <a:srgbClr val="002060"/>
                </a:solidFill>
                <a:effectLst>
                  <a:outerShdw blurRad="38100" dist="38100" dir="2700000" algn="tl">
                    <a:srgbClr val="000000">
                      <a:alpha val="43137"/>
                    </a:srgbClr>
                  </a:outerShdw>
                </a:effectLst>
                <a:latin typeface="Gotham Medium" panose="02000604030000020004"/>
              </a:rPr>
              <a:t>Many Christians debate whether the ministry roles of apostles and prophets continue today.  Some point to Ephesians 4:11–13 to settle the case, suggesting that, if some of the roles—like pastor and teacher—still exist, then all the rest must too.  But Paul here doesn’t focus on how long those roles will continue.  His point is that Christ gave people in those roles to the church, not the roles themselves.  We should avoid pushing his language beyond his intent. </a:t>
            </a:r>
          </a:p>
        </p:txBody>
      </p:sp>
      <p:graphicFrame>
        <p:nvGraphicFramePr>
          <p:cNvPr id="6" name="Diagram 5">
            <a:extLst>
              <a:ext uri="{FF2B5EF4-FFF2-40B4-BE49-F238E27FC236}">
                <a16:creationId xmlns:a16="http://schemas.microsoft.com/office/drawing/2014/main" id="{94578D26-6C31-F181-17B7-B030267B754C}"/>
              </a:ext>
            </a:extLst>
          </p:cNvPr>
          <p:cNvGraphicFramePr/>
          <p:nvPr>
            <p:extLst>
              <p:ext uri="{D42A27DB-BD31-4B8C-83A1-F6EECF244321}">
                <p14:modId xmlns:p14="http://schemas.microsoft.com/office/powerpoint/2010/main" val="223415060"/>
              </p:ext>
            </p:extLst>
          </p:nvPr>
        </p:nvGraphicFramePr>
        <p:xfrm>
          <a:off x="4409118" y="1447800"/>
          <a:ext cx="4582482" cy="159844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8" name="TextBox 7">
            <a:extLst>
              <a:ext uri="{FF2B5EF4-FFF2-40B4-BE49-F238E27FC236}">
                <a16:creationId xmlns:a16="http://schemas.microsoft.com/office/drawing/2014/main" id="{CD771527-9924-E7B3-0A39-CF265DFD0C93}"/>
              </a:ext>
            </a:extLst>
          </p:cNvPr>
          <p:cNvSpPr txBox="1"/>
          <p:nvPr/>
        </p:nvSpPr>
        <p:spPr>
          <a:xfrm>
            <a:off x="4478605" y="1982169"/>
            <a:ext cx="4582482" cy="4278094"/>
          </a:xfrm>
          <a:prstGeom prst="rect">
            <a:avLst/>
          </a:prstGeom>
          <a:solidFill>
            <a:schemeClr val="bg1">
              <a:alpha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1600" b="1" dirty="0">
                <a:solidFill>
                  <a:srgbClr val="002060"/>
                </a:solidFill>
                <a:effectLst>
                  <a:outerShdw blurRad="38100" dist="38100" dir="2700000" algn="tl">
                    <a:srgbClr val="000000">
                      <a:alpha val="43137"/>
                    </a:srgbClr>
                  </a:outerShdw>
                </a:effectLst>
                <a:latin typeface="Gotham Medium" panose="02000604030000020004"/>
              </a:rPr>
              <a:t>Paul often uses the metaphor of a body to describe the intimate relationship that believers share (1 Cor.  12:12–27; Rom.  12:3–8).  Paul drew this metaphor from politics, where it was used to emphasize that the citizens of the Greek </a:t>
            </a:r>
            <a:r>
              <a:rPr lang="en-US" sz="1600" b="1" dirty="0" err="1">
                <a:solidFill>
                  <a:srgbClr val="002060"/>
                </a:solidFill>
                <a:effectLst>
                  <a:outerShdw blurRad="38100" dist="38100" dir="2700000" algn="tl">
                    <a:srgbClr val="000000">
                      <a:alpha val="43137"/>
                    </a:srgbClr>
                  </a:outerShdw>
                </a:effectLst>
                <a:latin typeface="Gotham Medium" panose="02000604030000020004"/>
              </a:rPr>
              <a:t>ekklēsia</a:t>
            </a:r>
            <a:r>
              <a:rPr lang="en-US" sz="1600" b="1" dirty="0">
                <a:solidFill>
                  <a:srgbClr val="002060"/>
                </a:solidFill>
                <a:effectLst>
                  <a:outerShdw blurRad="38100" dist="38100" dir="2700000" algn="tl">
                    <a:srgbClr val="000000">
                      <a:alpha val="43137"/>
                    </a:srgbClr>
                  </a:outerShdw>
                </a:effectLst>
                <a:latin typeface="Gotham Medium" panose="02000604030000020004"/>
              </a:rPr>
              <a:t> (“public assembly”) depended on one another.  Paul likewise calls the community of believers an </a:t>
            </a:r>
            <a:r>
              <a:rPr lang="en-US" sz="1600" b="1" dirty="0" err="1">
                <a:solidFill>
                  <a:srgbClr val="002060"/>
                </a:solidFill>
                <a:effectLst>
                  <a:outerShdw blurRad="38100" dist="38100" dir="2700000" algn="tl">
                    <a:srgbClr val="000000">
                      <a:alpha val="43137"/>
                    </a:srgbClr>
                  </a:outerShdw>
                </a:effectLst>
                <a:latin typeface="Gotham Medium" panose="02000604030000020004"/>
              </a:rPr>
              <a:t>ekklēsia</a:t>
            </a:r>
            <a:r>
              <a:rPr lang="en-US" sz="1600" b="1" dirty="0">
                <a:solidFill>
                  <a:srgbClr val="002060"/>
                </a:solidFill>
                <a:effectLst>
                  <a:outerShdw blurRad="38100" dist="38100" dir="2700000" algn="tl">
                    <a:srgbClr val="000000">
                      <a:alpha val="43137"/>
                    </a:srgbClr>
                  </a:outerShdw>
                </a:effectLst>
                <a:latin typeface="Gotham Medium" panose="02000604030000020004"/>
              </a:rPr>
              <a:t> (translated “church”) and uses the metaphor of a body to show the unity of Jesus’ followers.  Like parts of a body, every follower of Jesus is connected to the others.  Every believer has a unique and irreplaceable role in God’s kingdom.  Paul seems to enjoy using the metaphor because it perfectly balances the connection between individuality and unity.  Many parts make up a single body, and yet they all are clearly unified and unable to operate in isolation. </a:t>
            </a:r>
          </a:p>
        </p:txBody>
      </p:sp>
      <p:sp>
        <p:nvSpPr>
          <p:cNvPr id="11" name="Title 2">
            <a:extLst>
              <a:ext uri="{FF2B5EF4-FFF2-40B4-BE49-F238E27FC236}">
                <a16:creationId xmlns:a16="http://schemas.microsoft.com/office/drawing/2014/main" id="{E8426084-3E28-B267-BFC8-2C5E540A37E9}"/>
              </a:ext>
            </a:extLst>
          </p:cNvPr>
          <p:cNvSpPr txBox="1">
            <a:spLocks/>
          </p:cNvSpPr>
          <p:nvPr/>
        </p:nvSpPr>
        <p:spPr>
          <a:xfrm>
            <a:off x="6153628" y="25584"/>
            <a:ext cx="3016280" cy="514350"/>
          </a:xfrm>
          <a:prstGeom prst="rect">
            <a:avLst/>
          </a:prstGeom>
          <a:solidFill>
            <a:srgbClr val="002060">
              <a:alpha val="2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THE CHRISTIAN CHURCH</a:t>
            </a:r>
          </a:p>
        </p:txBody>
      </p:sp>
      <p:sp>
        <p:nvSpPr>
          <p:cNvPr id="12" name="TextBox 11">
            <a:extLst>
              <a:ext uri="{FF2B5EF4-FFF2-40B4-BE49-F238E27FC236}">
                <a16:creationId xmlns:a16="http://schemas.microsoft.com/office/drawing/2014/main" id="{52CE985D-9E75-5FD8-95AE-1095DD9F0FC3}"/>
              </a:ext>
            </a:extLst>
          </p:cNvPr>
          <p:cNvSpPr txBox="1"/>
          <p:nvPr/>
        </p:nvSpPr>
        <p:spPr>
          <a:xfrm>
            <a:off x="244077" y="25584"/>
            <a:ext cx="3444003" cy="584295"/>
          </a:xfrm>
          <a:prstGeom prst="rect">
            <a:avLst/>
          </a:prstGeom>
          <a:solidFill>
            <a:srgbClr val="002060">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CONTEXT</a:t>
            </a:r>
          </a:p>
        </p:txBody>
      </p:sp>
      <p:sp>
        <p:nvSpPr>
          <p:cNvPr id="3" name="Slide Number Placeholder 1">
            <a:extLst>
              <a:ext uri="{FF2B5EF4-FFF2-40B4-BE49-F238E27FC236}">
                <a16:creationId xmlns:a16="http://schemas.microsoft.com/office/drawing/2014/main" id="{B5A2C99C-F638-9727-225A-B092AAA28F3A}"/>
              </a:ext>
            </a:extLst>
          </p:cNvPr>
          <p:cNvSpPr>
            <a:spLocks noGrp="1"/>
          </p:cNvSpPr>
          <p:nvPr>
            <p:ph type="sldNum" sz="quarter" idx="2"/>
          </p:nvPr>
        </p:nvSpPr>
        <p:spPr>
          <a:xfrm>
            <a:off x="6553200" y="6356350"/>
            <a:ext cx="2133600" cy="365125"/>
          </a:xfrm>
        </p:spPr>
        <p:txBody>
          <a:bodyPr/>
          <a:lstStyle/>
          <a:p>
            <a:fld id="{86CB4B4D-7CA3-9044-876B-883B54F8677D}" type="slidenum">
              <a:rPr lang="en-US" sz="1400" smtClean="0">
                <a:solidFill>
                  <a:srgbClr val="002060"/>
                </a:solidFill>
                <a:latin typeface="Arial Black" panose="020B0A04020102020204" pitchFamily="34" charset="0"/>
              </a:rPr>
              <a:pPr/>
              <a:t>8</a:t>
            </a:fld>
            <a:endParaRPr lang="en-US" sz="1400"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1768078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Line 10">
            <a:extLst>
              <a:ext uri="{FF2B5EF4-FFF2-40B4-BE49-F238E27FC236}">
                <a16:creationId xmlns:a16="http://schemas.microsoft.com/office/drawing/2014/main" id="{0D0604E3-C85F-4FE2-BED5-472F9E6E7367}"/>
              </a:ext>
            </a:extLst>
          </p:cNvPr>
          <p:cNvSpPr>
            <a:spLocks noChangeShapeType="1"/>
          </p:cNvSpPr>
          <p:nvPr/>
        </p:nvSpPr>
        <p:spPr bwMode="auto">
          <a:xfrm>
            <a:off x="-834575" y="7391400"/>
            <a:ext cx="958291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b="1" dirty="0">
              <a:solidFill>
                <a:schemeClr val="bg1"/>
              </a:solidFill>
              <a:effectLst>
                <a:outerShdw blurRad="38100" dist="38100" dir="2700000" algn="tl">
                  <a:srgbClr val="000000">
                    <a:alpha val="43137"/>
                  </a:srgbClr>
                </a:outerShdw>
              </a:effectLst>
              <a:latin typeface="Gotham Medium" panose="02000604030000020004"/>
            </a:endParaRPr>
          </a:p>
        </p:txBody>
      </p:sp>
      <p:cxnSp>
        <p:nvCxnSpPr>
          <p:cNvPr id="8" name="Straight Connector 7">
            <a:extLst>
              <a:ext uri="{FF2B5EF4-FFF2-40B4-BE49-F238E27FC236}">
                <a16:creationId xmlns:a16="http://schemas.microsoft.com/office/drawing/2014/main" id="{8A44C97D-90E5-A766-AEEF-BCB49EBDE11D}"/>
              </a:ext>
            </a:extLst>
          </p:cNvPr>
          <p:cNvCxnSpPr>
            <a:cxnSpLocks/>
          </p:cNvCxnSpPr>
          <p:nvPr/>
        </p:nvCxnSpPr>
        <p:spPr>
          <a:xfrm>
            <a:off x="-76200" y="830503"/>
            <a:ext cx="9386888"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A8A3DE04-F70E-A2F8-90BF-10E53232C659}"/>
              </a:ext>
            </a:extLst>
          </p:cNvPr>
          <p:cNvSpPr/>
          <p:nvPr/>
        </p:nvSpPr>
        <p:spPr>
          <a:xfrm>
            <a:off x="40618" y="939517"/>
            <a:ext cx="9067800" cy="5929566"/>
          </a:xfrm>
          <a:prstGeom prst="rect">
            <a:avLst/>
          </a:prstGeom>
          <a:solidFill>
            <a:schemeClr val="bg1">
              <a:alpha val="50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latin typeface="Gotham Medium" panose="02000604030000020004"/>
            </a:endParaRPr>
          </a:p>
        </p:txBody>
      </p:sp>
      <p:sp>
        <p:nvSpPr>
          <p:cNvPr id="9" name="TextBox 8">
            <a:extLst>
              <a:ext uri="{FF2B5EF4-FFF2-40B4-BE49-F238E27FC236}">
                <a16:creationId xmlns:a16="http://schemas.microsoft.com/office/drawing/2014/main" id="{710C1D1E-4453-6B11-1AD8-12DF28EF40C0}"/>
              </a:ext>
            </a:extLst>
          </p:cNvPr>
          <p:cNvSpPr txBox="1"/>
          <p:nvPr/>
        </p:nvSpPr>
        <p:spPr>
          <a:xfrm>
            <a:off x="85053" y="152400"/>
            <a:ext cx="3622310" cy="588140"/>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Medium" panose="02000604030000020004"/>
              </a:rPr>
              <a:t>LESSON OVERVIEW</a:t>
            </a:r>
          </a:p>
        </p:txBody>
      </p:sp>
      <p:sp>
        <p:nvSpPr>
          <p:cNvPr id="15" name="Title 2">
            <a:extLst>
              <a:ext uri="{FF2B5EF4-FFF2-40B4-BE49-F238E27FC236}">
                <a16:creationId xmlns:a16="http://schemas.microsoft.com/office/drawing/2014/main" id="{DF31F01C-2398-CF99-F3BE-7A2EC40F6DC1}"/>
              </a:ext>
            </a:extLst>
          </p:cNvPr>
          <p:cNvSpPr txBox="1">
            <a:spLocks/>
          </p:cNvSpPr>
          <p:nvPr/>
        </p:nvSpPr>
        <p:spPr>
          <a:xfrm>
            <a:off x="128777" y="945819"/>
            <a:ext cx="8877993" cy="468762"/>
          </a:xfrm>
          <a:prstGeom prst="rect">
            <a:avLst/>
          </a:prstGeom>
          <a:solidFill>
            <a:srgbClr val="002060">
              <a:alpha val="20000"/>
            </a:srgb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Kingdom of God Grows - Mark 4:26–32 NIV</a:t>
            </a:r>
          </a:p>
        </p:txBody>
      </p:sp>
      <p:sp>
        <p:nvSpPr>
          <p:cNvPr id="16" name="Title 2">
            <a:extLst>
              <a:ext uri="{FF2B5EF4-FFF2-40B4-BE49-F238E27FC236}">
                <a16:creationId xmlns:a16="http://schemas.microsoft.com/office/drawing/2014/main" id="{272A4A97-0B9F-8D35-2FDF-8C57EDBF4E5F}"/>
              </a:ext>
            </a:extLst>
          </p:cNvPr>
          <p:cNvSpPr txBox="1">
            <a:spLocks/>
          </p:cNvSpPr>
          <p:nvPr/>
        </p:nvSpPr>
        <p:spPr>
          <a:xfrm>
            <a:off x="5952453" y="207140"/>
            <a:ext cx="3016280" cy="51435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62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Medium" panose="02000604030000020004"/>
              </a:rPr>
              <a:t>THE CHRISTIAN CHURCH</a:t>
            </a:r>
          </a:p>
        </p:txBody>
      </p:sp>
      <p:sp>
        <p:nvSpPr>
          <p:cNvPr id="20" name="Rectangle 13">
            <a:extLst>
              <a:ext uri="{FF2B5EF4-FFF2-40B4-BE49-F238E27FC236}">
                <a16:creationId xmlns:a16="http://schemas.microsoft.com/office/drawing/2014/main" id="{55A09C44-60E6-1496-932F-000FD0A6F984}"/>
              </a:ext>
            </a:extLst>
          </p:cNvPr>
          <p:cNvSpPr>
            <a:spLocks/>
          </p:cNvSpPr>
          <p:nvPr/>
        </p:nvSpPr>
        <p:spPr bwMode="auto">
          <a:xfrm>
            <a:off x="4743450" y="1432413"/>
            <a:ext cx="4324350" cy="5436670"/>
          </a:xfrm>
          <a:prstGeom prst="rect">
            <a:avLst/>
          </a:prstGeom>
          <a:solidFill>
            <a:schemeClr val="bg1">
              <a:alpha val="40000"/>
            </a:scheme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pPr marL="342900" marR="0" lvl="0" indent="-342900">
              <a:lnSpc>
                <a:spcPct val="107000"/>
              </a:lnSpc>
              <a:spcBef>
                <a:spcPts val="0"/>
              </a:spcBef>
              <a:spcAft>
                <a:spcPts val="0"/>
              </a:spcAft>
              <a:buFont typeface="Wingdings" panose="05000000000000000000" pitchFamily="2" charset="2"/>
              <a:buChar char="q"/>
            </a:pPr>
            <a:endParaRPr lang="en-US" sz="17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800100" lvl="1" indent="-342900">
              <a:lnSpc>
                <a:spcPct val="107000"/>
              </a:lnSpc>
              <a:buFont typeface="Wingdings" panose="05000000000000000000" pitchFamily="2" charset="2"/>
              <a:buChar char="q"/>
            </a:pPr>
            <a:r>
              <a:rPr lang="en-US" sz="17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Mark brings together several parables that have to do with the kingdom of God.  </a:t>
            </a:r>
          </a:p>
          <a:p>
            <a:pPr marL="800100" lvl="1" indent="-342900">
              <a:lnSpc>
                <a:spcPct val="107000"/>
              </a:lnSpc>
              <a:buFont typeface="Wingdings" panose="05000000000000000000" pitchFamily="2" charset="2"/>
              <a:buChar char="q"/>
            </a:pPr>
            <a:r>
              <a:rPr lang="en-US" sz="17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interpretation of parables is sometimes meant to make us pause and reflect.  </a:t>
            </a:r>
          </a:p>
          <a:p>
            <a:pPr marL="800100" lvl="1" indent="-342900">
              <a:lnSpc>
                <a:spcPct val="107000"/>
              </a:lnSpc>
              <a:buFont typeface="Wingdings" panose="05000000000000000000" pitchFamily="2" charset="2"/>
              <a:buChar char="q"/>
            </a:pPr>
            <a:r>
              <a:rPr lang="en-US" sz="17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parable of the growing seed means that we don’t directly control the kingdom of God.  </a:t>
            </a:r>
          </a:p>
          <a:p>
            <a:pPr marL="800100" lvl="1" indent="-342900">
              <a:lnSpc>
                <a:spcPct val="107000"/>
              </a:lnSpc>
              <a:buFont typeface="Wingdings" panose="05000000000000000000" pitchFamily="2" charset="2"/>
              <a:buChar char="q"/>
            </a:pPr>
            <a:r>
              <a:rPr lang="en-US" sz="17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parable of the mustard seed means that God uses small beginnings to do big things.  </a:t>
            </a:r>
          </a:p>
          <a:p>
            <a:pPr marL="800100" lvl="1" indent="-342900">
              <a:lnSpc>
                <a:spcPct val="107000"/>
              </a:lnSpc>
              <a:buFont typeface="Wingdings" panose="05000000000000000000" pitchFamily="2" charset="2"/>
              <a:buChar char="q"/>
            </a:pPr>
            <a:r>
              <a:rPr lang="en-US" sz="17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Through the protection and growth of the global church, God’s kingdom overcomes the powers of evil. </a:t>
            </a:r>
          </a:p>
        </p:txBody>
      </p:sp>
      <p:sp>
        <p:nvSpPr>
          <p:cNvPr id="6" name="Rectangle 13">
            <a:extLst>
              <a:ext uri="{FF2B5EF4-FFF2-40B4-BE49-F238E27FC236}">
                <a16:creationId xmlns:a16="http://schemas.microsoft.com/office/drawing/2014/main" id="{040D7B0D-0F8E-3094-E2AC-48A72BFE14EF}"/>
              </a:ext>
            </a:extLst>
          </p:cNvPr>
          <p:cNvSpPr>
            <a:spLocks/>
          </p:cNvSpPr>
          <p:nvPr/>
        </p:nvSpPr>
        <p:spPr bwMode="auto">
          <a:xfrm>
            <a:off x="28575" y="1491798"/>
            <a:ext cx="4706022" cy="5352502"/>
          </a:xfrm>
          <a:prstGeom prst="rect">
            <a:avLst/>
          </a:prstGeom>
          <a:solidFill>
            <a:schemeClr val="bg1">
              <a:alpha val="40000"/>
            </a:schemeClr>
          </a:solidFill>
          <a:ln w="762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2506" tIns="35717" rIns="62506" bIns="35717" anchor="t"/>
          <a:lstStyle/>
          <a:p>
            <a:pPr marL="0" marR="0">
              <a:lnSpc>
                <a:spcPct val="107000"/>
              </a:lnSpc>
              <a:spcBef>
                <a:spcPts val="0"/>
              </a:spcBef>
              <a:spcAft>
                <a:spcPts val="0"/>
              </a:spcAft>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26 He also said, “This is what the kingdom of God is like.  A man scatters seed on the ground.  </a:t>
            </a:r>
          </a:p>
          <a:p>
            <a:pPr marL="0" marR="0">
              <a:lnSpc>
                <a:spcPct val="107000"/>
              </a:lnSpc>
              <a:spcBef>
                <a:spcPts val="0"/>
              </a:spcBef>
              <a:spcAft>
                <a:spcPts val="0"/>
              </a:spcAft>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27 Night and day, whether he sleeps or gets up, the seed sprouts and grows, though he does not know how.  </a:t>
            </a:r>
          </a:p>
          <a:p>
            <a:pPr marL="0" marR="0">
              <a:lnSpc>
                <a:spcPct val="107000"/>
              </a:lnSpc>
              <a:spcBef>
                <a:spcPts val="0"/>
              </a:spcBef>
              <a:spcAft>
                <a:spcPts val="0"/>
              </a:spcAft>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28 All by itself the soil produces grain—first the stalk, then the head, then the full kernel in the head.  </a:t>
            </a:r>
          </a:p>
          <a:p>
            <a:pPr marL="0" marR="0">
              <a:lnSpc>
                <a:spcPct val="107000"/>
              </a:lnSpc>
              <a:spcBef>
                <a:spcPts val="0"/>
              </a:spcBef>
              <a:spcAft>
                <a:spcPts val="0"/>
              </a:spcAft>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29 As soon as the grain is ripe, he puts the sickle to it, because the harvest has come. ” </a:t>
            </a:r>
          </a:p>
          <a:p>
            <a:pPr marL="0" marR="0">
              <a:lnSpc>
                <a:spcPct val="107000"/>
              </a:lnSpc>
              <a:spcBef>
                <a:spcPts val="0"/>
              </a:spcBef>
              <a:spcAft>
                <a:spcPts val="0"/>
              </a:spcAft>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30 Again he said, “What shall we say the kingdom of God is like, or what parable shall we use to describe it? </a:t>
            </a:r>
          </a:p>
          <a:p>
            <a:pPr marL="0" marR="0">
              <a:lnSpc>
                <a:spcPct val="107000"/>
              </a:lnSpc>
              <a:spcBef>
                <a:spcPts val="0"/>
              </a:spcBef>
              <a:spcAft>
                <a:spcPts val="0"/>
              </a:spcAft>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31 It is like a mustard seed, which is the smallest of all seeds on earth.  </a:t>
            </a:r>
          </a:p>
          <a:p>
            <a:pPr marL="0" marR="0">
              <a:lnSpc>
                <a:spcPct val="107000"/>
              </a:lnSpc>
              <a:spcBef>
                <a:spcPts val="0"/>
              </a:spcBef>
              <a:spcAft>
                <a:spcPts val="0"/>
              </a:spcAft>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32 Yet when planted, it grows and becomes the largest of all garden plants, with such big branches that the birds can perch in its shade”. </a:t>
            </a:r>
          </a:p>
        </p:txBody>
      </p:sp>
      <p:pic>
        <p:nvPicPr>
          <p:cNvPr id="19" name="Graphic 18" descr="Paragraph Squiggle with solid fill">
            <a:extLst>
              <a:ext uri="{FF2B5EF4-FFF2-40B4-BE49-F238E27FC236}">
                <a16:creationId xmlns:a16="http://schemas.microsoft.com/office/drawing/2014/main" id="{E3F14F37-C6A8-AA3B-BE3F-76707EE8EBF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2337711" y="3842381"/>
            <a:ext cx="5151259" cy="744320"/>
          </a:xfrm>
          <a:prstGeom prst="rect">
            <a:avLst/>
          </a:prstGeom>
        </p:spPr>
      </p:pic>
      <p:sp>
        <p:nvSpPr>
          <p:cNvPr id="7" name="Line 10">
            <a:extLst>
              <a:ext uri="{FF2B5EF4-FFF2-40B4-BE49-F238E27FC236}">
                <a16:creationId xmlns:a16="http://schemas.microsoft.com/office/drawing/2014/main" id="{EB22F2A0-E601-5C76-CA76-122345C6A07C}"/>
              </a:ext>
            </a:extLst>
          </p:cNvPr>
          <p:cNvSpPr>
            <a:spLocks noChangeShapeType="1"/>
          </p:cNvSpPr>
          <p:nvPr/>
        </p:nvSpPr>
        <p:spPr bwMode="auto">
          <a:xfrm>
            <a:off x="-76200" y="1529897"/>
            <a:ext cx="9386888" cy="0"/>
          </a:xfrm>
          <a:prstGeom prst="line">
            <a:avLst/>
          </a:prstGeom>
          <a:noFill/>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b="1"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2" name="Slide Number Placeholder 1">
            <a:extLst>
              <a:ext uri="{FF2B5EF4-FFF2-40B4-BE49-F238E27FC236}">
                <a16:creationId xmlns:a16="http://schemas.microsoft.com/office/drawing/2014/main" id="{7EAC71C2-51E2-24C6-02C5-0EDDA91DE41B}"/>
              </a:ext>
            </a:extLst>
          </p:cNvPr>
          <p:cNvSpPr>
            <a:spLocks noGrp="1"/>
          </p:cNvSpPr>
          <p:nvPr>
            <p:ph type="sldNum" sz="quarter" idx="2"/>
          </p:nvPr>
        </p:nvSpPr>
        <p:spPr>
          <a:xfrm>
            <a:off x="6553200" y="6356350"/>
            <a:ext cx="2133600" cy="365125"/>
          </a:xfrm>
        </p:spPr>
        <p:txBody>
          <a:bodyPr/>
          <a:lstStyle/>
          <a:p>
            <a:fld id="{86CB4B4D-7CA3-9044-876B-883B54F8677D}" type="slidenum">
              <a:rPr lang="en-US" sz="1400" smtClean="0">
                <a:solidFill>
                  <a:srgbClr val="002060"/>
                </a:solidFill>
                <a:latin typeface="Arial Black" panose="020B0A04020102020204" pitchFamily="34" charset="0"/>
              </a:rPr>
              <a:pPr/>
              <a:t>9</a:t>
            </a:fld>
            <a:endParaRPr lang="en-US" sz="1400"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1510581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10098</Words>
  <Application>Microsoft Office PowerPoint</Application>
  <PresentationFormat>On-screen Show (4:3)</PresentationFormat>
  <Paragraphs>630</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Chalkduster</vt:lpstr>
      <vt:lpstr>Gotham Book</vt:lpstr>
      <vt:lpstr>Gotham Medium</vt:lpstr>
      <vt:lpstr>Arial</vt:lpstr>
      <vt:lpstr>Arial Black</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Stanford Bowman</dc:creator>
  <cp:lastModifiedBy>Stanford Bowman</cp:lastModifiedBy>
  <cp:revision>19</cp:revision>
  <dcterms:created xsi:type="dcterms:W3CDTF">2020-11-21T22:39:58Z</dcterms:created>
  <dcterms:modified xsi:type="dcterms:W3CDTF">2026-01-25T23:10:30Z</dcterms:modified>
</cp:coreProperties>
</file>