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60" r:id="rId3"/>
    <p:sldId id="264" r:id="rId4"/>
    <p:sldId id="262" r:id="rId5"/>
    <p:sldId id="275" r:id="rId6"/>
    <p:sldId id="267" r:id="rId7"/>
    <p:sldId id="283" r:id="rId8"/>
    <p:sldId id="281" r:id="rId9"/>
    <p:sldId id="284" r:id="rId10"/>
    <p:sldId id="285" r:id="rId11"/>
    <p:sldId id="286" r:id="rId12"/>
    <p:sldId id="276" r:id="rId13"/>
    <p:sldId id="272" r:id="rId14"/>
    <p:sldId id="258" r:id="rId15"/>
    <p:sldId id="273" r:id="rId16"/>
    <p:sldId id="28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B2"/>
    <a:srgbClr val="FED6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0"/>
    <p:restoredTop sz="84082"/>
  </p:normalViewPr>
  <p:slideViewPr>
    <p:cSldViewPr snapToGrid="0" snapToObjects="1">
      <p:cViewPr varScale="1">
        <p:scale>
          <a:sx n="107" d="100"/>
          <a:sy n="107" d="100"/>
        </p:scale>
        <p:origin x="252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2217E-6224-F240-8D99-65631E28647B}" type="datetimeFigureOut">
              <a:rPr lang="en-US" smtClean="0"/>
              <a:t>10/23/24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E853B-23F8-934E-9443-24574DC69BDE}" type="slidenum">
              <a:rPr lang="en-US" smtClean="0"/>
              <a:t>‹#›</a:t>
            </a:fld>
            <a:endParaRPr lang="en-US"/>
          </a:p>
        </p:txBody>
      </p:sp>
    </p:spTree>
    <p:extLst>
      <p:ext uri="{BB962C8B-B14F-4D97-AF65-F5344CB8AC3E}">
        <p14:creationId xmlns:p14="http://schemas.microsoft.com/office/powerpoint/2010/main" val="244801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a:t>
            </a:fld>
            <a:endParaRPr lang="en-US"/>
          </a:p>
        </p:txBody>
      </p:sp>
    </p:spTree>
    <p:extLst>
      <p:ext uri="{BB962C8B-B14F-4D97-AF65-F5344CB8AC3E}">
        <p14:creationId xmlns:p14="http://schemas.microsoft.com/office/powerpoint/2010/main" val="34194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10</a:t>
            </a:fld>
            <a:endParaRPr lang="en-US"/>
          </a:p>
        </p:txBody>
      </p:sp>
    </p:spTree>
    <p:extLst>
      <p:ext uri="{BB962C8B-B14F-4D97-AF65-F5344CB8AC3E}">
        <p14:creationId xmlns:p14="http://schemas.microsoft.com/office/powerpoint/2010/main" val="108095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11</a:t>
            </a:fld>
            <a:endParaRPr lang="en-US"/>
          </a:p>
        </p:txBody>
      </p:sp>
    </p:spTree>
    <p:extLst>
      <p:ext uri="{BB962C8B-B14F-4D97-AF65-F5344CB8AC3E}">
        <p14:creationId xmlns:p14="http://schemas.microsoft.com/office/powerpoint/2010/main" val="99211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Arial" panose="020B0604020202020204" pitchFamily="34" charset="0"/>
                <a:cs typeface="Arial" panose="020B0604020202020204" pitchFamily="34" charset="0"/>
              </a:rPr>
              <a:t>In whole-class discussion, ask volunteers to share how they are equipped by God’s Word. If you have willing volunteers, ask them to share their answers to the questions on screen. </a:t>
            </a:r>
          </a:p>
          <a:p>
            <a:endParaRPr lang="en-US" i="0" dirty="0">
              <a:effectLst/>
              <a:latin typeface="Arial" panose="020B0604020202020204" pitchFamily="34" charset="0"/>
              <a:cs typeface="Arial" panose="020B0604020202020204" pitchFamily="34" charset="0"/>
            </a:endParaRPr>
          </a:p>
          <a:p>
            <a:r>
              <a:rPr lang="en-US" i="0" dirty="0">
                <a:effectLst/>
                <a:latin typeface="Arial" panose="020B0604020202020204" pitchFamily="34" charset="0"/>
                <a:cs typeface="Arial" panose="020B0604020202020204" pitchFamily="34" charset="0"/>
              </a:rPr>
              <a:t>Divide participants into pairs. Invite partners to work together to make a plan to study God’s Word for guidance and wisdom. If participants need examples, consider asking them to commit to reading a chapter of the Bible each day and to spend time praying after they read.</a:t>
            </a:r>
          </a:p>
          <a:p>
            <a:endParaRPr lang="en-US" dirty="0">
              <a:effectLst/>
              <a:latin typeface="Time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12</a:t>
            </a:fld>
            <a:endParaRPr lang="en-US"/>
          </a:p>
        </p:txBody>
      </p:sp>
    </p:spTree>
    <p:extLst>
      <p:ext uri="{BB962C8B-B14F-4D97-AF65-F5344CB8AC3E}">
        <p14:creationId xmlns:p14="http://schemas.microsoft.com/office/powerpoint/2010/main" val="3942969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 with additional information from the Conclusion as desired.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13</a:t>
            </a:fld>
            <a:endParaRPr lang="en-US"/>
          </a:p>
        </p:txBody>
      </p:sp>
    </p:spTree>
    <p:extLst>
      <p:ext uri="{BB962C8B-B14F-4D97-AF65-F5344CB8AC3E}">
        <p14:creationId xmlns:p14="http://schemas.microsoft.com/office/powerpoint/2010/main" val="1203856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Allow one minute for silent personal reflection on the statement shown, following the lesson’s conclusion.</a:t>
            </a:r>
          </a:p>
        </p:txBody>
      </p:sp>
      <p:sp>
        <p:nvSpPr>
          <p:cNvPr id="4" name="Slide Number Placeholder 3"/>
          <p:cNvSpPr>
            <a:spLocks noGrp="1"/>
          </p:cNvSpPr>
          <p:nvPr>
            <p:ph type="sldNum" sz="quarter" idx="5"/>
          </p:nvPr>
        </p:nvSpPr>
        <p:spPr/>
        <p:txBody>
          <a:bodyPr/>
          <a:lstStyle/>
          <a:p>
            <a:fld id="{888E853B-23F8-934E-9443-24574DC69BDE}" type="slidenum">
              <a:rPr lang="en-US" smtClean="0"/>
              <a:t>14</a:t>
            </a:fld>
            <a:endParaRPr lang="en-US"/>
          </a:p>
        </p:txBody>
      </p:sp>
    </p:spTree>
    <p:extLst>
      <p:ext uri="{BB962C8B-B14F-4D97-AF65-F5344CB8AC3E}">
        <p14:creationId xmlns:p14="http://schemas.microsoft.com/office/powerpoint/2010/main" val="2642614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prayer: </a:t>
            </a:r>
            <a:r>
              <a:rPr lang="en-US" dirty="0">
                <a:effectLst/>
                <a:latin typeface="Times"/>
              </a:rPr>
              <a:t>Thank You, heavenly Father, for providing us with the precious treasure of Your Word, the Bible. It is indeed a light for us in this dark world. Thank You for its timeless wisdom and, most of all, for its message of salvation through the living Word, Christ Jesus. In His name we pray. Amen.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15</a:t>
            </a:fld>
            <a:endParaRPr lang="en-US"/>
          </a:p>
        </p:txBody>
      </p:sp>
    </p:spTree>
    <p:extLst>
      <p:ext uri="{BB962C8B-B14F-4D97-AF65-F5344CB8AC3E}">
        <p14:creationId xmlns:p14="http://schemas.microsoft.com/office/powerpoint/2010/main" val="92318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Supplement with additional information from the Introduction as desired.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2</a:t>
            </a:fld>
            <a:endParaRPr lang="en-US"/>
          </a:p>
        </p:txBody>
      </p:sp>
    </p:spTree>
    <p:extLst>
      <p:ext uri="{BB962C8B-B14F-4D97-AF65-F5344CB8AC3E}">
        <p14:creationId xmlns:p14="http://schemas.microsoft.com/office/powerpoint/2010/main" val="427210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Arial" panose="020B0604020202020204" pitchFamily="34" charset="0"/>
                <a:cs typeface="Arial" panose="020B0604020202020204" pitchFamily="34" charset="0"/>
              </a:rPr>
              <a:t>Begin class time with an icebreaker game of charades. Divide participants into two teams. On index cards, write keywords or phrases from</a:t>
            </a:r>
          </a:p>
          <a:p>
            <a:r>
              <a:rPr lang="en-US" i="0" dirty="0">
                <a:effectLst/>
                <a:latin typeface="Arial" panose="020B0604020202020204" pitchFamily="34" charset="0"/>
                <a:cs typeface="Arial" panose="020B0604020202020204" pitchFamily="34" charset="0"/>
              </a:rPr>
              <a:t>today’s Scripture, such as “God’s Word,” “wisdom,” and “teaching.”</a:t>
            </a:r>
          </a:p>
          <a:p>
            <a:endParaRPr lang="en-US" i="0" dirty="0">
              <a:effectLst/>
              <a:latin typeface="Arial" panose="020B0604020202020204" pitchFamily="34" charset="0"/>
              <a:cs typeface="Arial" panose="020B0604020202020204" pitchFamily="34" charset="0"/>
            </a:endParaRPr>
          </a:p>
          <a:p>
            <a:r>
              <a:rPr lang="en-US" i="0" dirty="0">
                <a:effectLst/>
                <a:latin typeface="Arial" panose="020B0604020202020204" pitchFamily="34" charset="0"/>
                <a:cs typeface="Arial" panose="020B0604020202020204" pitchFamily="34" charset="0"/>
              </a:rPr>
              <a:t>Lead into Bible study by saying, “Our game used keywords from today’s text. Today, we will study two passages that give us insight into the role of God’s Word, how it affects us each day, and its power in our lives.”</a:t>
            </a:r>
          </a:p>
          <a:p>
            <a:endParaRPr lang="en-US" i="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3</a:t>
            </a:fld>
            <a:endParaRPr lang="en-US"/>
          </a:p>
        </p:txBody>
      </p:sp>
    </p:spTree>
    <p:extLst>
      <p:ext uri="{BB962C8B-B14F-4D97-AF65-F5344CB8AC3E}">
        <p14:creationId xmlns:p14="http://schemas.microsoft.com/office/powerpoint/2010/main" val="361157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 with additional information from the Lesson Context as desired.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4</a:t>
            </a:fld>
            <a:endParaRPr lang="en-US"/>
          </a:p>
        </p:txBody>
      </p:sp>
    </p:spTree>
    <p:extLst>
      <p:ext uri="{BB962C8B-B14F-4D97-AF65-F5344CB8AC3E}">
        <p14:creationId xmlns:p14="http://schemas.microsoft.com/office/powerpoint/2010/main" val="165261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Psalm 19:7–11 out loud.</a:t>
            </a:r>
          </a:p>
        </p:txBody>
      </p:sp>
      <p:sp>
        <p:nvSpPr>
          <p:cNvPr id="4" name="Slide Number Placeholder 3"/>
          <p:cNvSpPr>
            <a:spLocks noGrp="1"/>
          </p:cNvSpPr>
          <p:nvPr>
            <p:ph type="sldNum" sz="quarter" idx="5"/>
          </p:nvPr>
        </p:nvSpPr>
        <p:spPr/>
        <p:txBody>
          <a:bodyPr/>
          <a:lstStyle/>
          <a:p>
            <a:fld id="{888E853B-23F8-934E-9443-24574DC69BDE}" type="slidenum">
              <a:rPr lang="en-US" smtClean="0"/>
              <a:t>5</a:t>
            </a:fld>
            <a:endParaRPr lang="en-US"/>
          </a:p>
        </p:txBody>
      </p:sp>
    </p:spTree>
    <p:extLst>
      <p:ext uri="{BB962C8B-B14F-4D97-AF65-F5344CB8AC3E}">
        <p14:creationId xmlns:p14="http://schemas.microsoft.com/office/powerpoint/2010/main" val="321338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6</a:t>
            </a:fld>
            <a:endParaRPr lang="en-US"/>
          </a:p>
        </p:txBody>
      </p:sp>
    </p:spTree>
    <p:extLst>
      <p:ext uri="{BB962C8B-B14F-4D97-AF65-F5344CB8AC3E}">
        <p14:creationId xmlns:p14="http://schemas.microsoft.com/office/powerpoint/2010/main" val="77518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7</a:t>
            </a:fld>
            <a:endParaRPr lang="en-US"/>
          </a:p>
        </p:txBody>
      </p:sp>
    </p:spTree>
    <p:extLst>
      <p:ext uri="{BB962C8B-B14F-4D97-AF65-F5344CB8AC3E}">
        <p14:creationId xmlns:p14="http://schemas.microsoft.com/office/powerpoint/2010/main" val="257327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Psalm 19:12–13; 2 Timothy 3:14–15 out loud.</a:t>
            </a:r>
          </a:p>
        </p:txBody>
      </p:sp>
      <p:sp>
        <p:nvSpPr>
          <p:cNvPr id="4" name="Slide Number Placeholder 3"/>
          <p:cNvSpPr>
            <a:spLocks noGrp="1"/>
          </p:cNvSpPr>
          <p:nvPr>
            <p:ph type="sldNum" sz="quarter" idx="5"/>
          </p:nvPr>
        </p:nvSpPr>
        <p:spPr/>
        <p:txBody>
          <a:bodyPr/>
          <a:lstStyle/>
          <a:p>
            <a:fld id="{888E853B-23F8-934E-9443-24574DC69BDE}" type="slidenum">
              <a:rPr lang="en-US" smtClean="0"/>
              <a:t>8</a:t>
            </a:fld>
            <a:endParaRPr lang="en-US"/>
          </a:p>
        </p:txBody>
      </p:sp>
    </p:spTree>
    <p:extLst>
      <p:ext uri="{BB962C8B-B14F-4D97-AF65-F5344CB8AC3E}">
        <p14:creationId xmlns:p14="http://schemas.microsoft.com/office/powerpoint/2010/main" val="313935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9</a:t>
            </a:fld>
            <a:endParaRPr lang="en-US"/>
          </a:p>
        </p:txBody>
      </p:sp>
    </p:spTree>
    <p:extLst>
      <p:ext uri="{BB962C8B-B14F-4D97-AF65-F5344CB8AC3E}">
        <p14:creationId xmlns:p14="http://schemas.microsoft.com/office/powerpoint/2010/main" val="9258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50410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64007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388968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328901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298566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B2C358-E8DF-CB43-88E5-DDBE7E5131F2}"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6518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B2C358-E8DF-CB43-88E5-DDBE7E5131F2}" type="datetimeFigureOut">
              <a:rPr lang="en-US" smtClean="0"/>
              <a:t>10/23/24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38309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B2C358-E8DF-CB43-88E5-DDBE7E5131F2}" type="datetimeFigureOut">
              <a:rPr lang="en-US" smtClean="0"/>
              <a:t>10/23/24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401708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2C358-E8DF-CB43-88E5-DDBE7E5131F2}" type="datetimeFigureOut">
              <a:rPr lang="en-US" smtClean="0"/>
              <a:t>10/23/24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21988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B2C358-E8DF-CB43-88E5-DDBE7E5131F2}"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327818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B2C358-E8DF-CB43-88E5-DDBE7E5131F2}"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4855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10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2C358-E8DF-CB43-88E5-DDBE7E5131F2}" type="datetimeFigureOut">
              <a:rPr lang="en-US" smtClean="0"/>
              <a:t>10/23/24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D921A-2913-AA42-89F9-4BAFB488740C}" type="slidenum">
              <a:rPr lang="en-US" smtClean="0"/>
              <a:t>‹#›</a:t>
            </a:fld>
            <a:endParaRPr lang="en-US"/>
          </a:p>
        </p:txBody>
      </p:sp>
    </p:spTree>
    <p:extLst>
      <p:ext uri="{BB962C8B-B14F-4D97-AF65-F5344CB8AC3E}">
        <p14:creationId xmlns:p14="http://schemas.microsoft.com/office/powerpoint/2010/main" val="186772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AA53E9-DD9A-7E41-9D9B-9A6F7F5CB333}"/>
              </a:ext>
            </a:extLst>
          </p:cNvPr>
          <p:cNvSpPr/>
          <p:nvPr/>
        </p:nvSpPr>
        <p:spPr>
          <a:xfrm>
            <a:off x="0" y="6125258"/>
            <a:ext cx="9142975" cy="610597"/>
          </a:xfrm>
          <a:prstGeom prst="rect">
            <a:avLst/>
          </a:prstGeom>
          <a:solidFill>
            <a:srgbClr val="FFB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D61183F-B138-1A4F-8344-D01E9BE2B506}"/>
              </a:ext>
            </a:extLst>
          </p:cNvPr>
          <p:cNvPicPr>
            <a:picLocks noChangeAspect="1"/>
          </p:cNvPicPr>
          <p:nvPr/>
        </p:nvPicPr>
        <p:blipFill>
          <a:blip r:embed="rId3"/>
          <a:stretch>
            <a:fillRect/>
          </a:stretch>
        </p:blipFill>
        <p:spPr>
          <a:xfrm>
            <a:off x="165965" y="6302495"/>
            <a:ext cx="1277860" cy="290540"/>
          </a:xfrm>
          <a:prstGeom prst="rect">
            <a:avLst/>
          </a:prstGeom>
          <a:ln>
            <a:noFill/>
          </a:ln>
        </p:spPr>
      </p:pic>
      <p:sp>
        <p:nvSpPr>
          <p:cNvPr id="9" name="TextBox 8">
            <a:extLst>
              <a:ext uri="{FF2B5EF4-FFF2-40B4-BE49-F238E27FC236}">
                <a16:creationId xmlns:a16="http://schemas.microsoft.com/office/drawing/2014/main" id="{EBD211AF-0577-D948-AA89-17438CF06CBD}"/>
              </a:ext>
            </a:extLst>
          </p:cNvPr>
          <p:cNvSpPr txBox="1"/>
          <p:nvPr/>
        </p:nvSpPr>
        <p:spPr>
          <a:xfrm>
            <a:off x="1481880" y="6237649"/>
            <a:ext cx="7662120" cy="400110"/>
          </a:xfrm>
          <a:prstGeom prst="rect">
            <a:avLst/>
          </a:prstGeom>
          <a:noFill/>
          <a:ln>
            <a:noFill/>
          </a:ln>
        </p:spPr>
        <p:txBody>
          <a:bodyPr wrap="square" rtlCol="0">
            <a:spAutoFit/>
          </a:bodyPr>
          <a:lstStyle/>
          <a:p>
            <a:pPr algn="ctr"/>
            <a:r>
              <a:rPr lang="en-US" sz="1000" dirty="0">
                <a:solidFill>
                  <a:schemeClr val="bg1"/>
                </a:solidFill>
                <a:latin typeface="Baskerville" panose="02020502070401020303" pitchFamily="18" charset="0"/>
                <a:ea typeface="Baskerville" panose="02020502070401020303" pitchFamily="18" charset="0"/>
              </a:rPr>
              <a:t>Copyright © 2025 Standard Publishing, part of the David C Cook family, Colorado Springs, Colorado 80918</a:t>
            </a:r>
          </a:p>
          <a:p>
            <a:pPr algn="ctr"/>
            <a:r>
              <a:rPr lang="en-US" sz="1000" dirty="0">
                <a:solidFill>
                  <a:schemeClr val="bg1"/>
                </a:solidFill>
                <a:latin typeface="Baskerville" panose="02020502070401020303" pitchFamily="18" charset="0"/>
                <a:ea typeface="Baskerville" panose="02020502070401020303" pitchFamily="18" charset="0"/>
              </a:rPr>
              <a:t>All rights reserved. Photo © Getty Images</a:t>
            </a:r>
          </a:p>
        </p:txBody>
      </p:sp>
      <p:sp>
        <p:nvSpPr>
          <p:cNvPr id="3" name="Title 2">
            <a:extLst>
              <a:ext uri="{FF2B5EF4-FFF2-40B4-BE49-F238E27FC236}">
                <a16:creationId xmlns:a16="http://schemas.microsoft.com/office/drawing/2014/main" id="{3E7AFA4F-CB4F-394D-9A7F-D724AAEA838C}"/>
              </a:ext>
            </a:extLst>
          </p:cNvPr>
          <p:cNvSpPr>
            <a:spLocks noGrp="1"/>
          </p:cNvSpPr>
          <p:nvPr>
            <p:ph type="ctrTitle"/>
          </p:nvPr>
        </p:nvSpPr>
        <p:spPr>
          <a:xfrm>
            <a:off x="0" y="1520042"/>
            <a:ext cx="9142975" cy="1448789"/>
          </a:xfrm>
          <a:solidFill>
            <a:schemeClr val="bg2">
              <a:alpha val="75000"/>
            </a:schemeClr>
          </a:solidFill>
        </p:spPr>
        <p:txBody>
          <a:bodyPr anchor="ctr" anchorCtr="0">
            <a:normAutofit/>
          </a:bodyPr>
          <a:lstStyle/>
          <a:p>
            <a:r>
              <a:rPr lang="en-US" b="1" dirty="0">
                <a:latin typeface="Arial" panose="020B0604020202020204" pitchFamily="34" charset="0"/>
                <a:cs typeface="Arial" panose="020B0604020202020204" pitchFamily="34" charset="0"/>
              </a:rPr>
              <a:t>God’s Word</a:t>
            </a:r>
          </a:p>
        </p:txBody>
      </p:sp>
      <p:sp>
        <p:nvSpPr>
          <p:cNvPr id="4" name="Subtitle 3">
            <a:extLst>
              <a:ext uri="{FF2B5EF4-FFF2-40B4-BE49-F238E27FC236}">
                <a16:creationId xmlns:a16="http://schemas.microsoft.com/office/drawing/2014/main" id="{935C3F4F-FDB4-AE4B-A3D4-4439A53FA9DD}"/>
              </a:ext>
            </a:extLst>
          </p:cNvPr>
          <p:cNvSpPr>
            <a:spLocks noGrp="1"/>
          </p:cNvSpPr>
          <p:nvPr>
            <p:ph type="subTitle" idx="1"/>
          </p:nvPr>
        </p:nvSpPr>
        <p:spPr>
          <a:xfrm>
            <a:off x="7512938" y="2524349"/>
            <a:ext cx="1630037" cy="444482"/>
          </a:xfrm>
          <a:noFill/>
        </p:spPr>
        <p:txBody>
          <a:bodyPr vert="horz" lIns="91440" tIns="45720" rIns="91440" bIns="45720" rtlCol="0" anchor="t">
            <a:normAutofit/>
          </a:bodyPr>
          <a:lstStyle/>
          <a:p>
            <a:pPr algn="l"/>
            <a:r>
              <a:rPr lang="en-US" dirty="0">
                <a:solidFill>
                  <a:schemeClr val="tx1">
                    <a:lumMod val="85000"/>
                    <a:lumOff val="15000"/>
                  </a:schemeClr>
                </a:solidFill>
                <a:latin typeface="Arial" panose="020B0604020202020204" pitchFamily="34" charset="0"/>
                <a:cs typeface="Arial" panose="020B0604020202020204" pitchFamily="34" charset="0"/>
              </a:rPr>
              <a:t>Lesson 1</a:t>
            </a:r>
          </a:p>
        </p:txBody>
      </p:sp>
    </p:spTree>
    <p:extLst>
      <p:ext uri="{BB962C8B-B14F-4D97-AF65-F5344CB8AC3E}">
        <p14:creationId xmlns:p14="http://schemas.microsoft.com/office/powerpoint/2010/main" val="1947072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How can believers overcome destructive sin habits that “dominate” our lives?</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To what extent is this possible through personal willpower? through mutual accountability? through the Holy Spirit?</a:t>
            </a:r>
          </a:p>
        </p:txBody>
      </p:sp>
    </p:spTree>
    <p:extLst>
      <p:ext uri="{BB962C8B-B14F-4D97-AF65-F5344CB8AC3E}">
        <p14:creationId xmlns:p14="http://schemas.microsoft.com/office/powerpoint/2010/main" val="38800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In what ways can you be a spiritual “parent” or “grandparent” to a younger believer?</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What steps will you take to mentor a younger believer in studying Scripture?</a:t>
            </a:r>
          </a:p>
        </p:txBody>
      </p:sp>
    </p:spTree>
    <p:extLst>
      <p:ext uri="{BB962C8B-B14F-4D97-AF65-F5344CB8AC3E}">
        <p14:creationId xmlns:p14="http://schemas.microsoft.com/office/powerpoint/2010/main" val="35278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Into Life</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How have you successfully established the habit of Bible study and memorization?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How can you give advice to classmates looking to develop a better pattern of Bible study?</a:t>
            </a:r>
          </a:p>
        </p:txBody>
      </p:sp>
    </p:spTree>
    <p:extLst>
      <p:ext uri="{BB962C8B-B14F-4D97-AF65-F5344CB8AC3E}">
        <p14:creationId xmlns:p14="http://schemas.microsoft.com/office/powerpoint/2010/main" val="37434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Book of Immeasurable Value</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fontScale="70000" lnSpcReduction="20000"/>
          </a:bodyPr>
          <a:lstStyle/>
          <a:p>
            <a:pPr marL="0" indent="0">
              <a:buNone/>
            </a:pPr>
            <a:r>
              <a:rPr lang="en-US" sz="3400" dirty="0">
                <a:latin typeface="Arial" panose="020B0604020202020204" pitchFamily="34" charset="0"/>
                <a:cs typeface="Arial" panose="020B0604020202020204" pitchFamily="34" charset="0"/>
              </a:rPr>
              <a:t>In May 2023, a Hebrew Old Testament described as “one of the most important and singular texts in human history” became the most valuable manuscript ever sold at an auction.</a:t>
            </a:r>
          </a:p>
          <a:p>
            <a:endParaRPr lang="en-US" sz="3400" dirty="0">
              <a:latin typeface="Arial" panose="020B0604020202020204" pitchFamily="34" charset="0"/>
              <a:cs typeface="Arial" panose="020B0604020202020204" pitchFamily="34" charset="0"/>
            </a:endParaRPr>
          </a:p>
          <a:p>
            <a:pPr marL="0" indent="0">
              <a:buNone/>
            </a:pPr>
            <a:r>
              <a:rPr lang="en-US" sz="3400" dirty="0">
                <a:latin typeface="Arial" panose="020B0604020202020204" pitchFamily="34" charset="0"/>
                <a:cs typeface="Arial" panose="020B0604020202020204" pitchFamily="34" charset="0"/>
              </a:rPr>
              <a:t>That multimillion-dollar auction value may tempt us to connect it with Psalm 19:9–10, which values God’s Word above gold. But no matter how much an ancient or modern Bible sells for, it renders no eternal value to the one possessing it who does not read and heed its contents.</a:t>
            </a:r>
          </a:p>
          <a:p>
            <a:endParaRPr lang="en-US" sz="3400" dirty="0">
              <a:latin typeface="Arial" panose="020B0604020202020204" pitchFamily="34" charset="0"/>
              <a:cs typeface="Arial" panose="020B0604020202020204" pitchFamily="34" charset="0"/>
            </a:endParaRPr>
          </a:p>
          <a:p>
            <a:pPr marL="0" indent="0">
              <a:buNone/>
            </a:pPr>
            <a:r>
              <a:rPr lang="en-US" sz="3400" dirty="0">
                <a:latin typeface="Arial" panose="020B0604020202020204" pitchFamily="34" charset="0"/>
                <a:cs typeface="Arial" panose="020B0604020202020204" pitchFamily="34" charset="0"/>
              </a:rPr>
              <a:t>There is a value to the Bible that cannot be measured in monetary terms.</a:t>
            </a:r>
          </a:p>
          <a:p>
            <a:endParaRPr lang="en-US" dirty="0"/>
          </a:p>
          <a:p>
            <a:endParaRPr lang="en-US" dirty="0"/>
          </a:p>
        </p:txBody>
      </p:sp>
    </p:spTree>
    <p:extLst>
      <p:ext uri="{BB962C8B-B14F-4D97-AF65-F5344CB8AC3E}">
        <p14:creationId xmlns:p14="http://schemas.microsoft.com/office/powerpoint/2010/main" val="186717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dirt path through a field of grass&#10;&#10;Description automatically generated">
            <a:extLst>
              <a:ext uri="{FF2B5EF4-FFF2-40B4-BE49-F238E27FC236}">
                <a16:creationId xmlns:a16="http://schemas.microsoft.com/office/drawing/2014/main" id="{E177008E-E04C-9783-75F6-495AD0287022}"/>
              </a:ext>
            </a:extLst>
          </p:cNvPr>
          <p:cNvPicPr>
            <a:picLocks noChangeAspect="1"/>
          </p:cNvPicPr>
          <p:nvPr/>
        </p:nvPicPr>
        <p:blipFill>
          <a:blip r:embed="rId3"/>
          <a:srcRect b="19"/>
          <a:stretch/>
        </p:blipFill>
        <p:spPr>
          <a:xfrm>
            <a:off x="20" y="1282"/>
            <a:ext cx="9143980" cy="6856718"/>
          </a:xfrm>
          <a:prstGeom prst="rect">
            <a:avLst/>
          </a:prstGeom>
        </p:spPr>
      </p:pic>
    </p:spTree>
    <p:extLst>
      <p:ext uri="{BB962C8B-B14F-4D97-AF65-F5344CB8AC3E}">
        <p14:creationId xmlns:p14="http://schemas.microsoft.com/office/powerpoint/2010/main" val="36179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23888" y="1318836"/>
            <a:ext cx="7886700" cy="1400613"/>
          </a:xfrm>
        </p:spPr>
        <p:txBody>
          <a:bodyPr>
            <a:normAutofit/>
          </a:bodyPr>
          <a:lstStyle/>
          <a:p>
            <a:pPr algn="ctr"/>
            <a:r>
              <a:rPr lang="en-US" sz="4400" dirty="0">
                <a:latin typeface="Arial" panose="020B0604020202020204" pitchFamily="34" charset="0"/>
                <a:cs typeface="Arial" panose="020B0604020202020204" pitchFamily="34" charset="0"/>
              </a:rPr>
              <a:t>Thought to Remember</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23888" y="2814452"/>
            <a:ext cx="7886700" cy="2811388"/>
          </a:xfrm>
        </p:spPr>
        <p:txBody>
          <a:bodyPr>
            <a:normAutofit/>
          </a:bodyPr>
          <a:lstStyle/>
          <a:p>
            <a:pPr marL="0" indent="0" algn="ctr">
              <a:buNone/>
            </a:pPr>
            <a:r>
              <a:rPr lang="en-US" sz="2800" dirty="0">
                <a:latin typeface="Arial" panose="020B0604020202020204" pitchFamily="34" charset="0"/>
                <a:cs typeface="Arial" panose="020B0604020202020204" pitchFamily="34" charset="0"/>
              </a:rPr>
              <a:t>Keep the words of Scripture—</a:t>
            </a:r>
          </a:p>
          <a:p>
            <a:pPr marL="0" indent="0" algn="ctr">
              <a:buNone/>
            </a:pPr>
            <a:r>
              <a:rPr lang="en-US" sz="2800" dirty="0">
                <a:latin typeface="Arial" panose="020B0604020202020204" pitchFamily="34" charset="0"/>
                <a:cs typeface="Arial" panose="020B0604020202020204" pitchFamily="34" charset="0"/>
              </a:rPr>
              <a:t>and they will keep you.</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32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AFA4F-CB4F-394D-9A7F-D724AAEA838C}"/>
              </a:ext>
            </a:extLst>
          </p:cNvPr>
          <p:cNvSpPr>
            <a:spLocks noGrp="1"/>
          </p:cNvSpPr>
          <p:nvPr>
            <p:ph type="ctrTitle"/>
          </p:nvPr>
        </p:nvSpPr>
        <p:spPr>
          <a:xfrm>
            <a:off x="0" y="1520042"/>
            <a:ext cx="9142975" cy="1448789"/>
          </a:xfrm>
          <a:solidFill>
            <a:schemeClr val="bg2">
              <a:alpha val="75000"/>
            </a:schemeClr>
          </a:solidFill>
        </p:spPr>
        <p:txBody>
          <a:bodyPr anchor="b" anchorCtr="0">
            <a:normAutofit/>
          </a:bodyPr>
          <a:lstStyle/>
          <a:p>
            <a:pPr algn="r"/>
            <a:r>
              <a:rPr lang="en-US" b="1">
                <a:latin typeface="Arial" panose="020B0604020202020204" pitchFamily="34" charset="0"/>
                <a:cs typeface="Arial" panose="020B0604020202020204" pitchFamily="34" charset="0"/>
              </a:rPr>
              <a:t>Our Heavenly Father</a:t>
            </a:r>
            <a:endParaRPr lang="en-US" b="1" dirty="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935C3F4F-FDB4-AE4B-A3D4-4439A53FA9DD}"/>
              </a:ext>
            </a:extLst>
          </p:cNvPr>
          <p:cNvSpPr>
            <a:spLocks noGrp="1"/>
          </p:cNvSpPr>
          <p:nvPr>
            <p:ph type="subTitle" idx="1"/>
          </p:nvPr>
        </p:nvSpPr>
        <p:spPr>
          <a:xfrm>
            <a:off x="6092042" y="1538700"/>
            <a:ext cx="3050934" cy="444482"/>
          </a:xfrm>
          <a:noFill/>
        </p:spPr>
        <p:txBody>
          <a:bodyPr vert="horz" lIns="91440" tIns="45720" rIns="91440" bIns="45720" rtlCol="0" anchor="t">
            <a:normAutofit/>
          </a:bodyPr>
          <a:lstStyle/>
          <a:p>
            <a:pPr algn="l"/>
            <a:r>
              <a:rPr lang="en-US" dirty="0">
                <a:solidFill>
                  <a:schemeClr val="tx1">
                    <a:lumMod val="85000"/>
                    <a:lumOff val="15000"/>
                  </a:schemeClr>
                </a:solidFill>
                <a:latin typeface="Arial" panose="020B0604020202020204" pitchFamily="34" charset="0"/>
                <a:cs typeface="Arial" panose="020B0604020202020204" pitchFamily="34" charset="0"/>
              </a:rPr>
              <a:t>Next Week’s Lesson</a:t>
            </a:r>
          </a:p>
        </p:txBody>
      </p:sp>
      <p:pic>
        <p:nvPicPr>
          <p:cNvPr id="7" name="Picture 6">
            <a:extLst>
              <a:ext uri="{FF2B5EF4-FFF2-40B4-BE49-F238E27FC236}">
                <a16:creationId xmlns:a16="http://schemas.microsoft.com/office/drawing/2014/main" id="{24732A36-0A1B-9940-8D5F-2E286C9F5B5E}"/>
              </a:ext>
            </a:extLst>
          </p:cNvPr>
          <p:cNvPicPr>
            <a:picLocks noChangeAspect="1"/>
          </p:cNvPicPr>
          <p:nvPr/>
        </p:nvPicPr>
        <p:blipFill>
          <a:blip r:embed="rId2"/>
          <a:stretch>
            <a:fillRect/>
          </a:stretch>
        </p:blipFill>
        <p:spPr>
          <a:xfrm>
            <a:off x="165965" y="6302495"/>
            <a:ext cx="1277860" cy="290540"/>
          </a:xfrm>
          <a:prstGeom prst="rect">
            <a:avLst/>
          </a:prstGeom>
          <a:ln>
            <a:noFill/>
          </a:ln>
        </p:spPr>
      </p:pic>
    </p:spTree>
    <p:extLst>
      <p:ext uri="{BB962C8B-B14F-4D97-AF65-F5344CB8AC3E}">
        <p14:creationId xmlns:p14="http://schemas.microsoft.com/office/powerpoint/2010/main" val="328652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Treasured Possessions</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fontScale="92500" lnSpcReduction="20000"/>
          </a:bodyPr>
          <a:lstStyle/>
          <a:p>
            <a:pPr marL="0" indent="0">
              <a:buNone/>
            </a:pPr>
            <a:r>
              <a:rPr lang="en-US" dirty="0">
                <a:latin typeface="Arial" panose="020B0604020202020204" pitchFamily="34" charset="0"/>
                <a:cs typeface="Arial" panose="020B0604020202020204" pitchFamily="34" charset="0"/>
              </a:rPr>
              <a:t>When my mother went to be with the Lord, members of our family began going through her belongings. Among the items we found were various Bibles that mom had kept through the years.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 Bibles bore the signs of regular use. I was reminded of the saying, “A Bible that’s falling apart usually belongs to someone who isn’t.”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Mom didn’t just treasure the Bibles in her home; she memorized Scripture, which kept the wisdom of God on her lips and near her heart.</a:t>
            </a:r>
          </a:p>
          <a:p>
            <a:endParaRPr lang="en-US" dirty="0"/>
          </a:p>
          <a:p>
            <a:endParaRPr lang="en-US" dirty="0"/>
          </a:p>
        </p:txBody>
      </p:sp>
    </p:spTree>
    <p:extLst>
      <p:ext uri="{BB962C8B-B14F-4D97-AF65-F5344CB8AC3E}">
        <p14:creationId xmlns:p14="http://schemas.microsoft.com/office/powerpoint/2010/main" val="131733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Into the Lesson</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a:bodyPr>
          <a:lstStyle/>
          <a:p>
            <a:pPr marL="0" indent="0">
              <a:buNone/>
            </a:pPr>
            <a:r>
              <a:rPr lang="en-US" sz="2600" dirty="0">
                <a:latin typeface="Arial" panose="020B0604020202020204" pitchFamily="34" charset="0"/>
                <a:cs typeface="Arial" panose="020B0604020202020204" pitchFamily="34" charset="0"/>
              </a:rPr>
              <a:t>This game is like charades. Choose a team member to act out words or phrases without talking. </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Each team has two minutes to guess the word or phrase written on the card. If the team guesses correctly, they get a point. </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Alternate between teams until all cards are used. The team with the most points at the end of the game wins.</a:t>
            </a:r>
          </a:p>
        </p:txBody>
      </p:sp>
    </p:spTree>
    <p:extLst>
      <p:ext uri="{BB962C8B-B14F-4D97-AF65-F5344CB8AC3E}">
        <p14:creationId xmlns:p14="http://schemas.microsoft.com/office/powerpoint/2010/main" val="107221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Lesson Context</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This lesson pairs two texts—one from the Old Testament and one from the New—that praise God for revealing Himself (Psalm 19:7–13; 2 Timothy 3:14–15).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 superscription of Psalm 19 calls it a “Psalm of David,” meaning the words could have been written by David, the “sweet psalmist of Israel” (2 Samuel 23:1), or written for him, perhaps as a reminder that Israel’s kings should listen carefully to God.</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When we shift to considering the New Testament text for this study, we will be moving forward in time more than 1,000 years from the writing of Psalm 19.</a:t>
            </a:r>
            <a:endParaRPr lang="en-US" dirty="0"/>
          </a:p>
          <a:p>
            <a:endParaRPr lang="en-US" dirty="0"/>
          </a:p>
          <a:p>
            <a:endParaRPr lang="en-US" i="1" dirty="0"/>
          </a:p>
          <a:p>
            <a:endParaRPr lang="en-US" dirty="0"/>
          </a:p>
        </p:txBody>
      </p:sp>
    </p:spTree>
    <p:extLst>
      <p:ext uri="{BB962C8B-B14F-4D97-AF65-F5344CB8AC3E}">
        <p14:creationId xmlns:p14="http://schemas.microsoft.com/office/powerpoint/2010/main" val="11615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23888" y="372973"/>
            <a:ext cx="7886700" cy="2106001"/>
          </a:xfrm>
        </p:spPr>
        <p:txBody>
          <a:bodyPr>
            <a:normAutofit/>
          </a:bodyPr>
          <a:lstStyle/>
          <a:p>
            <a:pPr algn="ctr"/>
            <a:r>
              <a:rPr lang="en-US" sz="4400" dirty="0">
                <a:latin typeface="Arial" panose="020B0604020202020204" pitchFamily="34" charset="0"/>
                <a:cs typeface="Arial" panose="020B0604020202020204" pitchFamily="34" charset="0"/>
              </a:rPr>
              <a:t>I. Gifts from God</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Psalm 19:7–11</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23888" y="2723210"/>
            <a:ext cx="7886700" cy="3042260"/>
          </a:xfrm>
        </p:spPr>
        <p:txBody>
          <a:bodyPr>
            <a:normAutofit/>
          </a:bodyPr>
          <a:lstStyle/>
          <a:p>
            <a:pPr marL="514350" indent="-514350">
              <a:buFont typeface="+mj-lt"/>
              <a:buAutoNum type="alphaUcPeriod"/>
            </a:pPr>
            <a:r>
              <a:rPr lang="en-US" sz="2800" dirty="0">
                <a:latin typeface="Arial" panose="020B0604020202020204" pitchFamily="34" charset="0"/>
                <a:cs typeface="Arial" panose="020B0604020202020204" pitchFamily="34" charset="0"/>
              </a:rPr>
              <a:t>Life-Giving Instructions (v. 7)</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Trustworthy Guidance (v. 8)</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Enduring Value (vv. 9–11)</a:t>
            </a:r>
          </a:p>
          <a:p>
            <a:pPr marL="514350" indent="-514350">
              <a:buFont typeface="+mj-lt"/>
              <a:buAutoNum type="alphaU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6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How will you practice “fear of the Lord” this week?</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In what ways is our “fear of the Lord” connected to our love for Him? How do Deuteronomy 10:12 and 1 John 4:18 inform your response?</a:t>
            </a:r>
          </a:p>
        </p:txBody>
      </p:sp>
    </p:spTree>
    <p:extLst>
      <p:ext uri="{BB962C8B-B14F-4D97-AF65-F5344CB8AC3E}">
        <p14:creationId xmlns:p14="http://schemas.microsoft.com/office/powerpoint/2010/main" val="5010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What modern-day comparisons would you use to highlight the value of God’s Word?</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How will you use these comparisons to teach others to study God’s Word?</a:t>
            </a:r>
          </a:p>
        </p:txBody>
      </p:sp>
    </p:spTree>
    <p:extLst>
      <p:ext uri="{BB962C8B-B14F-4D97-AF65-F5344CB8AC3E}">
        <p14:creationId xmlns:p14="http://schemas.microsoft.com/office/powerpoint/2010/main" val="396496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23888" y="1322999"/>
            <a:ext cx="7886700" cy="2106001"/>
          </a:xfrm>
        </p:spPr>
        <p:txBody>
          <a:bodyPr>
            <a:normAutofit/>
          </a:bodyPr>
          <a:lstStyle/>
          <a:p>
            <a:pPr algn="ctr"/>
            <a:r>
              <a:rPr lang="en-US" sz="4400" dirty="0">
                <a:latin typeface="Arial" panose="020B0604020202020204" pitchFamily="34" charset="0"/>
                <a:cs typeface="Arial" panose="020B0604020202020204" pitchFamily="34" charset="0"/>
              </a:rPr>
              <a:t>II. Purpose for the Gifts</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Psalm 19:12–13;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2 Timothy 3:14–15</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23888" y="3815740"/>
            <a:ext cx="7886700" cy="3042260"/>
          </a:xfrm>
        </p:spPr>
        <p:txBody>
          <a:bodyPr>
            <a:normAutofit/>
          </a:bodyPr>
          <a:lstStyle/>
          <a:p>
            <a:pPr marL="514350" indent="-514350">
              <a:buFont typeface="+mj-lt"/>
              <a:buAutoNum type="alphaUcPeriod"/>
            </a:pPr>
            <a:r>
              <a:rPr lang="en-US" sz="2800" dirty="0">
                <a:latin typeface="Arial" panose="020B0604020202020204" pitchFamily="34" charset="0"/>
                <a:cs typeface="Arial" panose="020B0604020202020204" pitchFamily="34" charset="0"/>
              </a:rPr>
              <a:t>Warning Against Wrongs (Psalm 19:12–13)</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Granting Wisdom (2 Timothy 3:14–15)</a:t>
            </a:r>
          </a:p>
          <a:p>
            <a:pPr marL="514350" indent="-514350">
              <a:buFont typeface="+mj-lt"/>
              <a:buAutoNum type="alphaU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92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How does confession to another believer lead to revealing and cleansing “secret faults”?</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Who is another believer to whom you may confess sin and be strengthened in your obedience to God?</a:t>
            </a:r>
          </a:p>
        </p:txBody>
      </p:sp>
    </p:spTree>
    <p:extLst>
      <p:ext uri="{BB962C8B-B14F-4D97-AF65-F5344CB8AC3E}">
        <p14:creationId xmlns:p14="http://schemas.microsoft.com/office/powerpoint/2010/main" val="396689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Bar Notext" id="{B625E736-23BE-E54E-90B8-9487971BA0C1}" vid="{98D5F47E-C104-BD44-8A90-B85A0ED9B4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TotalTime>
  <Words>1059</Words>
  <Application>Microsoft Macintosh PowerPoint</Application>
  <PresentationFormat>On-screen Show (4:3)</PresentationFormat>
  <Paragraphs>102</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Baskerville</vt:lpstr>
      <vt:lpstr>Calibri</vt:lpstr>
      <vt:lpstr>Calibri Light</vt:lpstr>
      <vt:lpstr>Helvetica</vt:lpstr>
      <vt:lpstr>Times</vt:lpstr>
      <vt:lpstr>Office Theme</vt:lpstr>
      <vt:lpstr>God’s Word</vt:lpstr>
      <vt:lpstr>Treasured Possessions</vt:lpstr>
      <vt:lpstr>Into the Lesson</vt:lpstr>
      <vt:lpstr>Lesson Context</vt:lpstr>
      <vt:lpstr>I. Gifts from God Psalm 19:7–11</vt:lpstr>
      <vt:lpstr>PowerPoint Presentation</vt:lpstr>
      <vt:lpstr>PowerPoint Presentation</vt:lpstr>
      <vt:lpstr>II. Purpose for the Gifts Psalm 19:12–13;  2 Timothy 3:14–15</vt:lpstr>
      <vt:lpstr>PowerPoint Presentation</vt:lpstr>
      <vt:lpstr>PowerPoint Presentation</vt:lpstr>
      <vt:lpstr>PowerPoint Presentation</vt:lpstr>
      <vt:lpstr>Into Life</vt:lpstr>
      <vt:lpstr>Book of Immeasurable Value</vt:lpstr>
      <vt:lpstr>PowerPoint Presentation</vt:lpstr>
      <vt:lpstr>Thought to Remember</vt:lpstr>
      <vt:lpstr>Our Heavenly Father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Middel</dc:creator>
  <cp:lastModifiedBy>Taylor Stamps</cp:lastModifiedBy>
  <cp:revision>88</cp:revision>
  <dcterms:created xsi:type="dcterms:W3CDTF">2019-04-02T15:17:05Z</dcterms:created>
  <dcterms:modified xsi:type="dcterms:W3CDTF">2024-10-24T01:18:56Z</dcterms:modified>
</cp:coreProperties>
</file>