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3"/>
  </p:notesMasterIdLst>
  <p:sldIdLst>
    <p:sldId id="467" r:id="rId2"/>
    <p:sldId id="465" r:id="rId3"/>
    <p:sldId id="376" r:id="rId4"/>
    <p:sldId id="447" r:id="rId5"/>
    <p:sldId id="443" r:id="rId6"/>
    <p:sldId id="399" r:id="rId7"/>
    <p:sldId id="468" r:id="rId8"/>
    <p:sldId id="469" r:id="rId9"/>
    <p:sldId id="470" r:id="rId10"/>
    <p:sldId id="457" r:id="rId11"/>
    <p:sldId id="435" r:id="rId12"/>
    <p:sldId id="471" r:id="rId13"/>
    <p:sldId id="472" r:id="rId14"/>
    <p:sldId id="473" r:id="rId15"/>
    <p:sldId id="451" r:id="rId16"/>
    <p:sldId id="474" r:id="rId17"/>
    <p:sldId id="421" r:id="rId18"/>
    <p:sldId id="393" r:id="rId19"/>
    <p:sldId id="440" r:id="rId20"/>
    <p:sldId id="476" r:id="rId21"/>
    <p:sldId id="4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965B1-7A73-4630-8400-9F2688131534}" v="63" dt="2026-02-08T20:44:21.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63622" autoAdjust="0"/>
  </p:normalViewPr>
  <p:slideViewPr>
    <p:cSldViewPr snapToGrid="0">
      <p:cViewPr varScale="1">
        <p:scale>
          <a:sx n="55" d="100"/>
          <a:sy n="55" d="100"/>
        </p:scale>
        <p:origin x="1938" y="96"/>
      </p:cViewPr>
      <p:guideLst/>
    </p:cSldViewPr>
  </p:slideViewPr>
  <p:notesTextViewPr>
    <p:cViewPr>
      <p:scale>
        <a:sx n="3" d="2"/>
        <a:sy n="3" d="2"/>
      </p:scale>
      <p:origin x="0" y="-2592"/>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custSel addSld modSld sldOrd modMainMaster">
      <pc:chgData name="Stanford Bowman" userId="6ede3e4e1afbea80" providerId="LiveId" clId="{5E8558FB-9D60-4710-A493-61EB11744BF7}" dt="2026-02-08T20:47:11.205" v="306" actId="1076"/>
      <pc:docMkLst>
        <pc:docMk/>
      </pc:docMkLst>
      <pc:sldChg chg="addSp delSp modSp mod ord modShow">
        <pc:chgData name="Stanford Bowman" userId="6ede3e4e1afbea80" providerId="LiveId" clId="{5E8558FB-9D60-4710-A493-61EB11744BF7}" dt="2026-02-08T20:42:48.384" v="286" actId="729"/>
        <pc:sldMkLst>
          <pc:docMk/>
          <pc:sldMk cId="1985353689" sldId="257"/>
        </pc:sldMkLst>
        <pc:spChg chg="mod">
          <ac:chgData name="Stanford Bowman" userId="6ede3e4e1afbea80" providerId="LiveId" clId="{5E8558FB-9D60-4710-A493-61EB11744BF7}" dt="2026-02-01T23:52:44.018" v="0"/>
          <ac:spMkLst>
            <pc:docMk/>
            <pc:sldMk cId="1985353689" sldId="257"/>
            <ac:spMk id="2" creationId="{A846B278-CDC5-44F2-95FE-0A390447B274}"/>
          </ac:spMkLst>
        </pc:spChg>
        <pc:spChg chg="mod">
          <ac:chgData name="Stanford Bowman" userId="6ede3e4e1afbea80" providerId="LiveId" clId="{5E8558FB-9D60-4710-A493-61EB11744BF7}" dt="2026-02-08T20:31:47.564" v="145" actId="14100"/>
          <ac:spMkLst>
            <pc:docMk/>
            <pc:sldMk cId="1985353689" sldId="257"/>
            <ac:spMk id="3" creationId="{07356930-47DD-455E-A340-F0F037759E1F}"/>
          </ac:spMkLst>
        </pc:spChg>
        <pc:spChg chg="mod">
          <ac:chgData name="Stanford Bowman" userId="6ede3e4e1afbea80" providerId="LiveId" clId="{5E8558FB-9D60-4710-A493-61EB11744BF7}" dt="2026-02-08T20:32:06.683" v="146"/>
          <ac:spMkLst>
            <pc:docMk/>
            <pc:sldMk cId="1985353689" sldId="257"/>
            <ac:spMk id="5" creationId="{300EBACF-E7BD-4E4C-B160-757BFF30030B}"/>
          </ac:spMkLst>
        </pc:spChg>
        <pc:picChg chg="del">
          <ac:chgData name="Stanford Bowman" userId="6ede3e4e1afbea80" providerId="LiveId" clId="{5E8558FB-9D60-4710-A493-61EB11744BF7}" dt="2026-02-08T20:29:14.201" v="136" actId="478"/>
          <ac:picMkLst>
            <pc:docMk/>
            <pc:sldMk cId="1985353689" sldId="257"/>
            <ac:picMk id="6" creationId="{AFE1446D-8D77-435F-A3D1-153FFEAFE0B6}"/>
          </ac:picMkLst>
        </pc:picChg>
        <pc:picChg chg="add mod">
          <ac:chgData name="Stanford Bowman" userId="6ede3e4e1afbea80" providerId="LiveId" clId="{5E8558FB-9D60-4710-A493-61EB11744BF7}" dt="2026-02-08T20:32:34.791" v="148" actId="1440"/>
          <ac:picMkLst>
            <pc:docMk/>
            <pc:sldMk cId="1985353689" sldId="257"/>
            <ac:picMk id="8" creationId="{45BF4DD5-502F-E60B-938D-DE527E356C35}"/>
          </ac:picMkLst>
        </pc:picChg>
      </pc:sldChg>
      <pc:sldChg chg="modSp mod modNotes modNotesTx">
        <pc:chgData name="Stanford Bowman" userId="6ede3e4e1afbea80" providerId="LiveId" clId="{5E8558FB-9D60-4710-A493-61EB11744BF7}" dt="2026-02-08T20:47:11.205" v="306" actId="1076"/>
        <pc:sldMkLst>
          <pc:docMk/>
          <pc:sldMk cId="2484662368" sldId="376"/>
        </pc:sldMkLst>
        <pc:spChg chg="mod">
          <ac:chgData name="Stanford Bowman" userId="6ede3e4e1afbea80" providerId="LiveId" clId="{5E8558FB-9D60-4710-A493-61EB11744BF7}" dt="2026-02-08T20:44:41.825" v="297" actId="20577"/>
          <ac:spMkLst>
            <pc:docMk/>
            <pc:sldMk cId="2484662368" sldId="376"/>
            <ac:spMk id="15" creationId="{3C4A546D-0018-40BA-A5FD-75A46D201506}"/>
          </ac:spMkLst>
        </pc:spChg>
        <pc:spChg chg="mod">
          <ac:chgData name="Stanford Bowman" userId="6ede3e4e1afbea80" providerId="LiveId" clId="{5E8558FB-9D60-4710-A493-61EB11744BF7}" dt="2026-02-08T20:25:07.609" v="38" actId="207"/>
          <ac:spMkLst>
            <pc:docMk/>
            <pc:sldMk cId="2484662368" sldId="376"/>
            <ac:spMk id="21" creationId="{B3CAC57E-4D14-40F9-82DA-1D7CFBC1A8AC}"/>
          </ac:spMkLst>
        </pc:spChg>
        <pc:spChg chg="mod">
          <ac:chgData name="Stanford Bowman" userId="6ede3e4e1afbea80" providerId="LiveId" clId="{5E8558FB-9D60-4710-A493-61EB11744BF7}" dt="2026-02-08T20:25:07.609" v="38" actId="207"/>
          <ac:spMkLst>
            <pc:docMk/>
            <pc:sldMk cId="2484662368" sldId="376"/>
            <ac:spMk id="22" creationId="{8F68DF59-7286-4940-83AC-0942762905DB}"/>
          </ac:spMkLst>
        </pc:spChg>
        <pc:spChg chg="mod">
          <ac:chgData name="Stanford Bowman" userId="6ede3e4e1afbea80" providerId="LiveId" clId="{5E8558FB-9D60-4710-A493-61EB11744BF7}" dt="2026-02-08T20:47:03.574" v="305"/>
          <ac:spMkLst>
            <pc:docMk/>
            <pc:sldMk cId="2484662368" sldId="376"/>
            <ac:spMk id="24" creationId="{69CEFE4A-6B6E-4728-B42A-C8F77D17A120}"/>
          </ac:spMkLst>
        </pc:spChg>
        <pc:spChg chg="mod">
          <ac:chgData name="Stanford Bowman" userId="6ede3e4e1afbea80" providerId="LiveId" clId="{5E8558FB-9D60-4710-A493-61EB11744BF7}" dt="2026-02-08T20:47:11.205" v="306" actId="1076"/>
          <ac:spMkLst>
            <pc:docMk/>
            <pc:sldMk cId="2484662368" sldId="376"/>
            <ac:spMk id="27" creationId="{9668BC52-3F14-425F-AA8C-99E40C6BB3DB}"/>
          </ac:spMkLst>
        </pc:spChg>
        <pc:grpChg chg="mod">
          <ac:chgData name="Stanford Bowman" userId="6ede3e4e1afbea80" providerId="LiveId" clId="{5E8558FB-9D60-4710-A493-61EB11744BF7}" dt="2026-02-08T20:43:43.702" v="292" actId="1076"/>
          <ac:grpSpMkLst>
            <pc:docMk/>
            <pc:sldMk cId="2484662368" sldId="376"/>
            <ac:grpSpMk id="3" creationId="{CBB33279-6A28-4989-9B0E-D153BD427AC9}"/>
          </ac:grpSpMkLst>
        </pc:grpChg>
        <pc:picChg chg="mod">
          <ac:chgData name="Stanford Bowman" userId="6ede3e4e1afbea80" providerId="LiveId" clId="{5E8558FB-9D60-4710-A493-61EB11744BF7}" dt="2026-02-08T20:43:50.421" v="294" actId="1076"/>
          <ac:picMkLst>
            <pc:docMk/>
            <pc:sldMk cId="2484662368" sldId="376"/>
            <ac:picMk id="9" creationId="{5C2CCB30-1681-4134-8AA7-02340B15849A}"/>
          </ac:picMkLst>
        </pc:picChg>
      </pc:sldChg>
      <pc:sldChg chg="modSp mod">
        <pc:chgData name="Stanford Bowman" userId="6ede3e4e1afbea80" providerId="LiveId" clId="{5E8558FB-9D60-4710-A493-61EB11744BF7}" dt="2026-02-01T23:52:44.201" v="3" actId="27636"/>
        <pc:sldMkLst>
          <pc:docMk/>
          <pc:sldMk cId="2892897188" sldId="399"/>
        </pc:sldMkLst>
        <pc:spChg chg="mod">
          <ac:chgData name="Stanford Bowman" userId="6ede3e4e1afbea80" providerId="LiveId" clId="{5E8558FB-9D60-4710-A493-61EB11744BF7}" dt="2026-02-01T23:52:44.201" v="3" actId="27636"/>
          <ac:spMkLst>
            <pc:docMk/>
            <pc:sldMk cId="2892897188" sldId="399"/>
            <ac:spMk id="28" creationId="{9E823B42-FD48-4E90-B684-16A5988304F2}"/>
          </ac:spMkLst>
        </pc:spChg>
      </pc:sldChg>
      <pc:sldChg chg="modSp mod">
        <pc:chgData name="Stanford Bowman" userId="6ede3e4e1afbea80" providerId="LiveId" clId="{5E8558FB-9D60-4710-A493-61EB11744BF7}" dt="2026-02-01T23:52:44.217" v="13" actId="27636"/>
        <pc:sldMkLst>
          <pc:docMk/>
          <pc:sldMk cId="3452085809" sldId="421"/>
        </pc:sldMkLst>
        <pc:spChg chg="mod">
          <ac:chgData name="Stanford Bowman" userId="6ede3e4e1afbea80" providerId="LiveId" clId="{5E8558FB-9D60-4710-A493-61EB11744BF7}" dt="2026-02-01T23:52:44.217" v="13" actId="27636"/>
          <ac:spMkLst>
            <pc:docMk/>
            <pc:sldMk cId="3452085809" sldId="421"/>
            <ac:spMk id="27" creationId="{677FC927-7CB2-4858-9126-4B062A86ABDD}"/>
          </ac:spMkLst>
        </pc:spChg>
      </pc:sldChg>
      <pc:sldChg chg="modSp mod">
        <pc:chgData name="Stanford Bowman" userId="6ede3e4e1afbea80" providerId="LiveId" clId="{5E8558FB-9D60-4710-A493-61EB11744BF7}" dt="2026-02-01T23:52:44.210" v="9" actId="27636"/>
        <pc:sldMkLst>
          <pc:docMk/>
          <pc:sldMk cId="448714953" sldId="433"/>
        </pc:sldMkLst>
        <pc:spChg chg="mod">
          <ac:chgData name="Stanford Bowman" userId="6ede3e4e1afbea80" providerId="LiveId" clId="{5E8558FB-9D60-4710-A493-61EB11744BF7}" dt="2026-02-01T23:52:44.210" v="9" actId="27636"/>
          <ac:spMkLst>
            <pc:docMk/>
            <pc:sldMk cId="448714953" sldId="433"/>
            <ac:spMk id="28" creationId="{9E823B42-FD48-4E90-B684-16A5988304F2}"/>
          </ac:spMkLst>
        </pc:spChg>
      </pc:sldChg>
      <pc:sldChg chg="modSp mod">
        <pc:chgData name="Stanford Bowman" userId="6ede3e4e1afbea80" providerId="LiveId" clId="{5E8558FB-9D60-4710-A493-61EB11744BF7}" dt="2026-02-01T23:52:44.204" v="5" actId="27636"/>
        <pc:sldMkLst>
          <pc:docMk/>
          <pc:sldMk cId="2914401121" sldId="435"/>
        </pc:sldMkLst>
        <pc:spChg chg="mod">
          <ac:chgData name="Stanford Bowman" userId="6ede3e4e1afbea80" providerId="LiveId" clId="{5E8558FB-9D60-4710-A493-61EB11744BF7}" dt="2026-02-01T23:52:44.204" v="5" actId="27636"/>
          <ac:spMkLst>
            <pc:docMk/>
            <pc:sldMk cId="2914401121" sldId="435"/>
            <ac:spMk id="15" creationId="{CFB6BB04-11BC-46EF-B400-5675755E56EA}"/>
          </ac:spMkLst>
        </pc:spChg>
      </pc:sldChg>
      <pc:sldChg chg="modSp mod">
        <pc:chgData name="Stanford Bowman" userId="6ede3e4e1afbea80" providerId="LiveId" clId="{5E8558FB-9D60-4710-A493-61EB11744BF7}" dt="2026-02-01T23:52:44.217" v="12" actId="27636"/>
        <pc:sldMkLst>
          <pc:docMk/>
          <pc:sldMk cId="3129728577" sldId="439"/>
        </pc:sldMkLst>
        <pc:spChg chg="mod">
          <ac:chgData name="Stanford Bowman" userId="6ede3e4e1afbea80" providerId="LiveId" clId="{5E8558FB-9D60-4710-A493-61EB11744BF7}" dt="2026-02-01T23:52:44.217" v="12" actId="27636"/>
          <ac:spMkLst>
            <pc:docMk/>
            <pc:sldMk cId="3129728577" sldId="439"/>
            <ac:spMk id="13" creationId="{A4163FD0-0069-454A-8DF4-978F02463049}"/>
          </ac:spMkLst>
        </pc:spChg>
      </pc:sldChg>
      <pc:sldChg chg="modSp mod">
        <pc:chgData name="Stanford Bowman" userId="6ede3e4e1afbea80" providerId="LiveId" clId="{5E8558FB-9D60-4710-A493-61EB11744BF7}" dt="2026-02-01T23:52:44.224" v="14" actId="27636"/>
        <pc:sldMkLst>
          <pc:docMk/>
          <pc:sldMk cId="4073456698" sldId="440"/>
        </pc:sldMkLst>
        <pc:spChg chg="mod">
          <ac:chgData name="Stanford Bowman" userId="6ede3e4e1afbea80" providerId="LiveId" clId="{5E8558FB-9D60-4710-A493-61EB11744BF7}" dt="2026-02-01T23:52:44.224" v="14" actId="27636"/>
          <ac:spMkLst>
            <pc:docMk/>
            <pc:sldMk cId="4073456698" sldId="440"/>
            <ac:spMk id="19" creationId="{DC35E360-F2C8-4E9C-99F8-1841E0C8B5BD}"/>
          </ac:spMkLst>
        </pc:spChg>
      </pc:sldChg>
      <pc:sldChg chg="modSp mod setBg">
        <pc:chgData name="Stanford Bowman" userId="6ede3e4e1afbea80" providerId="LiveId" clId="{5E8558FB-9D60-4710-A493-61EB11744BF7}" dt="2026-02-08T20:33:50.266" v="149" actId="14826"/>
        <pc:sldMkLst>
          <pc:docMk/>
          <pc:sldMk cId="3097525468" sldId="443"/>
        </pc:sldMkLst>
        <pc:spChg chg="mod">
          <ac:chgData name="Stanford Bowman" userId="6ede3e4e1afbea80" providerId="LiveId" clId="{5E8558FB-9D60-4710-A493-61EB11744BF7}" dt="2026-02-08T20:23:39.177" v="31" actId="207"/>
          <ac:spMkLst>
            <pc:docMk/>
            <pc:sldMk cId="3097525468" sldId="443"/>
            <ac:spMk id="5" creationId="{DD3544D4-6398-7B15-D152-491861D8A64E}"/>
          </ac:spMkLst>
        </pc:spChg>
        <pc:spChg chg="mod">
          <ac:chgData name="Stanford Bowman" userId="6ede3e4e1afbea80" providerId="LiveId" clId="{5E8558FB-9D60-4710-A493-61EB11744BF7}" dt="2026-02-08T20:23:39.177" v="31" actId="207"/>
          <ac:spMkLst>
            <pc:docMk/>
            <pc:sldMk cId="3097525468" sldId="443"/>
            <ac:spMk id="27" creationId="{5D12579F-ED0B-4F28-9022-D18F2789D03C}"/>
          </ac:spMkLst>
        </pc:spChg>
        <pc:spChg chg="mod">
          <ac:chgData name="Stanford Bowman" userId="6ede3e4e1afbea80" providerId="LiveId" clId="{5E8558FB-9D60-4710-A493-61EB11744BF7}" dt="2026-02-08T20:23:39.177" v="31" actId="207"/>
          <ac:spMkLst>
            <pc:docMk/>
            <pc:sldMk cId="3097525468" sldId="443"/>
            <ac:spMk id="28" creationId="{9E823B42-FD48-4E90-B684-16A5988304F2}"/>
          </ac:spMkLst>
        </pc:spChg>
        <pc:spChg chg="mod">
          <ac:chgData name="Stanford Bowman" userId="6ede3e4e1afbea80" providerId="LiveId" clId="{5E8558FB-9D60-4710-A493-61EB11744BF7}" dt="2026-02-08T20:23:39.177" v="31" actId="207"/>
          <ac:spMkLst>
            <pc:docMk/>
            <pc:sldMk cId="3097525468" sldId="443"/>
            <ac:spMk id="29" creationId="{94623693-3F29-41C2-8ECA-512EA43AF814}"/>
          </ac:spMkLst>
        </pc:spChg>
        <pc:picChg chg="mod">
          <ac:chgData name="Stanford Bowman" userId="6ede3e4e1afbea80" providerId="LiveId" clId="{5E8558FB-9D60-4710-A493-61EB11744BF7}" dt="2026-02-08T20:33:50.266" v="149" actId="14826"/>
          <ac:picMkLst>
            <pc:docMk/>
            <pc:sldMk cId="3097525468" sldId="443"/>
            <ac:picMk id="8" creationId="{657F5F7B-A95A-44B8-8999-A14A81206F94}"/>
          </ac:picMkLst>
        </pc:picChg>
      </pc:sldChg>
      <pc:sldChg chg="modSp mod">
        <pc:chgData name="Stanford Bowman" userId="6ede3e4e1afbea80" providerId="LiveId" clId="{5E8558FB-9D60-4710-A493-61EB11744BF7}" dt="2026-02-01T23:52:44.224" v="17" actId="27636"/>
        <pc:sldMkLst>
          <pc:docMk/>
          <pc:sldMk cId="2009531371" sldId="445"/>
        </pc:sldMkLst>
        <pc:spChg chg="mod">
          <ac:chgData name="Stanford Bowman" userId="6ede3e4e1afbea80" providerId="LiveId" clId="{5E8558FB-9D60-4710-A493-61EB11744BF7}" dt="2026-02-01T23:52:44.224" v="17" actId="27636"/>
          <ac:spMkLst>
            <pc:docMk/>
            <pc:sldMk cId="2009531371" sldId="445"/>
            <ac:spMk id="28" creationId="{9E823B42-FD48-4E90-B684-16A5988304F2}"/>
          </ac:spMkLst>
        </pc:spChg>
      </pc:sldChg>
      <pc:sldChg chg="modSp mod">
        <pc:chgData name="Stanford Bowman" userId="6ede3e4e1afbea80" providerId="LiveId" clId="{5E8558FB-9D60-4710-A493-61EB11744BF7}" dt="2026-02-01T23:52:44.210" v="8" actId="27636"/>
        <pc:sldMkLst>
          <pc:docMk/>
          <pc:sldMk cId="3902049170" sldId="446"/>
        </pc:sldMkLst>
        <pc:spChg chg="mod">
          <ac:chgData name="Stanford Bowman" userId="6ede3e4e1afbea80" providerId="LiveId" clId="{5E8558FB-9D60-4710-A493-61EB11744BF7}" dt="2026-02-01T23:52:44.210" v="8" actId="27636"/>
          <ac:spMkLst>
            <pc:docMk/>
            <pc:sldMk cId="3902049170" sldId="446"/>
            <ac:spMk id="28" creationId="{9E823B42-FD48-4E90-B684-16A5988304F2}"/>
          </ac:spMkLst>
        </pc:spChg>
      </pc:sldChg>
      <pc:sldChg chg="modSp mod">
        <pc:chgData name="Stanford Bowman" userId="6ede3e4e1afbea80" providerId="LiveId" clId="{5E8558FB-9D60-4710-A493-61EB11744BF7}" dt="2026-02-01T23:52:44.208" v="7" actId="27636"/>
        <pc:sldMkLst>
          <pc:docMk/>
          <pc:sldMk cId="3544070825" sldId="449"/>
        </pc:sldMkLst>
        <pc:spChg chg="mod">
          <ac:chgData name="Stanford Bowman" userId="6ede3e4e1afbea80" providerId="LiveId" clId="{5E8558FB-9D60-4710-A493-61EB11744BF7}" dt="2026-02-01T23:52:44.018" v="0"/>
          <ac:spMkLst>
            <pc:docMk/>
            <pc:sldMk cId="3544070825" sldId="449"/>
            <ac:spMk id="12" creationId="{CBEAE4E6-CD19-4092-9C7E-2C12B39CCE7B}"/>
          </ac:spMkLst>
        </pc:spChg>
        <pc:spChg chg="mod">
          <ac:chgData name="Stanford Bowman" userId="6ede3e4e1afbea80" providerId="LiveId" clId="{5E8558FB-9D60-4710-A493-61EB11744BF7}" dt="2026-02-01T23:52:44.208" v="7" actId="27636"/>
          <ac:spMkLst>
            <pc:docMk/>
            <pc:sldMk cId="3544070825" sldId="449"/>
            <ac:spMk id="15" creationId="{CFB6BB04-11BC-46EF-B400-5675755E56EA}"/>
          </ac:spMkLst>
        </pc:spChg>
      </pc:sldChg>
      <pc:sldChg chg="modSp mod">
        <pc:chgData name="Stanford Bowman" userId="6ede3e4e1afbea80" providerId="LiveId" clId="{5E8558FB-9D60-4710-A493-61EB11744BF7}" dt="2026-02-01T23:52:44.208" v="6" actId="27636"/>
        <pc:sldMkLst>
          <pc:docMk/>
          <pc:sldMk cId="122498065" sldId="450"/>
        </pc:sldMkLst>
        <pc:spChg chg="mod">
          <ac:chgData name="Stanford Bowman" userId="6ede3e4e1afbea80" providerId="LiveId" clId="{5E8558FB-9D60-4710-A493-61EB11744BF7}" dt="2026-02-01T23:52:44.208" v="6" actId="27636"/>
          <ac:spMkLst>
            <pc:docMk/>
            <pc:sldMk cId="122498065" sldId="450"/>
            <ac:spMk id="15" creationId="{CFB6BB04-11BC-46EF-B400-5675755E56EA}"/>
          </ac:spMkLst>
        </pc:spChg>
      </pc:sldChg>
      <pc:sldChg chg="modSp mod">
        <pc:chgData name="Stanford Bowman" userId="6ede3e4e1afbea80" providerId="LiveId" clId="{5E8558FB-9D60-4710-A493-61EB11744BF7}" dt="2026-02-01T23:52:44.210" v="10" actId="27636"/>
        <pc:sldMkLst>
          <pc:docMk/>
          <pc:sldMk cId="742872280" sldId="451"/>
        </pc:sldMkLst>
        <pc:spChg chg="mod">
          <ac:chgData name="Stanford Bowman" userId="6ede3e4e1afbea80" providerId="LiveId" clId="{5E8558FB-9D60-4710-A493-61EB11744BF7}" dt="2026-02-01T23:52:44.210" v="10" actId="27636"/>
          <ac:spMkLst>
            <pc:docMk/>
            <pc:sldMk cId="742872280" sldId="451"/>
            <ac:spMk id="15" creationId="{CFB6BB04-11BC-46EF-B400-5675755E56EA}"/>
          </ac:spMkLst>
        </pc:spChg>
      </pc:sldChg>
      <pc:sldChg chg="modSp mod">
        <pc:chgData name="Stanford Bowman" userId="6ede3e4e1afbea80" providerId="LiveId" clId="{5E8558FB-9D60-4710-A493-61EB11744BF7}" dt="2026-02-01T23:52:44.201" v="4" actId="27636"/>
        <pc:sldMkLst>
          <pc:docMk/>
          <pc:sldMk cId="3777283094" sldId="457"/>
        </pc:sldMkLst>
        <pc:spChg chg="mod">
          <ac:chgData name="Stanford Bowman" userId="6ede3e4e1afbea80" providerId="LiveId" clId="{5E8558FB-9D60-4710-A493-61EB11744BF7}" dt="2026-02-01T23:52:44.201" v="4" actId="27636"/>
          <ac:spMkLst>
            <pc:docMk/>
            <pc:sldMk cId="3777283094" sldId="457"/>
            <ac:spMk id="28" creationId="{9E823B42-FD48-4E90-B684-16A5988304F2}"/>
          </ac:spMkLst>
        </pc:spChg>
      </pc:sldChg>
      <pc:sldChg chg="modSp mod">
        <pc:chgData name="Stanford Bowman" userId="6ede3e4e1afbea80" providerId="LiveId" clId="{5E8558FB-9D60-4710-A493-61EB11744BF7}" dt="2026-02-01T23:52:44.224" v="18" actId="27636"/>
        <pc:sldMkLst>
          <pc:docMk/>
          <pc:sldMk cId="2577315445" sldId="458"/>
        </pc:sldMkLst>
        <pc:spChg chg="mod">
          <ac:chgData name="Stanford Bowman" userId="6ede3e4e1afbea80" providerId="LiveId" clId="{5E8558FB-9D60-4710-A493-61EB11744BF7}" dt="2026-02-01T23:52:44.224" v="18" actId="27636"/>
          <ac:spMkLst>
            <pc:docMk/>
            <pc:sldMk cId="2577315445" sldId="458"/>
            <ac:spMk id="28" creationId="{9E823B42-FD48-4E90-B684-16A5988304F2}"/>
          </ac:spMkLst>
        </pc:spChg>
      </pc:sldChg>
      <pc:sldChg chg="modSp mod">
        <pc:chgData name="Stanford Bowman" userId="6ede3e4e1afbea80" providerId="LiveId" clId="{5E8558FB-9D60-4710-A493-61EB11744BF7}" dt="2026-02-01T23:52:44.234" v="19" actId="27636"/>
        <pc:sldMkLst>
          <pc:docMk/>
          <pc:sldMk cId="1776632115" sldId="459"/>
        </pc:sldMkLst>
        <pc:spChg chg="mod">
          <ac:chgData name="Stanford Bowman" userId="6ede3e4e1afbea80" providerId="LiveId" clId="{5E8558FB-9D60-4710-A493-61EB11744BF7}" dt="2026-02-01T23:52:44.234" v="19" actId="27636"/>
          <ac:spMkLst>
            <pc:docMk/>
            <pc:sldMk cId="1776632115" sldId="459"/>
            <ac:spMk id="28" creationId="{9E823B42-FD48-4E90-B684-16A5988304F2}"/>
          </ac:spMkLst>
        </pc:spChg>
      </pc:sldChg>
      <pc:sldChg chg="modSp mod">
        <pc:chgData name="Stanford Bowman" userId="6ede3e4e1afbea80" providerId="LiveId" clId="{5E8558FB-9D60-4710-A493-61EB11744BF7}" dt="2026-02-01T23:52:44.234" v="20" actId="27636"/>
        <pc:sldMkLst>
          <pc:docMk/>
          <pc:sldMk cId="2211807500" sldId="460"/>
        </pc:sldMkLst>
        <pc:spChg chg="mod">
          <ac:chgData name="Stanford Bowman" userId="6ede3e4e1afbea80" providerId="LiveId" clId="{5E8558FB-9D60-4710-A493-61EB11744BF7}" dt="2026-02-01T23:52:44.234" v="20" actId="27636"/>
          <ac:spMkLst>
            <pc:docMk/>
            <pc:sldMk cId="2211807500" sldId="460"/>
            <ac:spMk id="28" creationId="{9E823B42-FD48-4E90-B684-16A5988304F2}"/>
          </ac:spMkLst>
        </pc:spChg>
      </pc:sldChg>
      <pc:sldChg chg="modSp mod">
        <pc:chgData name="Stanford Bowman" userId="6ede3e4e1afbea80" providerId="LiveId" clId="{5E8558FB-9D60-4710-A493-61EB11744BF7}" dt="2026-02-01T23:52:44.210" v="11" actId="27636"/>
        <pc:sldMkLst>
          <pc:docMk/>
          <pc:sldMk cId="3972232540" sldId="461"/>
        </pc:sldMkLst>
        <pc:spChg chg="mod">
          <ac:chgData name="Stanford Bowman" userId="6ede3e4e1afbea80" providerId="LiveId" clId="{5E8558FB-9D60-4710-A493-61EB11744BF7}" dt="2026-02-01T23:52:44.210" v="11" actId="27636"/>
          <ac:spMkLst>
            <pc:docMk/>
            <pc:sldMk cId="3972232540" sldId="461"/>
            <ac:spMk id="15" creationId="{CFB6BB04-11BC-46EF-B400-5675755E56EA}"/>
          </ac:spMkLst>
        </pc:spChg>
      </pc:sldChg>
      <pc:sldChg chg="modSp mod">
        <pc:chgData name="Stanford Bowman" userId="6ede3e4e1afbea80" providerId="LiveId" clId="{5E8558FB-9D60-4710-A493-61EB11744BF7}" dt="2026-02-01T23:52:44.224" v="15" actId="27636"/>
        <pc:sldMkLst>
          <pc:docMk/>
          <pc:sldMk cId="2930886837" sldId="463"/>
        </pc:sldMkLst>
        <pc:spChg chg="mod">
          <ac:chgData name="Stanford Bowman" userId="6ede3e4e1afbea80" providerId="LiveId" clId="{5E8558FB-9D60-4710-A493-61EB11744BF7}" dt="2026-02-01T23:52:44.224" v="15" actId="27636"/>
          <ac:spMkLst>
            <pc:docMk/>
            <pc:sldMk cId="2930886837" sldId="463"/>
            <ac:spMk id="19" creationId="{DC35E360-F2C8-4E9C-99F8-1841E0C8B5BD}"/>
          </ac:spMkLst>
        </pc:spChg>
      </pc:sldChg>
      <pc:sldChg chg="modSp mod modNotes">
        <pc:chgData name="Stanford Bowman" userId="6ede3e4e1afbea80" providerId="LiveId" clId="{5E8558FB-9D60-4710-A493-61EB11744BF7}" dt="2026-02-01T23:52:44.224" v="16" actId="27636"/>
        <pc:sldMkLst>
          <pc:docMk/>
          <pc:sldMk cId="467657092" sldId="464"/>
        </pc:sldMkLst>
        <pc:spChg chg="mod">
          <ac:chgData name="Stanford Bowman" userId="6ede3e4e1afbea80" providerId="LiveId" clId="{5E8558FB-9D60-4710-A493-61EB11744BF7}" dt="2026-02-01T23:52:44.018" v="0"/>
          <ac:spMkLst>
            <pc:docMk/>
            <pc:sldMk cId="467657092" sldId="464"/>
            <ac:spMk id="17" creationId="{6FEED4C8-8AB2-427F-8463-36B6B70974D4}"/>
          </ac:spMkLst>
        </pc:spChg>
        <pc:spChg chg="mod">
          <ac:chgData name="Stanford Bowman" userId="6ede3e4e1afbea80" providerId="LiveId" clId="{5E8558FB-9D60-4710-A493-61EB11744BF7}" dt="2026-02-01T23:52:44.224" v="16" actId="27636"/>
          <ac:spMkLst>
            <pc:docMk/>
            <pc:sldMk cId="467657092" sldId="464"/>
            <ac:spMk id="19" creationId="{DC35E360-F2C8-4E9C-99F8-1841E0C8B5BD}"/>
          </ac:spMkLst>
        </pc:spChg>
      </pc:sldChg>
      <pc:sldChg chg="addSp delSp modSp mod modNotesTx">
        <pc:chgData name="Stanford Bowman" userId="6ede3e4e1afbea80" providerId="LiveId" clId="{5E8558FB-9D60-4710-A493-61EB11744BF7}" dt="2026-02-08T20:41:38.103" v="279" actId="14100"/>
        <pc:sldMkLst>
          <pc:docMk/>
          <pc:sldMk cId="3716791541" sldId="465"/>
        </pc:sldMkLst>
        <pc:spChg chg="mod topLvl">
          <ac:chgData name="Stanford Bowman" userId="6ede3e4e1afbea80" providerId="LiveId" clId="{5E8558FB-9D60-4710-A493-61EB11744BF7}" dt="2026-02-08T20:41:32.304" v="278" actId="207"/>
          <ac:spMkLst>
            <pc:docMk/>
            <pc:sldMk cId="3716791541" sldId="465"/>
            <ac:spMk id="7" creationId="{9C55079D-4BA2-40CE-9A65-B2B4DAF5DBC6}"/>
          </ac:spMkLst>
        </pc:spChg>
        <pc:spChg chg="mod ord">
          <ac:chgData name="Stanford Bowman" userId="6ede3e4e1afbea80" providerId="LiveId" clId="{5E8558FB-9D60-4710-A493-61EB11744BF7}" dt="2026-02-08T20:28:00.546" v="130" actId="692"/>
          <ac:spMkLst>
            <pc:docMk/>
            <pc:sldMk cId="3716791541" sldId="465"/>
            <ac:spMk id="10" creationId="{F45D9594-EC48-494D-93EA-6959D7756831}"/>
          </ac:spMkLst>
        </pc:spChg>
        <pc:spChg chg="mod">
          <ac:chgData name="Stanford Bowman" userId="6ede3e4e1afbea80" providerId="LiveId" clId="{5E8558FB-9D60-4710-A493-61EB11744BF7}" dt="2026-02-08T20:39:55.998" v="264" actId="1076"/>
          <ac:spMkLst>
            <pc:docMk/>
            <pc:sldMk cId="3716791541" sldId="465"/>
            <ac:spMk id="11" creationId="{0F861137-455F-4156-A89B-7B5E22E8E984}"/>
          </ac:spMkLst>
        </pc:spChg>
        <pc:spChg chg="mod topLvl">
          <ac:chgData name="Stanford Bowman" userId="6ede3e4e1afbea80" providerId="LiveId" clId="{5E8558FB-9D60-4710-A493-61EB11744BF7}" dt="2026-02-08T20:41:18.367" v="276" actId="14100"/>
          <ac:spMkLst>
            <pc:docMk/>
            <pc:sldMk cId="3716791541" sldId="465"/>
            <ac:spMk id="16" creationId="{42D81312-EC24-4AE0-B13D-2FAB2FD9637B}"/>
          </ac:spMkLst>
        </pc:spChg>
        <pc:grpChg chg="del mod">
          <ac:chgData name="Stanford Bowman" userId="6ede3e4e1afbea80" providerId="LiveId" clId="{5E8558FB-9D60-4710-A493-61EB11744BF7}" dt="2026-02-08T20:41:07.719" v="273" actId="165"/>
          <ac:grpSpMkLst>
            <pc:docMk/>
            <pc:sldMk cId="3716791541" sldId="465"/>
            <ac:grpSpMk id="2" creationId="{B3AD8BD7-F484-4BDA-B563-3B8F80ACD9F3}"/>
          </ac:grpSpMkLst>
        </pc:grpChg>
        <pc:picChg chg="add mod">
          <ac:chgData name="Stanford Bowman" userId="6ede3e4e1afbea80" providerId="LiveId" clId="{5E8558FB-9D60-4710-A493-61EB11744BF7}" dt="2026-02-08T20:41:38.103" v="279" actId="14100"/>
          <ac:picMkLst>
            <pc:docMk/>
            <pc:sldMk cId="3716791541" sldId="465"/>
            <ac:picMk id="3" creationId="{F2E80BF0-3663-273D-EBFD-95E8C2C0C074}"/>
          </ac:picMkLst>
        </pc:picChg>
        <pc:picChg chg="del mod">
          <ac:chgData name="Stanford Bowman" userId="6ede3e4e1afbea80" providerId="LiveId" clId="{5E8558FB-9D60-4710-A493-61EB11744BF7}" dt="2026-02-08T20:25:31.675" v="43" actId="478"/>
          <ac:picMkLst>
            <pc:docMk/>
            <pc:sldMk cId="3716791541" sldId="465"/>
            <ac:picMk id="12" creationId="{EAA33BE0-0D3E-49ED-8C89-BA082737982F}"/>
          </ac:picMkLst>
        </pc:picChg>
      </pc:sldChg>
      <pc:sldChg chg="addSp delSp modSp new mod modShow">
        <pc:chgData name="Stanford Bowman" userId="6ede3e4e1afbea80" providerId="LiveId" clId="{5E8558FB-9D60-4710-A493-61EB11744BF7}" dt="2026-02-08T20:42:50.768" v="287" actId="729"/>
        <pc:sldMkLst>
          <pc:docMk/>
          <pc:sldMk cId="3511030320" sldId="466"/>
        </pc:sldMkLst>
        <pc:spChg chg="del">
          <ac:chgData name="Stanford Bowman" userId="6ede3e4e1afbea80" providerId="LiveId" clId="{5E8558FB-9D60-4710-A493-61EB11744BF7}" dt="2026-02-08T20:31:24.507" v="139"/>
          <ac:spMkLst>
            <pc:docMk/>
            <pc:sldMk cId="3511030320" sldId="466"/>
            <ac:spMk id="3" creationId="{15E5E36E-9DDE-2DED-F948-6212D06AEB46}"/>
          </ac:spMkLst>
        </pc:spChg>
        <pc:picChg chg="add mod ord">
          <ac:chgData name="Stanford Bowman" userId="6ede3e4e1afbea80" providerId="LiveId" clId="{5E8558FB-9D60-4710-A493-61EB11744BF7}" dt="2026-02-08T20:31:24.507" v="139"/>
          <ac:picMkLst>
            <pc:docMk/>
            <pc:sldMk cId="3511030320" sldId="466"/>
            <ac:picMk id="5" creationId="{A42B05DF-6D35-C5FC-34D3-66F228CDD0AA}"/>
          </ac:picMkLst>
        </pc:picChg>
        <pc:picChg chg="add mod">
          <ac:chgData name="Stanford Bowman" userId="6ede3e4e1afbea80" providerId="LiveId" clId="{5E8558FB-9D60-4710-A493-61EB11744BF7}" dt="2026-02-08T20:34:57.989" v="153"/>
          <ac:picMkLst>
            <pc:docMk/>
            <pc:sldMk cId="3511030320" sldId="466"/>
            <ac:picMk id="7" creationId="{27F49F33-FE56-1CB5-7313-8D607CCD5E99}"/>
          </ac:picMkLst>
        </pc:picChg>
      </pc:sldChg>
      <pc:sldChg chg="addSp delSp modSp new mod">
        <pc:chgData name="Stanford Bowman" userId="6ede3e4e1afbea80" providerId="LiveId" clId="{5E8558FB-9D60-4710-A493-61EB11744BF7}" dt="2026-02-08T20:42:36.600" v="283"/>
        <pc:sldMkLst>
          <pc:docMk/>
          <pc:sldMk cId="4266396677" sldId="467"/>
        </pc:sldMkLst>
        <pc:spChg chg="del">
          <ac:chgData name="Stanford Bowman" userId="6ede3e4e1afbea80" providerId="LiveId" clId="{5E8558FB-9D60-4710-A493-61EB11744BF7}" dt="2026-02-08T20:36:13.923" v="158" actId="478"/>
          <ac:spMkLst>
            <pc:docMk/>
            <pc:sldMk cId="4266396677" sldId="467"/>
            <ac:spMk id="2" creationId="{F87C7469-CD23-C134-2268-A93D4B73E3BD}"/>
          </ac:spMkLst>
        </pc:spChg>
        <pc:spChg chg="del">
          <ac:chgData name="Stanford Bowman" userId="6ede3e4e1afbea80" providerId="LiveId" clId="{5E8558FB-9D60-4710-A493-61EB11744BF7}" dt="2026-02-08T20:35:13.445" v="156"/>
          <ac:spMkLst>
            <pc:docMk/>
            <pc:sldMk cId="4266396677" sldId="467"/>
            <ac:spMk id="3" creationId="{3B16E7E6-578B-F8E8-0F17-73FD5515E3CE}"/>
          </ac:spMkLst>
        </pc:spChg>
        <pc:spChg chg="add del mod">
          <ac:chgData name="Stanford Bowman" userId="6ede3e4e1afbea80" providerId="LiveId" clId="{5E8558FB-9D60-4710-A493-61EB11744BF7}" dt="2026-02-08T20:36:13.923" v="158" actId="478"/>
          <ac:spMkLst>
            <pc:docMk/>
            <pc:sldMk cId="4266396677" sldId="467"/>
            <ac:spMk id="7" creationId="{56ABF28A-41C1-AF8D-8009-86A44C59B3E5}"/>
          </ac:spMkLst>
        </pc:spChg>
        <pc:spChg chg="add mod">
          <ac:chgData name="Stanford Bowman" userId="6ede3e4e1afbea80" providerId="LiveId" clId="{5E8558FB-9D60-4710-A493-61EB11744BF7}" dt="2026-02-08T20:38:37.954" v="247" actId="14100"/>
          <ac:spMkLst>
            <pc:docMk/>
            <pc:sldMk cId="4266396677" sldId="467"/>
            <ac:spMk id="9" creationId="{A4E37B70-ED90-F29F-2F40-59080AB6264B}"/>
          </ac:spMkLst>
        </pc:spChg>
        <pc:spChg chg="add mod">
          <ac:chgData name="Stanford Bowman" userId="6ede3e4e1afbea80" providerId="LiveId" clId="{5E8558FB-9D60-4710-A493-61EB11744BF7}" dt="2026-02-08T20:42:11.614" v="282" actId="121"/>
          <ac:spMkLst>
            <pc:docMk/>
            <pc:sldMk cId="4266396677" sldId="467"/>
            <ac:spMk id="10" creationId="{F3EAB11A-E8A6-D8B2-8D8A-D95211F43B26}"/>
          </ac:spMkLst>
        </pc:spChg>
        <pc:spChg chg="add mod">
          <ac:chgData name="Stanford Bowman" userId="6ede3e4e1afbea80" providerId="LiveId" clId="{5E8558FB-9D60-4710-A493-61EB11744BF7}" dt="2026-02-08T20:42:36.600" v="283"/>
          <ac:spMkLst>
            <pc:docMk/>
            <pc:sldMk cId="4266396677" sldId="467"/>
            <ac:spMk id="12" creationId="{153BD5C4-EC09-EE4C-3685-F1438EBEDBB3}"/>
          </ac:spMkLst>
        </pc:spChg>
        <pc:picChg chg="add del mod ord">
          <ac:chgData name="Stanford Bowman" userId="6ede3e4e1afbea80" providerId="LiveId" clId="{5E8558FB-9D60-4710-A493-61EB11744BF7}" dt="2026-02-08T20:36:10.828" v="157" actId="478"/>
          <ac:picMkLst>
            <pc:docMk/>
            <pc:sldMk cId="4266396677" sldId="467"/>
            <ac:picMk id="5" creationId="{2DD39E96-29D6-2EAA-5B56-FF7FB43B88A3}"/>
          </ac:picMkLst>
        </pc:picChg>
        <pc:picChg chg="add mod">
          <ac:chgData name="Stanford Bowman" userId="6ede3e4e1afbea80" providerId="LiveId" clId="{5E8558FB-9D60-4710-A493-61EB11744BF7}" dt="2026-02-08T20:39:15.368" v="258" actId="1035"/>
          <ac:picMkLst>
            <pc:docMk/>
            <pc:sldMk cId="4266396677" sldId="467"/>
            <ac:picMk id="8" creationId="{E27E4C02-854A-A23F-5973-14B5B9D4EF22}"/>
          </ac:picMkLst>
        </pc:picChg>
        <pc:cxnChg chg="add mod">
          <ac:chgData name="Stanford Bowman" userId="6ede3e4e1afbea80" providerId="LiveId" clId="{5E8558FB-9D60-4710-A493-61EB11744BF7}" dt="2026-02-08T20:39:01.688" v="249" actId="14100"/>
          <ac:cxnSpMkLst>
            <pc:docMk/>
            <pc:sldMk cId="4266396677" sldId="467"/>
            <ac:cxnSpMk id="11" creationId="{BC4AB41A-1AD9-51DE-C780-6D75312597A3}"/>
          </ac:cxnSpMkLst>
        </pc:cxnChg>
      </pc:sldChg>
      <pc:sldMasterChg chg="setBg modSldLayout">
        <pc:chgData name="Stanford Bowman" userId="6ede3e4e1afbea80" providerId="LiveId" clId="{5E8558FB-9D60-4710-A493-61EB11744BF7}" dt="2026-02-08T20:24:24.016" v="34"/>
        <pc:sldMasterMkLst>
          <pc:docMk/>
          <pc:sldMasterMk cId="1869051470" sldId="2147483998"/>
        </pc:sldMasterMkLst>
        <pc:sldLayoutChg chg="setBg">
          <pc:chgData name="Stanford Bowman" userId="6ede3e4e1afbea80" providerId="LiveId" clId="{5E8558FB-9D60-4710-A493-61EB11744BF7}" dt="2026-02-08T20:24:24.016" v="34"/>
          <pc:sldLayoutMkLst>
            <pc:docMk/>
            <pc:sldMasterMk cId="1869051470" sldId="2147483998"/>
            <pc:sldLayoutMk cId="2552684347" sldId="2147483999"/>
          </pc:sldLayoutMkLst>
        </pc:sldLayoutChg>
        <pc:sldLayoutChg chg="setBg">
          <pc:chgData name="Stanford Bowman" userId="6ede3e4e1afbea80" providerId="LiveId" clId="{5E8558FB-9D60-4710-A493-61EB11744BF7}" dt="2026-02-08T20:24:24.016" v="34"/>
          <pc:sldLayoutMkLst>
            <pc:docMk/>
            <pc:sldMasterMk cId="1869051470" sldId="2147483998"/>
            <pc:sldLayoutMk cId="3888515377" sldId="2147484000"/>
          </pc:sldLayoutMkLst>
        </pc:sldLayoutChg>
        <pc:sldLayoutChg chg="setBg">
          <pc:chgData name="Stanford Bowman" userId="6ede3e4e1afbea80" providerId="LiveId" clId="{5E8558FB-9D60-4710-A493-61EB11744BF7}" dt="2026-02-08T20:24:24.016" v="34"/>
          <pc:sldLayoutMkLst>
            <pc:docMk/>
            <pc:sldMasterMk cId="1869051470" sldId="2147483998"/>
            <pc:sldLayoutMk cId="2189911937" sldId="2147484001"/>
          </pc:sldLayoutMkLst>
        </pc:sldLayoutChg>
        <pc:sldLayoutChg chg="setBg">
          <pc:chgData name="Stanford Bowman" userId="6ede3e4e1afbea80" providerId="LiveId" clId="{5E8558FB-9D60-4710-A493-61EB11744BF7}" dt="2026-02-08T20:24:24.016" v="34"/>
          <pc:sldLayoutMkLst>
            <pc:docMk/>
            <pc:sldMasterMk cId="1869051470" sldId="2147483998"/>
            <pc:sldLayoutMk cId="3243856636" sldId="2147484002"/>
          </pc:sldLayoutMkLst>
        </pc:sldLayoutChg>
        <pc:sldLayoutChg chg="setBg">
          <pc:chgData name="Stanford Bowman" userId="6ede3e4e1afbea80" providerId="LiveId" clId="{5E8558FB-9D60-4710-A493-61EB11744BF7}" dt="2026-02-08T20:24:24.016" v="34"/>
          <pc:sldLayoutMkLst>
            <pc:docMk/>
            <pc:sldMasterMk cId="1869051470" sldId="2147483998"/>
            <pc:sldLayoutMk cId="2910928638" sldId="2147484003"/>
          </pc:sldLayoutMkLst>
        </pc:sldLayoutChg>
        <pc:sldLayoutChg chg="setBg">
          <pc:chgData name="Stanford Bowman" userId="6ede3e4e1afbea80" providerId="LiveId" clId="{5E8558FB-9D60-4710-A493-61EB11744BF7}" dt="2026-02-08T20:24:24.016" v="34"/>
          <pc:sldLayoutMkLst>
            <pc:docMk/>
            <pc:sldMasterMk cId="1869051470" sldId="2147483998"/>
            <pc:sldLayoutMk cId="4145567104" sldId="2147484004"/>
          </pc:sldLayoutMkLst>
        </pc:sldLayoutChg>
        <pc:sldLayoutChg chg="setBg">
          <pc:chgData name="Stanford Bowman" userId="6ede3e4e1afbea80" providerId="LiveId" clId="{5E8558FB-9D60-4710-A493-61EB11744BF7}" dt="2026-02-08T20:24:24.016" v="34"/>
          <pc:sldLayoutMkLst>
            <pc:docMk/>
            <pc:sldMasterMk cId="1869051470" sldId="2147483998"/>
            <pc:sldLayoutMk cId="4272418033" sldId="2147484005"/>
          </pc:sldLayoutMkLst>
        </pc:sldLayoutChg>
        <pc:sldLayoutChg chg="setBg">
          <pc:chgData name="Stanford Bowman" userId="6ede3e4e1afbea80" providerId="LiveId" clId="{5E8558FB-9D60-4710-A493-61EB11744BF7}" dt="2026-02-08T20:24:24.016" v="34"/>
          <pc:sldLayoutMkLst>
            <pc:docMk/>
            <pc:sldMasterMk cId="1869051470" sldId="2147483998"/>
            <pc:sldLayoutMk cId="2707658493" sldId="2147484006"/>
          </pc:sldLayoutMkLst>
        </pc:sldLayoutChg>
        <pc:sldLayoutChg chg="setBg">
          <pc:chgData name="Stanford Bowman" userId="6ede3e4e1afbea80" providerId="LiveId" clId="{5E8558FB-9D60-4710-A493-61EB11744BF7}" dt="2026-02-08T20:24:24.016" v="34"/>
          <pc:sldLayoutMkLst>
            <pc:docMk/>
            <pc:sldMasterMk cId="1869051470" sldId="2147483998"/>
            <pc:sldLayoutMk cId="3796951162" sldId="2147484007"/>
          </pc:sldLayoutMkLst>
        </pc:sldLayoutChg>
        <pc:sldLayoutChg chg="setBg">
          <pc:chgData name="Stanford Bowman" userId="6ede3e4e1afbea80" providerId="LiveId" clId="{5E8558FB-9D60-4710-A493-61EB11744BF7}" dt="2026-02-08T20:24:24.016" v="34"/>
          <pc:sldLayoutMkLst>
            <pc:docMk/>
            <pc:sldMasterMk cId="1869051470" sldId="2147483998"/>
            <pc:sldLayoutMk cId="2932289799" sldId="2147484008"/>
          </pc:sldLayoutMkLst>
        </pc:sldLayoutChg>
        <pc:sldLayoutChg chg="setBg">
          <pc:chgData name="Stanford Bowman" userId="6ede3e4e1afbea80" providerId="LiveId" clId="{5E8558FB-9D60-4710-A493-61EB11744BF7}" dt="2026-02-08T20:24:24.016" v="34"/>
          <pc:sldLayoutMkLst>
            <pc:docMk/>
            <pc:sldMasterMk cId="1869051470" sldId="2147483998"/>
            <pc:sldLayoutMk cId="1343375369" sldId="2147484009"/>
          </pc:sldLayoutMkLst>
        </pc:sldLayoutChg>
        <pc:sldLayoutChg chg="setBg">
          <pc:chgData name="Stanford Bowman" userId="6ede3e4e1afbea80" providerId="LiveId" clId="{5E8558FB-9D60-4710-A493-61EB11744BF7}" dt="2026-02-08T20:24:24.016" v="34"/>
          <pc:sldLayoutMkLst>
            <pc:docMk/>
            <pc:sldMasterMk cId="1869051470" sldId="2147483998"/>
            <pc:sldLayoutMk cId="2555479176" sldId="2147484010"/>
          </pc:sldLayoutMkLst>
        </pc:sldLayoutChg>
        <pc:sldLayoutChg chg="setBg">
          <pc:chgData name="Stanford Bowman" userId="6ede3e4e1afbea80" providerId="LiveId" clId="{5E8558FB-9D60-4710-A493-61EB11744BF7}" dt="2026-02-08T20:24:24.016" v="34"/>
          <pc:sldLayoutMkLst>
            <pc:docMk/>
            <pc:sldMasterMk cId="1869051470" sldId="2147483998"/>
            <pc:sldLayoutMk cId="1626731624" sldId="2147484011"/>
          </pc:sldLayoutMkLst>
        </pc:sldLayoutChg>
        <pc:sldLayoutChg chg="setBg">
          <pc:chgData name="Stanford Bowman" userId="6ede3e4e1afbea80" providerId="LiveId" clId="{5E8558FB-9D60-4710-A493-61EB11744BF7}" dt="2026-02-08T20:24:24.016" v="34"/>
          <pc:sldLayoutMkLst>
            <pc:docMk/>
            <pc:sldMasterMk cId="1869051470" sldId="2147483998"/>
            <pc:sldLayoutMk cId="539102615" sldId="2147484012"/>
          </pc:sldLayoutMkLst>
        </pc:sldLayoutChg>
        <pc:sldLayoutChg chg="setBg">
          <pc:chgData name="Stanford Bowman" userId="6ede3e4e1afbea80" providerId="LiveId" clId="{5E8558FB-9D60-4710-A493-61EB11744BF7}" dt="2026-02-08T20:24:24.016" v="34"/>
          <pc:sldLayoutMkLst>
            <pc:docMk/>
            <pc:sldMasterMk cId="1869051470" sldId="2147483998"/>
            <pc:sldLayoutMk cId="2799659373" sldId="2147484013"/>
          </pc:sldLayoutMkLst>
        </pc:sldLayoutChg>
        <pc:sldLayoutChg chg="setBg">
          <pc:chgData name="Stanford Bowman" userId="6ede3e4e1afbea80" providerId="LiveId" clId="{5E8558FB-9D60-4710-A493-61EB11744BF7}" dt="2026-02-08T20:24:24.016" v="34"/>
          <pc:sldLayoutMkLst>
            <pc:docMk/>
            <pc:sldMasterMk cId="1869051470" sldId="2147483998"/>
            <pc:sldLayoutMk cId="1849140300" sldId="2147484014"/>
          </pc:sldLayoutMkLst>
        </pc:sldLayoutChg>
        <pc:sldLayoutChg chg="setBg">
          <pc:chgData name="Stanford Bowman" userId="6ede3e4e1afbea80" providerId="LiveId" clId="{5E8558FB-9D60-4710-A493-61EB11744BF7}" dt="2026-02-08T20:24:24.016" v="34"/>
          <pc:sldLayoutMkLst>
            <pc:docMk/>
            <pc:sldMasterMk cId="1869051470" sldId="2147483998"/>
            <pc:sldLayoutMk cId="2967688883" sldId="2147484015"/>
          </pc:sldLayoutMkLst>
        </pc:sldLayoutChg>
        <pc:sldLayoutChg chg="setBg">
          <pc:chgData name="Stanford Bowman" userId="6ede3e4e1afbea80" providerId="LiveId" clId="{5E8558FB-9D60-4710-A493-61EB11744BF7}" dt="2026-02-08T20:24:24.016" v="34"/>
          <pc:sldLayoutMkLst>
            <pc:docMk/>
            <pc:sldMasterMk cId="1869051470" sldId="2147483998"/>
            <pc:sldLayoutMk cId="3693849805" sldId="2147484016"/>
          </pc:sldLayoutMkLst>
        </pc:sldLayoutChg>
        <pc:sldLayoutChg chg="setBg">
          <pc:chgData name="Stanford Bowman" userId="6ede3e4e1afbea80" providerId="LiveId" clId="{5E8558FB-9D60-4710-A493-61EB11744BF7}" dt="2026-02-08T20:24:24.016" v="34"/>
          <pc:sldLayoutMkLst>
            <pc:docMk/>
            <pc:sldMasterMk cId="1869051470" sldId="2147483998"/>
            <pc:sldLayoutMk cId="623401524" sldId="21474840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2F03F-A63F-4088-953F-D3D65987EC20}"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45248-14F6-465B-8CAE-F025FD4A2143}" type="slidenum">
              <a:rPr lang="en-US" smtClean="0"/>
              <a:t>‹#›</a:t>
            </a:fld>
            <a:endParaRPr lang="en-US"/>
          </a:p>
        </p:txBody>
      </p:sp>
    </p:spTree>
    <p:extLst>
      <p:ext uri="{BB962C8B-B14F-4D97-AF65-F5344CB8AC3E}">
        <p14:creationId xmlns:p14="http://schemas.microsoft.com/office/powerpoint/2010/main" val="68266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2</a:t>
            </a:fld>
            <a:endParaRPr lang="en-US"/>
          </a:p>
        </p:txBody>
      </p:sp>
    </p:spTree>
    <p:extLst>
      <p:ext uri="{BB962C8B-B14F-4D97-AF65-F5344CB8AC3E}">
        <p14:creationId xmlns:p14="http://schemas.microsoft.com/office/powerpoint/2010/main" val="66210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The Sabbath teaches God’s people to trust Him by resting, remembering His order, and living as free people who depend on His provision.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Sabbath bridges love for God and care for others within the covenant law.</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commands rest for all people, not just leaders, reflecting His justice and compassion.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Sabbath rest shapes faith by breaking the idol of constant productivity.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an act of worship that shows trust in God’s provision.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Human worth is not defined by work or productivity but by belonging to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Regular rest helps refocus life on God’s purposes rather than possessions.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explains the Sabbath command as a covenant gift that shapes Israel’s relationship with God and with one another. Given directly by God at Mount Sinai, the Sabbath stands at the center of the Ten Commandments, linking worship of God with care for people. Rest is not laziness but obedience, teaching Israel to trust God, reject slavery-driven productivity, and remember that life’s purpose is rooted in God, not work.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commanded Israel to remember the Sabbath by keeping it holy, setting one day apart for rest and worship. This command teaches trust, equality, and freedom, reminding God’s people that He—not work—is their provider. By resting, Israel reflected God’s character, rejected slavery-driven values, and learned to depend on Him, finding true life and purpose in knowing the Lord.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Remember the Sabbath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people of Israel heard from God at the foot of Mount Sinai.  God had spoken with their ancestors Abraham, Isaac, and Israel.  But now, God was speaking directly to them.  The commands of covenant are of absolute importance—summarizing what Israel must do as God’s chosen people.  The first half of the Ten Commandments show how to honor God properly.  The second half of the commands describe guardrails for treating other humans.  But the command in the middle—Sabbath— bridges the two categories.  The Israelites are to regularly stop their work </a:t>
            </a:r>
            <a:r>
              <a:rPr lang="en-US" sz="1200" i="1" kern="1200" dirty="0">
                <a:solidFill>
                  <a:schemeClr val="tx1"/>
                </a:solidFill>
                <a:effectLst/>
                <a:latin typeface="+mn-lt"/>
                <a:ea typeface="+mn-ea"/>
                <a:cs typeface="+mn-cs"/>
              </a:rPr>
              <a:t>because of God and on behalf of others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command is to “remember the Sabbath by keeping it holy” (Ex.  20:8).  </a:t>
            </a:r>
            <a:r>
              <a:rPr lang="en-US" sz="1200" i="1" kern="1200" dirty="0">
                <a:solidFill>
                  <a:schemeClr val="tx1"/>
                </a:solidFill>
                <a:effectLst/>
                <a:latin typeface="+mn-lt"/>
                <a:ea typeface="+mn-ea"/>
                <a:cs typeface="+mn-cs"/>
              </a:rPr>
              <a:t>Sabbath </a:t>
            </a:r>
            <a:r>
              <a:rPr lang="en-US" sz="1200" kern="1200" dirty="0">
                <a:solidFill>
                  <a:schemeClr val="tx1"/>
                </a:solidFill>
                <a:effectLst/>
                <a:latin typeface="+mn-lt"/>
                <a:ea typeface="+mn-ea"/>
                <a:cs typeface="+mn-cs"/>
              </a:rPr>
              <a:t>is the Israelites’ word for Saturday, or the seventh day of the week.  The first time the word “holy” is used in Scripture is in reference to Sabbath, in Genesis 2:3.  God established the seventh day for rest; God is the keeper of all space and time.  Since anything holy is set apart for God’s use, the Sabbath is set apart for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explains that the Israelites are to work for six days, but no work is to be done on the seventh (vv.  9–10).  It would be easy for the elders and patriarchal leaders not to work, but God wants rest for all—including children, servants, foreigners, and even animals.  Everyone created by God can honor the Lord and follow His example of rest.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person who does not rest develops an unhealthy outlook on the meaning of life.  One Christian definition says that people exist “to glorify God and enjoy Him forever. ” When work becomes the most important aspect of life, people idolize possessions and productivity.  The Egyptian slave-masters had ruthlessly worked the Israelites, tying human worth to the output of their hands.  But God values His people for other reasons; a stoppage to work forces God’s people to be deliberately unproductive—free people—for a single day.  This helps them to remember God’s good order of creation and rely on Him to provide the difference.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does not </a:t>
            </a:r>
            <a:r>
              <a:rPr lang="en-US" sz="1200" i="1" kern="1200" dirty="0">
                <a:solidFill>
                  <a:schemeClr val="tx1"/>
                </a:solidFill>
                <a:effectLst/>
                <a:latin typeface="+mn-lt"/>
                <a:ea typeface="+mn-ea"/>
                <a:cs typeface="+mn-cs"/>
              </a:rPr>
              <a:t>need </a:t>
            </a:r>
            <a:r>
              <a:rPr lang="en-US" sz="1200" kern="1200" dirty="0">
                <a:solidFill>
                  <a:schemeClr val="tx1"/>
                </a:solidFill>
                <a:effectLst/>
                <a:latin typeface="+mn-lt"/>
                <a:ea typeface="+mn-ea"/>
                <a:cs typeface="+mn-cs"/>
              </a:rPr>
              <a:t>to rest; He never tires (Isa.  40:28).  God could have made a six-day week, where every day is for work.  But a day of rest reflects an important aspect of His character.  God does not need our work.  He is not desperate for us to fix everything.  He is the Savior and Redeemer (Isa.  43:11).  Since we are made in God’s image, we should mirror His character (Gen.  1:27).  This includes taking time to rest.  Resting helps people to develop a mindset of dependence upon God.  Resting helps to reflect and refocus on what is important.  Psalm 46:10 commands, “Be still, and know that I am God.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285123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6E49F-1E8A-8EDE-B1B8-D08680AB2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39A39-89A2-3958-D29B-E04C8F290F5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A3B6B3-C6AD-7695-EDB0-2CDE2A56D223}"/>
              </a:ext>
            </a:extLst>
          </p:cNvPr>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The Lord’s Day calls believers to unity under Christ’s authority, valuing devotion over judgment and celebrating the resurrection.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Differences in observing special days should not divide believers.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Christ alone has authority to judge matters of personal conviction.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Sunday worship celebrates Jesus’ resurrection and God’s new creation.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Unity in Christ matters more than agreement on nonessential practices.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Judgmental attitudes weaken the church and dishonor Christ’s authority.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Worship should center on gratitude, obedience, and joy in the Holy Spirit.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 the early church grew, believers differed on honoring special days, including the Sabbath. Paul urged Christians to stop judging one another and to live faithfully for the Lord. Christ alone has authority over His servants. Early believers gathered on Sunday—the Lord’s Day—to celebrate Jesus’ resurrection, honoring God’s creation while rejoicing in new life through Christ.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explains how the early church navigated differences about sacred days while protecting unity in Christ. Paul teaches that disputes over Sabbath observance or special days are secondary to devotion to Christ and love for one another. Judgmental attitudes threaten unity by replacing Christ’s authority with personal preference. The church learns to center life on Christ’s lordship rather than uniform practices. The recognition of Sunday as the Lord’s Day reflects celebration of Christ’s resurrection and new creation, not rejection of God’s command to rest.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The Lord’s 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Soon after Jesus’ ascension, the church was growing and becoming more diverse, as communities of Christ-followers were planted across the region of Asia Minor.  When Paul writes to the Christians in Rome, he reflects about unity among believers (Rom.  14:19; 15:2, 5–7).  One of the most detrimental attitudes against unity is a judgmental spirit.  It is all too easy to judge another’s choices as being too rigid or too relaxed.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points to a real-life example: choosing to honor special days, or not.  Some believers—particularly those of a Jewish background—honor special days and keep the Sabbath (compare Col.  2:16).  Others are trying to treat every day as the same (Rom.  14:5).  Interestingly, Paul does not agree with one side or condemn the actions of the other.  That’s not the point.  The point is to be dedicated to Christ instead of quarreling about personal convictions.  Every believer should be thoughtfully living for the Lord.  He allows differences of diet or calendar observances (v.  4).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asks, “Who are you to judge someone else’s servant?” (Rom 14:4).  Paul is putting the focus where it belongs, on the fact that Jesus is the one in charge, who holds all authority in the universe (see Matt.  28:18).  No one else has the authority to judge, and here </a:t>
            </a:r>
            <a:r>
              <a:rPr lang="en-US" sz="1200" i="1" kern="1200" dirty="0">
                <a:solidFill>
                  <a:schemeClr val="tx1"/>
                </a:solidFill>
                <a:effectLst/>
                <a:latin typeface="+mn-lt"/>
                <a:ea typeface="+mn-ea"/>
                <a:cs typeface="+mn-cs"/>
              </a:rPr>
              <a:t>judging </a:t>
            </a:r>
            <a:r>
              <a:rPr lang="en-US" sz="1200" kern="1200" dirty="0">
                <a:solidFill>
                  <a:schemeClr val="tx1"/>
                </a:solidFill>
                <a:effectLst/>
                <a:latin typeface="+mn-lt"/>
                <a:ea typeface="+mn-ea"/>
                <a:cs typeface="+mn-cs"/>
              </a:rPr>
              <a:t>means deciding matters that require individual discernment, what he calls “disputable matters” in Romans 14:1.  If we try to make ourselves the ultimate judge of another, we have subverted Christ’s authority to replace it with our own.  Beware!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Yet every believer has the responsibility to submit to the Lord Jesus, to give thanks to Him for all things, and to seek wisdom in all of their convictions.  If we remember that we live for God, we shall find condemning one another difficult indeed! Paul says that the community of Christian faith is big enough to include some differences, and he says “the kingdom of God is not a matter of eating and drinking, but of righteousness, peace and joy in the Holy Spirit” (Rom.  14:17).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find another example in the text of Revelation.  John is on the island of Patmos when he receives a vision from God.  But notice that he says the time is “the Lord’s Day” (Rev.  1:10).  What John means by this is not the seventh day of the week, but the first.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the New Testament and other early Christian texts, we learn that the early believers used the first day of the week—Sunday—as a day to gather for worship (see also Acts 20:7).  John does not explain why Sunday is called “the Lord’s Day. ” He assumes that readers already know that Jesus rested in the tomb during the Sabbath, and on the </a:t>
            </a:r>
            <a:r>
              <a:rPr lang="en-US" sz="1200" i="1" kern="1200" dirty="0">
                <a:solidFill>
                  <a:schemeClr val="tx1"/>
                </a:solidFill>
                <a:effectLst/>
                <a:latin typeface="+mn-lt"/>
                <a:ea typeface="+mn-ea"/>
                <a:cs typeface="+mn-cs"/>
              </a:rPr>
              <a:t>first day </a:t>
            </a:r>
            <a:r>
              <a:rPr lang="en-US" sz="1200" kern="1200" dirty="0">
                <a:solidFill>
                  <a:schemeClr val="tx1"/>
                </a:solidFill>
                <a:effectLst/>
                <a:latin typeface="+mn-lt"/>
                <a:ea typeface="+mn-ea"/>
                <a:cs typeface="+mn-cs"/>
              </a:rPr>
              <a:t>of the week, Jesus rose from the grave (Matthew 28:1; Mark 16:2; Luke 24:1; John 20:1).  Thus, when early Christians continue honoring the God of creation, they found Sunday a fitting day to celebrate God’s </a:t>
            </a:r>
            <a:r>
              <a:rPr lang="en-US" sz="1200" i="1" kern="1200" dirty="0">
                <a:solidFill>
                  <a:schemeClr val="tx1"/>
                </a:solidFill>
                <a:effectLst/>
                <a:latin typeface="+mn-lt"/>
                <a:ea typeface="+mn-ea"/>
                <a:cs typeface="+mn-cs"/>
              </a:rPr>
              <a:t>new creation </a:t>
            </a:r>
            <a:r>
              <a:rPr lang="en-US" sz="1200" kern="1200" dirty="0">
                <a:solidFill>
                  <a:schemeClr val="tx1"/>
                </a:solidFill>
                <a:effectLst/>
                <a:latin typeface="+mn-lt"/>
                <a:ea typeface="+mn-ea"/>
                <a:cs typeface="+mn-cs"/>
              </a:rPr>
              <a:t>and Christ’s authority over all things—even death itself.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5169186-2FD1-69E2-43E9-D87D8C724C55}"/>
              </a:ext>
            </a:extLst>
          </p:cNvPr>
          <p:cNvSpPr>
            <a:spLocks noGrp="1"/>
          </p:cNvSpPr>
          <p:nvPr>
            <p:ph type="sldNum" sz="quarter" idx="10"/>
          </p:nvPr>
        </p:nvSpPr>
        <p:spPr/>
        <p:txBody>
          <a:bodyPr/>
          <a:lstStyle/>
          <a:p>
            <a:fld id="{0BB98531-EBAC-4738-AC3B-4AA42F6013B1}" type="slidenum">
              <a:rPr lang="en-US" smtClean="0"/>
              <a:pPr/>
              <a:t>12</a:t>
            </a:fld>
            <a:endParaRPr lang="en-US"/>
          </a:p>
        </p:txBody>
      </p:sp>
    </p:spTree>
    <p:extLst>
      <p:ext uri="{BB962C8B-B14F-4D97-AF65-F5344CB8AC3E}">
        <p14:creationId xmlns:p14="http://schemas.microsoft.com/office/powerpoint/2010/main" val="118650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3ABB4-4C25-58DC-3947-742D5FDD6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6BA88-4E7E-6547-4DC2-F6D6222E74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B5E6454-F2FD-313C-84C6-2C306A6AF80B}"/>
              </a:ext>
            </a:extLst>
          </p:cNvPr>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Jesus, the Lord of creation, is the Lord of the Sabbath who offers true rest through His death and resurrection.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Sabbath points back to creation, where Christ was active as the Word of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death and resurrection mark the transition from old creation to new creation.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True Sabbath rest is found in coming to Christ, not merely observing a day.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Lasting rest comes from trusting Christ, not from rituals alone.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has authority over time, work, and worship.</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Following Christ means living in the freedom and hope of new creation.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reminded Israel of God’s creative power, but it finds its full meaning in Jesus Christ. As the Word through whom all things were made, Jesus is Lord of the Sabbath. His rest in the tomb and resurrection on Sunday inaugurate a new creation, offering true rest to all who come to Him in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connects the Sabbath from creation to Christ, showing that Jesus is not only the fulfiller of the Sabbath but its rightful Lord. Since Christ is the eternal Word through whom creation came into being, His authority extends over time, rest, and redemption. His death and resurrection redefine Sabbath rest, shifting it from a day alone to a person. True rest is now found in relationship with Christ and participation in His new creation.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D16D0E2-2ACD-70CB-BE0F-60E30BE10D44}"/>
              </a:ext>
            </a:extLst>
          </p:cNvPr>
          <p:cNvSpPr>
            <a:spLocks noGrp="1"/>
          </p:cNvSpPr>
          <p:nvPr>
            <p:ph type="sldNum" sz="quarter" idx="10"/>
          </p:nvPr>
        </p:nvSpPr>
        <p:spPr/>
        <p:txBody>
          <a:bodyPr/>
          <a:lstStyle/>
          <a:p>
            <a:fld id="{0BB98531-EBAC-4738-AC3B-4AA42F6013B1}" type="slidenum">
              <a:rPr lang="en-US" smtClean="0"/>
              <a:pPr/>
              <a:t>13</a:t>
            </a:fld>
            <a:endParaRPr lang="en-US"/>
          </a:p>
        </p:txBody>
      </p:sp>
    </p:spTree>
    <p:extLst>
      <p:ext uri="{BB962C8B-B14F-4D97-AF65-F5344CB8AC3E}">
        <p14:creationId xmlns:p14="http://schemas.microsoft.com/office/powerpoint/2010/main" val="261115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E0D70-5C0A-7AA5-CF8B-ACB714B96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BC5D5-FB47-AFD0-1E5E-4DE63AEA63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A35860-BF79-D9D2-F756-DC4D33DC0A6B}"/>
              </a:ext>
            </a:extLst>
          </p:cNvPr>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Because God is King of creation and Christ is Lord of every day, Christians honor Him by ordering their lives around worship, service, and unity rather than rigid rules.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Sabbath points to God’s kingship and Christ’s lordship, not merely a calendar rule.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Christians have freedom to honor God through different practices and rhythms.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Unity is protected when believers avoid judging others’ convictions.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Faithfulness is shown by centering life on Christ, not enforcing uniform practices.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rhythms help create space for worship, prayer, and obedience.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Humility and peace reflect Christ better than arguments over preferences.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Christians, Sabbath is best understood as honoring God’s rule over all creation and Christ’s authority over every day. While believers may observe rest and worship in different ways, the call is to serve the King faithfully without judging one another. By choosing humility, peace, and loving action, God’s people bear witness to Christ as Lord of their lives and of His coming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addresses how Christians should understand the Sabbath today without turning it into a source of division. It traces a faithful thread from creation to the early church, showing that the central issue is not the specific day but allegiance to God as King and Christ as Lord. Sabbath practice is reframed as orientation—ordering life around worship, service, and trust in God—while allowing freedom of conscience. Unity is preserved when believers resist judgment and choose humility and peace.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65A6B87-399B-8EF9-758D-2BBBEF9D1C97}"/>
              </a:ext>
            </a:extLst>
          </p:cNvPr>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179570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Because all time belongs to God, believers should honor Him with joyful obedience and trust in every moment of life.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Every day and moment belongs to God, not just designated worship days.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Honoring God with time flows from love and gratitude, not guilt or obligation.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design for time includes both work and rest, given for human good.</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Time is a stewardship entrusted by God, not personal property.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True worship comes from joyful devotion, not religious quotas.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a gift from a loving Father, not a reward earned by effort.</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calls believers to devote their entire calendar to Him, remembering that all time is His gift. While special worship days matter, every moment should reflect gratitude and obedience. God is a loving Father who delights in His children and provides rhythms of work and rest. Honoring Him with our time flows best from joy, trust, and dependence on His wise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application emphasizes that time itself is a gift from God and should be lived under His lordship. While Christians may gather on special days for worship, Scripture teaches that every day belongs to the Lord. The danger is treating time as personal property or approaching God with a transactional mindset. Instead, believers are called to honor God with joy, gratitude, and trust. God is not a harsh taskmaster but a loving Father who gives rest and orders life with wisdom and care.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381603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A302-DDBD-A271-422C-0B3F28156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A4FB1-97B2-708D-65F9-84C56796F9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B282EB-A666-7803-1F51-8B084D6AA8C7}"/>
              </a:ext>
            </a:extLst>
          </p:cNvPr>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1 How do you balance the different times in life, such as work and rest?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Life can pull us in so many different directions.  It can be overwhelming and, at times, difficult to find balance.  Some people are able to find balance more easily by scheduling in rest time—even going so far as putting it in the calendars on their phones. </a:t>
            </a:r>
          </a:p>
          <a:p>
            <a:r>
              <a:rPr lang="en-US" sz="1200" b="1" kern="1200" dirty="0">
                <a:solidFill>
                  <a:schemeClr val="tx1"/>
                </a:solidFill>
                <a:effectLst/>
                <a:latin typeface="+mn-lt"/>
                <a:ea typeface="+mn-ea"/>
                <a:cs typeface="+mn-cs"/>
              </a:rPr>
              <a:t>2 When is it hardest to honor God with your 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people find rest difficult and prefer to stay busy at all times.  They might feel guilty when they are resting and choose to overload their schedule.  But intentional rest is a God-honoring way to use our time, particularly when we use that rest to direct our focus on God. </a:t>
            </a:r>
          </a:p>
          <a:p>
            <a:r>
              <a:rPr lang="en-US" sz="1200" b="1" kern="1200" dirty="0">
                <a:solidFill>
                  <a:schemeClr val="tx1"/>
                </a:solidFill>
                <a:effectLst/>
                <a:latin typeface="+mn-lt"/>
                <a:ea typeface="+mn-ea"/>
                <a:cs typeface="+mn-cs"/>
              </a:rPr>
              <a:t>3 If you had a day where you picked the entire schedule, what would you do?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do your choices reflect?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 find yourself filling your schedule with “do-</a:t>
            </a:r>
            <a:r>
              <a:rPr lang="en-US" sz="1200" kern="1200" dirty="0" err="1">
                <a:solidFill>
                  <a:schemeClr val="tx1"/>
                </a:solidFill>
                <a:effectLst/>
                <a:latin typeface="+mn-lt"/>
                <a:ea typeface="+mn-ea"/>
                <a:cs typeface="+mn-cs"/>
              </a:rPr>
              <a:t>nothingday</a:t>
            </a:r>
            <a:r>
              <a:rPr lang="en-US" sz="1200" kern="1200" dirty="0">
                <a:solidFill>
                  <a:schemeClr val="tx1"/>
                </a:solidFill>
                <a:effectLst/>
                <a:latin typeface="+mn-lt"/>
                <a:ea typeface="+mn-ea"/>
                <a:cs typeface="+mn-cs"/>
              </a:rPr>
              <a:t> activities”? Or are you nearly double-booking yourself with the number of things you want to, or feel like you have to do? As much as we’d like to say that we are good at balancing what we do, it’s often difficult to find that balance.  We might struggle to find rest or struggle to embrace our work.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5DC4698-F6D1-CD11-BB59-4ECF95BAB8F0}"/>
              </a:ext>
            </a:extLst>
          </p:cNvPr>
          <p:cNvSpPr>
            <a:spLocks noGrp="1"/>
          </p:cNvSpPr>
          <p:nvPr>
            <p:ph type="sldNum" sz="quarter" idx="10"/>
          </p:nvPr>
        </p:nvSpPr>
        <p:spPr/>
        <p:txBody>
          <a:bodyPr/>
          <a:lstStyle/>
          <a:p>
            <a:fld id="{0BB98531-EBAC-4738-AC3B-4AA42F6013B1}" type="slidenum">
              <a:rPr lang="en-US" smtClean="0"/>
              <a:pPr/>
              <a:t>16</a:t>
            </a:fld>
            <a:endParaRPr lang="en-US"/>
          </a:p>
        </p:txBody>
      </p:sp>
    </p:spTree>
    <p:extLst>
      <p:ext uri="{BB962C8B-B14F-4D97-AF65-F5344CB8AC3E}">
        <p14:creationId xmlns:p14="http://schemas.microsoft.com/office/powerpoint/2010/main" val="41987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56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1065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What’s the hardest work to stop so that you can rest and reflect on God?</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Sometimes when work is demanding and deadlines are closing in, it can be difficult to step away from work.  In some cases, even if we do not physically </a:t>
            </a:r>
            <a:r>
              <a:rPr lang="en-US" sz="2400" i="1" kern="1200" dirty="0">
                <a:solidFill>
                  <a:schemeClr val="tx1"/>
                </a:solidFill>
                <a:effectLst/>
                <a:latin typeface="+mn-lt"/>
                <a:ea typeface="+mn-ea"/>
                <a:cs typeface="+mn-cs"/>
              </a:rPr>
              <a:t>do </a:t>
            </a:r>
            <a:r>
              <a:rPr lang="en-US" sz="2400" kern="1200" dirty="0">
                <a:solidFill>
                  <a:schemeClr val="tx1"/>
                </a:solidFill>
                <a:effectLst/>
                <a:latin typeface="+mn-lt"/>
                <a:ea typeface="+mn-ea"/>
                <a:cs typeface="+mn-cs"/>
              </a:rPr>
              <a:t>the work, we struggle to turn our minds away from work.  It is difficult to truly rest and focus on God when our mind continuously turns to work. </a:t>
            </a:r>
          </a:p>
          <a:p>
            <a:r>
              <a:rPr lang="en-US" sz="2400" b="1" kern="1200" dirty="0">
                <a:solidFill>
                  <a:schemeClr val="tx1"/>
                </a:solidFill>
                <a:effectLst/>
                <a:latin typeface="+mn-lt"/>
                <a:ea typeface="+mn-ea"/>
                <a:cs typeface="+mn-cs"/>
              </a:rPr>
              <a:t>2 What special blessing has God done in your life during a time of rest?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When we intentionally have a time of rest, when we focus on God, we may find that God reminds us that He is greater than the things that trouble us.  He can use that time to strengthen us and revitalize us, helping us to center our whole lives on Christ.  We are restored to life. </a:t>
            </a:r>
          </a:p>
          <a:p>
            <a:r>
              <a:rPr lang="en-US" sz="2400" b="1" kern="1200" dirty="0">
                <a:solidFill>
                  <a:schemeClr val="tx1"/>
                </a:solidFill>
                <a:effectLst/>
                <a:latin typeface="+mn-lt"/>
                <a:ea typeface="+mn-ea"/>
                <a:cs typeface="+mn-cs"/>
              </a:rPr>
              <a:t>3 Give examples of how your character changes when you are overworked. </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We all respond differently when we are overworked, but that response is never positive.  Even when a person seems to be handling high amounts of work, they may struggle with intense anxiety or have a short fuse with family.  When we are overworked, we might begin to focus entirely on our work; and we can struggle to give attention to other important aspects of our lives.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385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DE3A-281B-8408-F392-657979EA3E8C}"/>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06FF1BDC-805D-5FAB-C3E4-4B5DD61DB152}"/>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DECDF8F4-2197-0D13-86D3-FFDEA26CCD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1 What things divide churches today? How should believers react?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Sometimes we assume that unity in the church means we must all hold the same opinions about certain topics— whether theological or otherwise.  But following Paul’s logic in text, there should be some issues that Christians consider matters of individual discernment.  At the end of the day, if they are listening to Jesus and held accountable by Him, we don’t have to intrude and inject our own authority.  At the same time, that doesn’t mean we take no positions or have no prayerful discernment ourselves! It’s tricky. </a:t>
            </a:r>
          </a:p>
          <a:p>
            <a:r>
              <a:rPr lang="en-US" sz="2400" b="1" kern="1200" dirty="0">
                <a:solidFill>
                  <a:schemeClr val="tx1"/>
                </a:solidFill>
                <a:effectLst/>
                <a:latin typeface="+mn-lt"/>
                <a:ea typeface="+mn-ea"/>
                <a:cs typeface="+mn-cs"/>
              </a:rPr>
              <a:t>2 When have you ever seen someone unfairly condemned for a matter of individual discernment?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It can be difficult to notice the difference between matters of individual discernment and things that are consistent for the entire body of believers (for example, orthodox trinitarian theology).  We have to be careful not to let things get elevated to become a cause of disunity. </a:t>
            </a:r>
          </a:p>
          <a:p>
            <a:r>
              <a:rPr lang="en-US" sz="2400" b="1" kern="1200" dirty="0">
                <a:solidFill>
                  <a:schemeClr val="tx1"/>
                </a:solidFill>
                <a:effectLst/>
                <a:latin typeface="+mn-lt"/>
                <a:ea typeface="+mn-ea"/>
                <a:cs typeface="+mn-cs"/>
              </a:rPr>
              <a:t>3 Is Paul saying that all kinds of judging are bad? Why or why not?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word </a:t>
            </a:r>
            <a:r>
              <a:rPr lang="en-US" sz="2400" i="1" kern="1200" dirty="0">
                <a:solidFill>
                  <a:schemeClr val="tx1"/>
                </a:solidFill>
                <a:effectLst/>
                <a:latin typeface="+mn-lt"/>
                <a:ea typeface="+mn-ea"/>
                <a:cs typeface="+mn-cs"/>
              </a:rPr>
              <a:t>judgment </a:t>
            </a:r>
            <a:r>
              <a:rPr lang="en-US" sz="2400" kern="1200" dirty="0">
                <a:solidFill>
                  <a:schemeClr val="tx1"/>
                </a:solidFill>
                <a:effectLst/>
                <a:latin typeface="+mn-lt"/>
                <a:ea typeface="+mn-ea"/>
                <a:cs typeface="+mn-cs"/>
              </a:rPr>
              <a:t>has come to be synonymous with a particular attitude—one that can be described as prideful, tearing down others.  But judgment can also be an act of discernment, contemplating actions and situations and determining right from wrong.  When we approach a loved one about their actions, we can do so with love and grace.  What Paul is preventing is putting ourselves in the position of final judge—the role reserved for Jesus alone. </a:t>
            </a:r>
          </a:p>
        </p:txBody>
      </p:sp>
    </p:spTree>
    <p:extLst>
      <p:ext uri="{BB962C8B-B14F-4D97-AF65-F5344CB8AC3E}">
        <p14:creationId xmlns:p14="http://schemas.microsoft.com/office/powerpoint/2010/main" val="370022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Remember the Sabbath - Exodus 20:8–11 KJV</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Lord’s Day - Romans 14:4–6; Revelation 1:10 KJV</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forms a trusting, worshiping, and unified people. The Sabbath teaches dependence on God’s provision rather than constant labor. God’s voice at Sinai reveals His desire for relationship, even as His holiness inspires reverence. Sunday worship centers believers on Christ’s resurrection and new life. Paul’s teaching on the strong and weak protects unity by reminding believers that all are accountable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Overall, God calls His people to trust Him, listen to Him, worship Him, and live together in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**Exodus 20:8–11**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commands Israel to remember and keep the Sabbath day holy by resting from labor, following His pattern at creation. The Sabbath is set apart as a sacred rhythm of work and rest, grounded in God’s creative authority and blessing.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law teaches trust and worship. Rest is not laziness but obedience—acknowledging God as Creator and Sustainer. For Israel, Sabbath keeping distinguished them as God’s covenant people. The command emphasizes balance, dignity of labor, and dependence on God rather than constant productivity.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**Romans 14:4–6**</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believers may differ on observing special days, but each person answers to the Lord. What matters is honoring God with sincere faith, not judging one another over disputable practices.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shifts the focus from law to lordship. In Christ, sacred days are matters of conscience, not salvation. Paul guards unity by reminding believers that Christ alone is Judge. True worship is measured by devotion to the Lord, whether one observes a day or regards all days alike.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**Revelation 1:10**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testifies that he was “in the Spirit on the Lord’s day” when he received the revelation of Jesus Christ, marked by a divine encounter and heavenly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t>
            </a:r>
            <a:r>
              <a:rPr lang="fr-FR" sz="1200" b="1" kern="1200" dirty="0" err="1">
                <a:solidFill>
                  <a:schemeClr val="tx1"/>
                </a:solidFill>
                <a:effectLst/>
                <a:latin typeface="+mn-lt"/>
                <a:ea typeface="+mn-ea"/>
                <a:cs typeface="+mn-cs"/>
              </a:rPr>
              <a:t>Commentary</a:t>
            </a:r>
            <a:r>
              <a:rPr lang="fr-FR"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Lord’s day” points to the first day of the week, associated with Christ’s resurrection. This verse reflects early Christian worship centered on the risen Lord. The emphasis is not merely the day itself, but being spiritually attentive and responsive to God’s voice when the church gathers to honor Christ.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118420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B5AF-DAA4-FC3A-B56F-DEC87F4B2BBF}"/>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59D675B3-C666-B24B-5536-D0F57C0D3ED3}"/>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40D619B-AD28-1537-8834-45C4F48536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1116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BE36-1E59-0D20-8265-B33112D55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4832-5A56-E14B-10F0-E4E454591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51972-3D5E-EB1C-5A32-2DD070F9CCE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Daily Bible Readings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Malachi 3:7–12 — Blessings to Those Who Give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confronts Israel for withholding what belongs to Him, calling it robbery. The command to bring the whole tithe reflects covenant faithfulness, not mere charity. God promises provision, protection, and public witness when His people trust Him fully. Giving is presented as an act of repentance and obedience that restores relationship and invites God’s blessing. The focus is not enrichment but honoring God and sustaining His work among His people.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Exodus 36:2–7 — Giving More than Enough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people respond so generously to God’s dwelling place that their offerings exceed the need. Their giving flows freely from gratitude after redemption from Egypt. This passage highlights joyful, willing generosity motivated by God’s saving work, not obligation. The abundance shows that when God’s people give willingly, His purposes are fully supplied without coercion or lack.</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67 — May God’s Ways Be Known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This psalm links God’s blessing of His people with His mission to the nations. God blesses so that His ways, salvation, and righteousness may be known throughout the earth. Worship, gratitude, and generosity are missional in purpose. God’s provision is never an end in itself but a means to extend His glory and draw all peoples to rejoice in Him.</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Corinthians 9:1–6 — Ready with Voluntary Gift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Paul urges prepared, willing generosity rather than reluctant or pressured giving. Giving reflects the heart and reveals trust in God’s provision. The imagery of sowing emphasizes responsibility and expectation, not manipulation. Generosity is a spiritual discipline that strengthens faith and demonstrates confidence that God supplies what is needed.</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Corinthians 9:6–15 — Bountiful Sowing and Reaping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multiplies generous giving so believers may abound in good works. The result is thanksgiving to God, strengthened faith, and deeper unity among believers. Giving glorifies God, meets needs, and confirms the gospel’s power. Paul makes clear that generosity flows from grace and results in worship, not personal gain.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Matthew 28:16–20 — Go and Make Disciples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risen Christ commissions His followers to make disciples of all nations through going, baptizing, and teaching. This mission requires faithful obedience, shared resources, and trust in Christ’s authority and presence. The church’s giving and generosity directly support God’s global mission, ensuring the gospel reaches every people group.</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Unified Theological Theme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blesses His people so they may give faithfully, support His work, and participate in His mission to make His salvation known to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Across these passages, giving is shown as an act of worship, trust, and obedience rooted in gratitude for redemption. Generosity sustains God’s work, strengthens the church, and advances the gospel. God supplies abundantly so His people can give freely, demonstrating faith and proclaiming His glory throughout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804A6C6-2AEA-A815-B9DF-552D669C1D9B}"/>
              </a:ext>
            </a:extLst>
          </p:cNvPr>
          <p:cNvSpPr>
            <a:spLocks noGrp="1"/>
          </p:cNvSpPr>
          <p:nvPr>
            <p:ph type="sldNum" sz="quarter" idx="5"/>
          </p:nvPr>
        </p:nvSpPr>
        <p:spPr/>
        <p:txBody>
          <a:bodyPr/>
          <a:lstStyle/>
          <a:p>
            <a:fld id="{349D4CD5-9566-4C38-A0F6-B94B576E1E01}" type="slidenum">
              <a:rPr lang="en-US" smtClean="0"/>
              <a:t>4</a:t>
            </a:fld>
            <a:endParaRPr lang="en-US"/>
          </a:p>
        </p:txBody>
      </p:sp>
    </p:spTree>
    <p:extLst>
      <p:ext uri="{BB962C8B-B14F-4D97-AF65-F5344CB8AC3E}">
        <p14:creationId xmlns:p14="http://schemas.microsoft.com/office/powerpoint/2010/main" val="324941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Intentional acts of remembrance—even simple ones—communicate value and can transform hearts, relationships, and perspectives.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Personal Preference Is Not the Measure of Value: </a:t>
            </a:r>
            <a:r>
              <a:rPr lang="en-US" sz="1200" b="0" kern="1200" dirty="0">
                <a:solidFill>
                  <a:schemeClr val="tx1"/>
                </a:solidFill>
                <a:effectLst/>
                <a:latin typeface="+mn-lt"/>
                <a:ea typeface="+mn-ea"/>
                <a:cs typeface="+mn-cs"/>
              </a:rPr>
              <a:t>What feels unnecessary to one person may be deeply meaningful to another.</a:t>
            </a:r>
          </a:p>
          <a:p>
            <a:pPr lvl="0"/>
            <a:r>
              <a:rPr lang="en-US" sz="1200" b="1" kern="1200" dirty="0">
                <a:solidFill>
                  <a:schemeClr val="tx1"/>
                </a:solidFill>
                <a:effectLst/>
                <a:latin typeface="+mn-lt"/>
                <a:ea typeface="+mn-ea"/>
                <a:cs typeface="+mn-cs"/>
              </a:rPr>
              <a:t>Intentional Celebration Communicates Worth: </a:t>
            </a:r>
            <a:r>
              <a:rPr lang="en-US" sz="1200" b="0" kern="1200" dirty="0">
                <a:solidFill>
                  <a:schemeClr val="tx1"/>
                </a:solidFill>
                <a:effectLst/>
                <a:latin typeface="+mn-lt"/>
                <a:ea typeface="+mn-ea"/>
                <a:cs typeface="+mn-cs"/>
              </a:rPr>
              <a:t>Setting aside time and attention tells someone, “You matter.”</a:t>
            </a:r>
          </a:p>
          <a:p>
            <a:pPr lvl="0"/>
            <a:r>
              <a:rPr lang="en-US" sz="1200" b="1" kern="1200" dirty="0">
                <a:solidFill>
                  <a:schemeClr val="tx1"/>
                </a:solidFill>
                <a:effectLst/>
                <a:latin typeface="+mn-lt"/>
                <a:ea typeface="+mn-ea"/>
                <a:cs typeface="+mn-cs"/>
              </a:rPr>
              <a:t>Consistent Practices Shape Perspective: </a:t>
            </a:r>
            <a:r>
              <a:rPr lang="en-US" sz="1200" b="0" kern="1200" dirty="0">
                <a:solidFill>
                  <a:schemeClr val="tx1"/>
                </a:solidFill>
                <a:effectLst/>
                <a:latin typeface="+mn-lt"/>
                <a:ea typeface="+mn-ea"/>
                <a:cs typeface="+mn-cs"/>
              </a:rPr>
              <a:t>Repeated acts of honor—like birthdays—form joy, confidence, and belonging over time.</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Love Is Often Expressed Through Effort, Not Comfort:</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True care requires stepping beyond personal likes or dislikes.</a:t>
            </a:r>
          </a:p>
          <a:p>
            <a:pPr marL="228600" lvl="0" indent="-228600">
              <a:buFont typeface="+mj-lt"/>
              <a:buAutoNum type="arabicPeriod"/>
            </a:pPr>
            <a:r>
              <a:rPr lang="en-US" sz="1200" b="1" kern="1200" dirty="0">
                <a:solidFill>
                  <a:schemeClr val="tx1"/>
                </a:solidFill>
                <a:effectLst/>
                <a:latin typeface="+mn-lt"/>
                <a:ea typeface="+mn-ea"/>
                <a:cs typeface="+mn-cs"/>
              </a:rPr>
              <a:t>Recognition Builds Emotional and Spiritual Health:</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Feeling seen and remembered nurtures joy and security, especially in children.</a:t>
            </a:r>
          </a:p>
          <a:p>
            <a:pPr marL="228600" lvl="0" indent="-228600">
              <a:buFont typeface="+mj-lt"/>
              <a:buAutoNum type="arabicPeriod"/>
            </a:pPr>
            <a:r>
              <a:rPr lang="en-US" sz="1200" b="1" kern="1200" dirty="0">
                <a:solidFill>
                  <a:schemeClr val="tx1"/>
                </a:solidFill>
                <a:effectLst/>
                <a:latin typeface="+mn-lt"/>
                <a:ea typeface="+mn-ea"/>
                <a:cs typeface="+mn-cs"/>
              </a:rPr>
              <a:t>Calendars Help Us Practice What We Value:</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Scheduled reminders help ensure that people are honored intentionally, not accidentally.</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Great Birthday Debate” reveals how intentional remembrance transforms relationships. Though the author begins skeptical of birthday celebrations, he learns through family life that honoring others—especially at designated times—has powerful emotional impact. Birthdays become less about cake or cards and more about affirmation, presence, and love. The story reminds us that while appreciation can happen any day, planned moments of recognition help ensure it truly happens.</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narrative contrasts personal indifference with relational significance. The author begins with a dismissive view of birthdays, rooted in inconvenience and personal preference. Marriage and parenting, however, expose a deeper truth: birthdays are less about the event and more about intentional affirmation. Through observing his wife’s family and his children’s joy, the author recognizes </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457200" marR="0">
              <a:lnSpc>
                <a:spcPct val="107000"/>
              </a:lnSpc>
              <a:spcBef>
                <a:spcPts val="0"/>
              </a:spcBef>
              <a:spcAft>
                <a:spcPts val="0"/>
              </a:spcAft>
              <a:tabLst>
                <a:tab pos="103695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125530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In the Old Testament, God established precise and regular methods for giving, helping, working, and resting. And today, wisdom and spiritual discernment guide believers to find the best ways to use the time God gives—whether meeting together on Saturday, Sunday, or another day of the week. Believers are called to treat one another with grace and forbearance, as we strive for unity.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giving of the Sinai covenant comes at a key point in the history of Israel. The Ten Command­ments or </a:t>
            </a:r>
            <a:r>
              <a:rPr lang="en-US" sz="1200" i="1" kern="1200" dirty="0">
                <a:solidFill>
                  <a:schemeClr val="tx1"/>
                </a:solidFill>
                <a:effectLst/>
                <a:latin typeface="+mn-lt"/>
                <a:ea typeface="+mn-ea"/>
                <a:cs typeface="+mn-cs"/>
              </a:rPr>
              <a:t>Decalogue </a:t>
            </a:r>
            <a:r>
              <a:rPr lang="en-US" sz="1200" kern="1200" dirty="0">
                <a:solidFill>
                  <a:schemeClr val="tx1"/>
                </a:solidFill>
                <a:effectLst/>
                <a:latin typeface="+mn-lt"/>
                <a:ea typeface="+mn-ea"/>
                <a:cs typeface="+mn-cs"/>
              </a:rPr>
              <a:t>(which means “ten words”) convey wisdom from God. By following these commands, the Israelites were invited to live at peace with one another and with the God who had just freed them from servitude in Egypt (Exo­dus 19:4–6).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fourth of these commandments, Sabbath, describes a practice of refraining from work on the final day of each week. It is without any precise equivalent in other ancient Near Eastern cultures. The distinctiveness of Sabbath practice became especially apparent when inhabitants of Judah went into exile and later returned to the land after it had been repopulated with other groups (sixth cen­tury BC). Alongside infant circumcision (Leviticus 12:3) and restrictive food laws (Leviticus 11; Deu­teronomy 14), Sabbath became a mark of Jewish identity in the Persian, Greek, and Roman periods and the centuries before the birth of Jesus.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as Christianity, which began as a Jewish movement, grew to include many Gentiles, a question that the earliest of churches had to answer was, </a:t>
            </a:r>
            <a:r>
              <a:rPr lang="en-US" sz="1200" i="1" kern="1200" dirty="0">
                <a:solidFill>
                  <a:schemeClr val="tx1"/>
                </a:solidFill>
                <a:effectLst/>
                <a:latin typeface="+mn-lt"/>
                <a:ea typeface="+mn-ea"/>
                <a:cs typeface="+mn-cs"/>
              </a:rPr>
              <a:t>When shall we meet? </a:t>
            </a:r>
            <a:r>
              <a:rPr lang="en-US" sz="1200" kern="1200" dirty="0">
                <a:solidFill>
                  <a:schemeClr val="tx1"/>
                </a:solidFill>
                <a:effectLst/>
                <a:latin typeface="+mn-lt"/>
                <a:ea typeface="+mn-ea"/>
                <a:cs typeface="+mn-cs"/>
              </a:rPr>
              <a:t>Christian “voluntary associations,” which is how churches were seen by Romans, chose to meet before dawn on the first day of the week (Sunday rather than Satur­day). Outsiders noticed the habit of Christians to gather on Sunday mornings. For instance, Pliny the Younger—a second-century Roman authority trying to root out the Christians in his region—reports to the emperor Trajan that Christians gather before dawn on a particular day, when they sing hymns to Christ.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AnalysisThis</a:t>
            </a:r>
            <a:r>
              <a:rPr lang="en-US" sz="1200" b="1" kern="1200" dirty="0">
                <a:solidFill>
                  <a:schemeClr val="tx1"/>
                </a:solidFill>
                <a:effectLst/>
                <a:latin typeface="+mn-lt"/>
                <a:ea typeface="+mn-ea"/>
                <a:cs typeface="+mn-cs"/>
              </a:rPr>
              <a:t> passage traces how God established ordered rhythms for life—work, rest, giving, and worship—beginning with Israel and continuing into the early church. It shows continuity in God’s wisdom and flexibility in practice. While the Sabbath command was central to Israel’s covenant identity, the New Testament church learned to prioritize unity and devotion to Christ over strict adherence to a specific day. The emphasis moves from law to discernment, from identity markers to grace-filled community.</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establishes rhythms for faithful living, but He calls His people to prioritize unity, grace, and devotion to Him over rigid observance of specific days.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Commands Promote Peace and </a:t>
            </a:r>
            <a:r>
              <a:rPr lang="en-US" sz="1200" b="1" kern="1200" dirty="0" err="1">
                <a:solidFill>
                  <a:schemeClr val="tx1"/>
                </a:solidFill>
                <a:effectLst/>
                <a:latin typeface="+mn-lt"/>
                <a:ea typeface="+mn-ea"/>
                <a:cs typeface="+mn-cs"/>
              </a:rPr>
              <a:t>OrderThe</a:t>
            </a:r>
            <a:r>
              <a:rPr lang="en-US" sz="1200" b="1" kern="1200" dirty="0">
                <a:solidFill>
                  <a:schemeClr val="tx1"/>
                </a:solidFill>
                <a:effectLst/>
                <a:latin typeface="+mn-lt"/>
                <a:ea typeface="+mn-ea"/>
                <a:cs typeface="+mn-cs"/>
              </a:rPr>
              <a:t> Ten Commandments were given to guide Israel into peaceful living with God and one another after their deliverance from Egypt.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Sabbath Marked Israel’s Covenant </a:t>
            </a:r>
            <a:r>
              <a:rPr lang="en-US" sz="1200" b="1" kern="1200" dirty="0" err="1">
                <a:solidFill>
                  <a:schemeClr val="tx1"/>
                </a:solidFill>
                <a:effectLst/>
                <a:latin typeface="+mn-lt"/>
                <a:ea typeface="+mn-ea"/>
                <a:cs typeface="+mn-cs"/>
              </a:rPr>
              <a:t>IdentitySabbath</a:t>
            </a:r>
            <a:r>
              <a:rPr lang="en-US" sz="1200" b="1" kern="1200" dirty="0">
                <a:solidFill>
                  <a:schemeClr val="tx1"/>
                </a:solidFill>
                <a:effectLst/>
                <a:latin typeface="+mn-lt"/>
                <a:ea typeface="+mn-ea"/>
                <a:cs typeface="+mn-cs"/>
              </a:rPr>
              <a:t> observance set Israel apart from surrounding cultures and became a defining sign of Jewish faithfulness, especially during exile.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Church Adapted Practices for Unity in </a:t>
            </a:r>
            <a:r>
              <a:rPr lang="en-US" sz="1200" b="1" kern="1200" dirty="0" err="1">
                <a:solidFill>
                  <a:schemeClr val="tx1"/>
                </a:solidFill>
                <a:effectLst/>
                <a:latin typeface="+mn-lt"/>
                <a:ea typeface="+mn-ea"/>
                <a:cs typeface="+mn-cs"/>
              </a:rPr>
              <a:t>ChristEarly</a:t>
            </a:r>
            <a:r>
              <a:rPr lang="en-US" sz="1200" b="1" kern="1200" dirty="0">
                <a:solidFill>
                  <a:schemeClr val="tx1"/>
                </a:solidFill>
                <a:effectLst/>
                <a:latin typeface="+mn-lt"/>
                <a:ea typeface="+mn-ea"/>
                <a:cs typeface="+mn-cs"/>
              </a:rPr>
              <a:t> Christians, including Gentiles, gathered on Sunday to honor Christ’s resurrection, showing flexibility guided by faith rather than law.</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Spiritual discipline should deepen devotion, not divide believers.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Faithfulness to God includes wisdom in how we use time, not just rules we follow.</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Unity in the body of Christ requires grace, patience, and mutual respect.</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gave Israel clear instructions for living wisely, including the Sabbath as a unique covenant sign. As God’s people expanded beyond Israel to include Gentiles, the early church adapted its worship practices, choosing Sunday gatherings centered on Christ. Scripture teaches that while rhythms of rest and worship matter, believers must be guided by spiritual discernment, grace, and a commitment to unity rather than rigid observance of a particular day.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3074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4154F-3DD5-6725-00BC-653E57A0E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C1888-98E4-126D-CE2B-76CA2260F2F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04A3E2-63CB-60BA-9BFC-593CD60DC39C}"/>
              </a:ext>
            </a:extLst>
          </p:cNvPr>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Sabbath as a Practice of Trust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teaches God’s people to trust His provision rather than depend solely on their labor.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Sabbath rest was countercultural and costly in ancient Israel.</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values His people for who they are, not what they produce.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Sabbath is grounded in trust that God will provide what work cannot.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Obedience sometimes requires risking control.</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a spiritual act, not a reward for productivity.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Trust grows when we practice dependence on God regularly.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Sabbath was given to a formerly enslaved people as a sign of freedom and trust. By commanding rest, God taught Israel that six days of work were sufficient because He is faithful to provide. Sabbath transforms identity from workers to worshipers and anchors life in God’s sustaining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reframes Sabbath not as a productivity tool but as an act of faith. In an agrarian, survival-based economy—especially for a people recently enslaved—rest was risky. God commands Sabbath to reshape Israel’s identity: they are no longer valued for output but for belonging to Him. Sabbath becomes a weekly declaration that provision comes from God, not nonstop labor, as demonstrated in the manna narrative.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20A23C4-889E-2DFB-CC98-41F6A6A3A99D}"/>
              </a:ext>
            </a:extLst>
          </p:cNvPr>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194273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87FB-2957-5ED8-A642-65D879B72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00EEA-3DA9-5219-2159-9473B70876F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BC40462-94C3-980F-A41C-CA84BDE5FA54}"/>
              </a:ext>
            </a:extLst>
          </p:cNvPr>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Voice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desires to personally communicate with His people, even when His holiness overwhelms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expands revelation from individuals to a gathered people.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voice confirms Moses’ role as His appointed messenger.</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Fear reveals both God’s holiness and human frailty.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is relational, not distant.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Reverence is a proper response to God’s holiness.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often uses mediators to guide His people faithfully.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Sinai, God speaks directly to Israel, revealing His will and authority. Though His voice terrifies the people, it confirms His desire for relationship and covenant. The event teaches that while God is holy beyond human endurance, He still seeks connection with His people.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highlights a shift from private divine encounters to a public revelation. God speaks audibly to the entire nation at Sinai, affirming both His holiness and His desire for relationship. The overwhelming nature of God’s presence reveals human limitation, while the people’s request for Moses as mediator shows both fear and reverence. God’s voice establishes authority, trust, and covenant.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1E459C2-A9CA-3ECB-3CCD-FEFE11152597}"/>
              </a:ext>
            </a:extLst>
          </p:cNvPr>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291704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CB70-A94D-A7EE-CB61-3B137D393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9F72D-9D31-CCC5-F2DB-B2C958FE03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5D95D2-2431-B5C6-8A97-C7BC143348FC}"/>
              </a:ext>
            </a:extLst>
          </p:cNvPr>
          <p:cNvSpPr>
            <a:spLocks noGrp="1"/>
          </p:cNvSpPr>
          <p:nvPr>
            <p:ph type="body" idx="1"/>
          </p:nvPr>
        </p:nvSpPr>
        <p:spPr/>
        <p:txBody>
          <a:bodyPr>
            <a:normAutofit fontScale="85000" lnSpcReduction="20000"/>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Sundays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Sunday worship centers Christian life on the resurrection and ongoing work of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Sunday marks the resurrection of Jesus.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Key post-resurrection appearances occur on Sundays.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Early Christians consistently gathered on this day to honor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Worship is shaped by what God has done in history.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Resurrection hope defines Christian identity.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Regular gathering reinforces faith and community.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Sunday became the central day of Christian worship because it commemorates the resurrection and God’s continuing revelation. From Jesus’ appearances to Pentecost and John’s vision, the Lord’s Day anchors believers in hope, victory, and renewal through Christ.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traces the theological significance of Sunday in Christian worship. The early church gathers on the first day of the week because it marks resurrection, revelation, and renewal. Sunday worship is not arbitrary but rooted in God’s redemptive acts, from Christ’s resurrection to the coming of the Holy Spirit and John’s vision. The day becomes a marker of new creation.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C3FA31F-1459-43EA-BC2A-C2F42489093E}"/>
              </a:ext>
            </a:extLst>
          </p:cNvPr>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250439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Strong and the Weak</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 unity is preserved when believers honor conscience and submit equally to God’s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Disputable matters can divide sincere believers.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“Strong” and “weak” faith are not easily defined.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All believers answer to the same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Maturity shows itself through grace, not superiority.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Unity matters more than winning arguments.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Accountability before God shapes how we treat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differences in practice should not fracture Christian fellowship. Whether believers observe special days or not, each stands accountable to God alone. True strength in faith is demonstrated through acceptance, humility, and commitment to unity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addresses divisions over religious practices, especially Sabbath observance and dietary laws. Rather than defining “strong” and “weak,” Paul redirects focus to accountability before God. Spiritual maturity is not proven by freedom or restraint but by humility, acceptance, and unity. The passage guards the church from judgmentalism and elevates conscience before God.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322489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68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110878B-A7AB-4EB9-AA3E-1DCCFBB10A7B}"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3228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34337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547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62673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3910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799659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84914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6768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7"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9384980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234015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88851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18991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10878B-A7AB-4EB9-AA3E-1DCCFBB10A7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24385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10878B-A7AB-4EB9-AA3E-1DCCFBB10A7B}"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1092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10878B-A7AB-4EB9-AA3E-1DCCFBB10A7B}"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414556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0878B-A7AB-4EB9-AA3E-1DCCFBB10A7B}"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42724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878B-A7AB-4EB9-AA3E-1DCCFBB10A7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70765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878B-A7AB-4EB9-AA3E-1DCCFBB10A7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79695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110878B-A7AB-4EB9-AA3E-1DCCFBB10A7B}" type="datetimeFigureOut">
              <a:rPr lang="en-US" smtClean="0"/>
              <a:t>2/9/2026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DDF16E4-4EB9-41F8-8A2C-3C20CF7A1DF1}" type="slidenum">
              <a:rPr lang="en-US" smtClean="0"/>
              <a:t>‹#›</a:t>
            </a:fld>
            <a:endParaRPr lang="en-US"/>
          </a:p>
        </p:txBody>
      </p:sp>
    </p:spTree>
    <p:extLst>
      <p:ext uri="{BB962C8B-B14F-4D97-AF65-F5344CB8AC3E}">
        <p14:creationId xmlns:p14="http://schemas.microsoft.com/office/powerpoint/2010/main" val="1869051470"/>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7E4C02-854A-A23F-5973-14B5B9D4EF22}"/>
              </a:ext>
            </a:extLst>
          </p:cNvPr>
          <p:cNvPicPr>
            <a:picLocks noChangeAspect="1"/>
          </p:cNvPicPr>
          <p:nvPr/>
        </p:nvPicPr>
        <p:blipFill>
          <a:blip r:embed="rId2">
            <a:extLst>
              <a:ext uri="{28A0092B-C50C-407E-A947-70E740481C1C}">
                <a14:useLocalDpi xmlns:a14="http://schemas.microsoft.com/office/drawing/2010/main" val="0"/>
              </a:ext>
            </a:extLst>
          </a:blip>
          <a:srcRect r="-2" b="1427"/>
          <a:stretch>
            <a:fillRect/>
          </a:stretch>
        </p:blipFill>
        <p:spPr>
          <a:xfrm>
            <a:off x="5040087" y="1317168"/>
            <a:ext cx="7151914" cy="5440085"/>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9" name="Title 1">
            <a:extLst>
              <a:ext uri="{FF2B5EF4-FFF2-40B4-BE49-F238E27FC236}">
                <a16:creationId xmlns:a16="http://schemas.microsoft.com/office/drawing/2014/main" id="{A4E37B70-ED90-F29F-2F40-59080AB6264B}"/>
              </a:ext>
            </a:extLst>
          </p:cNvPr>
          <p:cNvSpPr txBox="1">
            <a:spLocks/>
          </p:cNvSpPr>
          <p:nvPr/>
        </p:nvSpPr>
        <p:spPr>
          <a:xfrm>
            <a:off x="0" y="242638"/>
            <a:ext cx="5225143" cy="930132"/>
          </a:xfrm>
          <a:prstGeom prst="rect">
            <a:avLst/>
          </a:prstGeom>
          <a:noFill/>
          <a:effectLst/>
        </p:spPr>
        <p:txBody>
          <a:bodyPr vert="horz" lIns="91440" tIns="45720" rIns="91440" bIns="45720" rtlCol="0" anchor="b">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cap="small" dirty="0">
                <a:solidFill>
                  <a:srgbClr val="002060"/>
                </a:solidFill>
                <a:effectLst>
                  <a:outerShdw blurRad="38100" dist="38100" dir="2700000" algn="tl">
                    <a:srgbClr val="000000">
                      <a:alpha val="43137"/>
                    </a:srgbClr>
                  </a:outerShdw>
                </a:effectLst>
                <a:latin typeface="Arial Black" panose="020B0A04020102020204" pitchFamily="34" charset="0"/>
              </a:rPr>
              <a:t>THE LORD’S DAY</a:t>
            </a:r>
          </a:p>
        </p:txBody>
      </p:sp>
      <p:sp>
        <p:nvSpPr>
          <p:cNvPr id="10" name="Subtitle 2">
            <a:extLst>
              <a:ext uri="{FF2B5EF4-FFF2-40B4-BE49-F238E27FC236}">
                <a16:creationId xmlns:a16="http://schemas.microsoft.com/office/drawing/2014/main" id="{F3EAB11A-E8A6-D8B2-8D8A-D95211F43B26}"/>
              </a:ext>
            </a:extLst>
          </p:cNvPr>
          <p:cNvSpPr txBox="1">
            <a:spLocks/>
          </p:cNvSpPr>
          <p:nvPr/>
        </p:nvSpPr>
        <p:spPr>
          <a:xfrm>
            <a:off x="349884" y="3040211"/>
            <a:ext cx="4690202" cy="2775739"/>
          </a:xfrm>
          <a:prstGeom prst="rect">
            <a:avLst/>
          </a:prstGeom>
          <a:solidFill>
            <a:schemeClr val="accent6">
              <a:lumMod val="20000"/>
              <a:lumOff val="80000"/>
              <a:alpha val="40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b="1" dirty="0">
                <a:solidFill>
                  <a:srgbClr val="002060"/>
                </a:solidFill>
                <a:effectLst>
                  <a:outerShdw blurRad="38100" dist="38100" dir="2700000" algn="tl">
                    <a:srgbClr val="000000">
                      <a:alpha val="43137"/>
                    </a:srgbClr>
                  </a:outerShdw>
                </a:effectLst>
                <a:latin typeface="Arial Black" panose="020B0A04020102020204" pitchFamily="34" charset="0"/>
              </a:rPr>
              <a:t>For in six days the Lord made heaven and earth, the sea, and all that in them is, and rested the seventh day: wherefore the Lord blessed the sabbath day, and hallowed it.  </a:t>
            </a:r>
          </a:p>
          <a:p>
            <a:pPr algn="r"/>
            <a:r>
              <a:rPr lang="en-US" b="1" dirty="0">
                <a:solidFill>
                  <a:srgbClr val="002060"/>
                </a:solidFill>
                <a:effectLst>
                  <a:outerShdw blurRad="38100" dist="38100" dir="2700000" algn="tl">
                    <a:srgbClr val="000000">
                      <a:alpha val="43137"/>
                    </a:srgbClr>
                  </a:outerShdw>
                </a:effectLst>
                <a:latin typeface="Arial Black" panose="020B0A04020102020204" pitchFamily="34" charset="0"/>
              </a:rPr>
              <a:t>—Exodus 20:11 KJV</a:t>
            </a:r>
            <a:endParaRPr lang="en-US" sz="1400" b="1"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1" name="Straight Connector 10">
            <a:extLst>
              <a:ext uri="{FF2B5EF4-FFF2-40B4-BE49-F238E27FC236}">
                <a16:creationId xmlns:a16="http://schemas.microsoft.com/office/drawing/2014/main" id="{BC4AB41A-1AD9-51DE-C780-6D75312597A3}"/>
              </a:ext>
            </a:extLst>
          </p:cNvPr>
          <p:cNvCxnSpPr>
            <a:cxnSpLocks/>
          </p:cNvCxnSpPr>
          <p:nvPr/>
        </p:nvCxnSpPr>
        <p:spPr>
          <a:xfrm>
            <a:off x="5773" y="1206636"/>
            <a:ext cx="12161520"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3BD5C4-EC09-EE4C-3685-F1438EBEDBB3}"/>
              </a:ext>
            </a:extLst>
          </p:cNvPr>
          <p:cNvSpPr txBox="1"/>
          <p:nvPr/>
        </p:nvSpPr>
        <p:spPr>
          <a:xfrm>
            <a:off x="283907" y="6569849"/>
            <a:ext cx="6614650" cy="276999"/>
          </a:xfrm>
          <a:prstGeom prst="rect">
            <a:avLst/>
          </a:prstGeom>
          <a:noFill/>
        </p:spPr>
        <p:txBody>
          <a:bodyPr wrap="square">
            <a:spAutoFit/>
          </a:bodyPr>
          <a:lstStyle/>
          <a:p>
            <a:pPr>
              <a:spcAft>
                <a:spcPts val="600"/>
              </a:spcAft>
            </a:pPr>
            <a:r>
              <a:rPr lang="en-US" sz="1200" b="1" dirty="0">
                <a:solidFill>
                  <a:schemeClr val="bg1"/>
                </a:solidFill>
                <a:effectLst>
                  <a:outerShdw blurRad="38100" dist="38100" dir="2700000" algn="tl">
                    <a:srgbClr val="000000">
                      <a:alpha val="43137"/>
                    </a:srgbClr>
                  </a:outerShdw>
                </a:effectLst>
                <a:latin typeface="Gotham Medium" panose="02000604030000020004"/>
              </a:rPr>
              <a:t>Week of February 15</a:t>
            </a:r>
          </a:p>
        </p:txBody>
      </p:sp>
    </p:spTree>
    <p:extLst>
      <p:ext uri="{BB962C8B-B14F-4D97-AF65-F5344CB8AC3E}">
        <p14:creationId xmlns:p14="http://schemas.microsoft.com/office/powerpoint/2010/main" val="42663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
        <p:nvSpPr>
          <p:cNvPr id="8" name="TextBox 7">
            <a:extLst>
              <a:ext uri="{FF2B5EF4-FFF2-40B4-BE49-F238E27FC236}">
                <a16:creationId xmlns:a16="http://schemas.microsoft.com/office/drawing/2014/main" id="{CCF2F362-B0FE-486A-B1CA-6551470545B9}"/>
              </a:ext>
            </a:extLst>
          </p:cNvPr>
          <p:cNvSpPr txBox="1"/>
          <p:nvPr/>
        </p:nvSpPr>
        <p:spPr>
          <a:xfrm rot="16200000">
            <a:off x="-1580700" y="2637410"/>
            <a:ext cx="3942906" cy="470000"/>
          </a:xfrm>
          <a:prstGeom prst="rect">
            <a:avLst/>
          </a:prstGeom>
          <a:noFill/>
          <a:ln w="38100">
            <a:solidFill>
              <a:srgbClr val="002060"/>
            </a:solidFill>
          </a:ln>
        </p:spPr>
        <p:txBody>
          <a:bodyPr wrap="square">
            <a:spAutoFit/>
          </a:bodyPr>
          <a:lstStyle/>
          <a:p>
            <a:pPr marL="0" marR="0" algn="ctr">
              <a:lnSpc>
                <a:spcPct val="107000"/>
              </a:lnSpc>
              <a:spcBef>
                <a:spcPts val="0"/>
              </a:spcBef>
              <a:spcAft>
                <a:spcPts val="0"/>
              </a:spcAft>
            </a:pPr>
            <a:r>
              <a:rPr lang="en-US" sz="2400" b="1" cap="small" dirty="0">
                <a:solidFill>
                  <a:srgbClr val="002060"/>
                </a:solidFill>
                <a:effectLst/>
                <a:latin typeface="Aptos Black" panose="020B0004020202020204" pitchFamily="34" charset="0"/>
                <a:ea typeface="Calibri" panose="020F0502020204030204" pitchFamily="34" charset="0"/>
                <a:cs typeface="Calibri" panose="020F0502020204030204" pitchFamily="34" charset="0"/>
              </a:rPr>
              <a:t>The Strong and the Weak</a:t>
            </a:r>
          </a:p>
        </p:txBody>
      </p:sp>
      <p:cxnSp>
        <p:nvCxnSpPr>
          <p:cNvPr id="9" name="Straight Connector 8">
            <a:extLst>
              <a:ext uri="{FF2B5EF4-FFF2-40B4-BE49-F238E27FC236}">
                <a16:creationId xmlns:a16="http://schemas.microsoft.com/office/drawing/2014/main" id="{205547E2-772B-461A-A619-73F859C8DE2D}"/>
              </a:ext>
            </a:extLst>
          </p:cNvPr>
          <p:cNvCxnSpPr>
            <a:cxnSpLocks/>
          </p:cNvCxnSpPr>
          <p:nvPr/>
        </p:nvCxnSpPr>
        <p:spPr>
          <a:xfrm>
            <a:off x="-26884" y="5653112"/>
            <a:ext cx="12186227"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0D6479CA-8894-4115-8D31-0D3BCD2AC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28" b="14828"/>
          <a:stretch/>
        </p:blipFill>
        <p:spPr bwMode="auto">
          <a:xfrm rot="680181">
            <a:off x="5958051" y="1114406"/>
            <a:ext cx="6482304" cy="380542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D12579F-ED0B-4F28-9022-D18F2789D03C}"/>
              </a:ext>
            </a:extLst>
          </p:cNvPr>
          <p:cNvSpPr/>
          <p:nvPr/>
        </p:nvSpPr>
        <p:spPr>
          <a:xfrm>
            <a:off x="769577" y="900957"/>
            <a:ext cx="5449518" cy="4219903"/>
          </a:xfrm>
          <a:prstGeom prst="rect">
            <a:avLst/>
          </a:prstGeom>
          <a:solidFill>
            <a:schemeClr val="accent5">
              <a:alpha val="10000"/>
            </a:schemeClr>
          </a:solidFill>
          <a:ln w="762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r>
              <a:rPr lang="en-US" b="1" dirty="0">
                <a:solidFill>
                  <a:srgbClr val="002060"/>
                </a:solidFill>
                <a:effectLst>
                  <a:outerShdw blurRad="38100" dist="38100" dir="2700000" algn="tl">
                    <a:srgbClr val="000000">
                      <a:alpha val="43137"/>
                    </a:srgbClr>
                  </a:outerShdw>
                </a:effectLst>
              </a:rPr>
              <a:t>Romans 14:1 begins with a command: “Accept the one whose faith is weak, without quarreling over disputable matters. ” Paul is considering areas that would separate Jewish and Gentile Christians: food laws and honoring special days (festivals, as well as Sabbaths).  But Paul leaves unspecified what he means by those of “strong” or “weak” faith.  Just like today, no matter which side of the issues, both might think of their own faith as strong—and the alternative as weak.  Paul would know that some Jewish Christians have set aside Sabbath and food laws, while others continue keeping them.  Does exercising that freedom make them “weak” or “strong?” The standard is the same for all.  Each person is accountable before God (compare Ephesians 4:4–6). </a:t>
            </a:r>
          </a:p>
        </p:txBody>
      </p:sp>
    </p:spTree>
    <p:extLst>
      <p:ext uri="{BB962C8B-B14F-4D97-AF65-F5344CB8AC3E}">
        <p14:creationId xmlns:p14="http://schemas.microsoft.com/office/powerpoint/2010/main" val="377728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64858"/>
            <a:ext cx="7603677" cy="17991"/>
          </a:xfrm>
          <a:prstGeom prst="line">
            <a:avLst/>
          </a:prstGeom>
          <a:ln w="76200">
            <a:solidFill>
              <a:schemeClr val="accent6">
                <a:lumMod val="50000"/>
              </a:schemeClr>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chemeClr val="accent6">
                <a:lumMod val="5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80998" y="13361"/>
            <a:ext cx="3629526"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98441" y="738583"/>
            <a:ext cx="7170821"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kern="0"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Remember the Sabbath - Exodus 20:8–11 KJV</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8715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17" name="TextBox 16">
            <a:extLst>
              <a:ext uri="{FF2B5EF4-FFF2-40B4-BE49-F238E27FC236}">
                <a16:creationId xmlns:a16="http://schemas.microsoft.com/office/drawing/2014/main" id="{825759E0-14D7-476D-8932-70685D477530}"/>
              </a:ext>
            </a:extLst>
          </p:cNvPr>
          <p:cNvSpPr txBox="1"/>
          <p:nvPr/>
        </p:nvSpPr>
        <p:spPr>
          <a:xfrm>
            <a:off x="4730261" y="2909744"/>
            <a:ext cx="7461733" cy="3970318"/>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10 But the seventh day is the sabbath of the Lord thy God: in it thou shalt not do any work, thou, nor thy son, nor thy daughter, thy manservant, nor thy maidservant, nor thy cattle, nor thy stranger that is within thy gates:</a:t>
            </a:r>
          </a:p>
          <a:p>
            <a:pPr marL="91440" marR="0">
              <a:spcBef>
                <a:spcPts val="0"/>
              </a:spcBef>
              <a:spcAft>
                <a:spcPts val="0"/>
              </a:spcAft>
            </a:pPr>
            <a:r>
              <a:rPr lang="en-US" sz="2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11 For in six days the Lord made heaven and earth, the sea, and all that in them is, and rested the seventh day: wherefore the Lord blessed the sabbath day, and hallowed it. </a:t>
            </a:r>
          </a:p>
        </p:txBody>
      </p:sp>
      <p:sp>
        <p:nvSpPr>
          <p:cNvPr id="2" name="TextBox 1">
            <a:extLst>
              <a:ext uri="{FF2B5EF4-FFF2-40B4-BE49-F238E27FC236}">
                <a16:creationId xmlns:a16="http://schemas.microsoft.com/office/drawing/2014/main" id="{9175F4F2-A36B-6D92-3110-4FE3D7B52C9C}"/>
              </a:ext>
            </a:extLst>
          </p:cNvPr>
          <p:cNvSpPr txBox="1"/>
          <p:nvPr/>
        </p:nvSpPr>
        <p:spPr>
          <a:xfrm>
            <a:off x="284384" y="2894609"/>
            <a:ext cx="4135481" cy="3539430"/>
          </a:xfrm>
          <a:prstGeom prst="rect">
            <a:avLst/>
          </a:prstGeom>
          <a:solidFill>
            <a:schemeClr val="tx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 gives the Israelites commands that set </a:t>
            </a:r>
            <a:r>
              <a:rPr lang="en-US" sz="16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groundrules</a:t>
            </a: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for behavior on how to treat God and others. </a:t>
            </a:r>
          </a:p>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These Ten Commandments have a special command at the center: Sabbath (the name of the seventh day of the week). </a:t>
            </a:r>
          </a:p>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people are to “remember” the Sabbath, which includes honoring God as Creator of all space and time. </a:t>
            </a:r>
          </a:p>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In memory of God’s creation and authority, they are to cease from all work on the Sabbath. </a:t>
            </a:r>
          </a:p>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work stoppage is for all people, a universal gift</a:t>
            </a:r>
          </a:p>
        </p:txBody>
      </p:sp>
      <p:sp>
        <p:nvSpPr>
          <p:cNvPr id="3" name="TextBox 2">
            <a:extLst>
              <a:ext uri="{FF2B5EF4-FFF2-40B4-BE49-F238E27FC236}">
                <a16:creationId xmlns:a16="http://schemas.microsoft.com/office/drawing/2014/main" id="{DC0A62BB-11C0-D060-BA11-A7F2D80D0A91}"/>
              </a:ext>
            </a:extLst>
          </p:cNvPr>
          <p:cNvSpPr txBox="1"/>
          <p:nvPr/>
        </p:nvSpPr>
        <p:spPr>
          <a:xfrm>
            <a:off x="294484" y="1392957"/>
            <a:ext cx="7274776" cy="1384995"/>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8 Remember the sabbath day, to keep it holy.  </a:t>
            </a:r>
          </a:p>
          <a:p>
            <a:pPr marL="91440" marR="0">
              <a:spcBef>
                <a:spcPts val="0"/>
              </a:spcBef>
              <a:spcAft>
                <a:spcPts val="0"/>
              </a:spcAft>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9 Six days shalt thou </a:t>
            </a:r>
            <a:r>
              <a:rPr lang="en-US" sz="28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labour</a:t>
            </a: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and do all thy work: </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34417" y="2766917"/>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2760642" y="4595717"/>
            <a:ext cx="36576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9" name="Straight Connector 18">
            <a:extLst>
              <a:ext uri="{FF2B5EF4-FFF2-40B4-BE49-F238E27FC236}">
                <a16:creationId xmlns:a16="http://schemas.microsoft.com/office/drawing/2014/main" id="{A4300194-AD1F-4D54-B589-C918882438E4}"/>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4E54E1E-CA7E-D4E5-B676-E8E5C1A79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28" b="14828"/>
          <a:stretch/>
        </p:blipFill>
        <p:spPr bwMode="auto">
          <a:xfrm>
            <a:off x="7602559" y="783860"/>
            <a:ext cx="4620903" cy="193985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0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4765F-CBC5-2265-B73C-092522A119A9}"/>
            </a:ext>
          </a:extLst>
        </p:cNvPr>
        <p:cNvGrpSpPr/>
        <p:nvPr/>
      </p:nvGrpSpPr>
      <p:grpSpPr>
        <a:xfrm>
          <a:off x="0" y="0"/>
          <a:ext cx="0" cy="0"/>
          <a:chOff x="0" y="0"/>
          <a:chExt cx="0" cy="0"/>
        </a:xfrm>
      </p:grpSpPr>
      <p:sp>
        <p:nvSpPr>
          <p:cNvPr id="8" name="Line 10">
            <a:extLst>
              <a:ext uri="{FF2B5EF4-FFF2-40B4-BE49-F238E27FC236}">
                <a16:creationId xmlns:a16="http://schemas.microsoft.com/office/drawing/2014/main" id="{5B57B37A-ABF2-BC17-138A-A21586AA89C7}"/>
              </a:ext>
            </a:extLst>
          </p:cNvPr>
          <p:cNvSpPr>
            <a:spLocks noChangeShapeType="1"/>
          </p:cNvSpPr>
          <p:nvPr/>
        </p:nvSpPr>
        <p:spPr bwMode="auto">
          <a:xfrm>
            <a:off x="-34417" y="2108939"/>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6725F1D7-E33D-5007-B134-5808052F5FF3}"/>
              </a:ext>
            </a:extLst>
          </p:cNvPr>
          <p:cNvCxnSpPr>
            <a:cxnSpLocks/>
          </p:cNvCxnSpPr>
          <p:nvPr/>
        </p:nvCxnSpPr>
        <p:spPr>
          <a:xfrm>
            <a:off x="-34417" y="1554345"/>
            <a:ext cx="7498080" cy="0"/>
          </a:xfrm>
          <a:prstGeom prst="line">
            <a:avLst/>
          </a:prstGeom>
          <a:ln w="76200">
            <a:solidFill>
              <a:schemeClr val="accent6">
                <a:lumMod val="5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9A88E0-2D41-933D-0D32-47C5B7F80C7C}"/>
              </a:ext>
            </a:extLst>
          </p:cNvPr>
          <p:cNvSpPr txBox="1"/>
          <p:nvPr/>
        </p:nvSpPr>
        <p:spPr>
          <a:xfrm>
            <a:off x="380998" y="13361"/>
            <a:ext cx="3629526"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OVERVIEW</a:t>
            </a:r>
          </a:p>
        </p:txBody>
      </p:sp>
      <p:sp>
        <p:nvSpPr>
          <p:cNvPr id="12" name="Title 2">
            <a:extLst>
              <a:ext uri="{FF2B5EF4-FFF2-40B4-BE49-F238E27FC236}">
                <a16:creationId xmlns:a16="http://schemas.microsoft.com/office/drawing/2014/main" id="{8305CCF3-708E-BD01-0CA0-8AD92EABEA99}"/>
              </a:ext>
            </a:extLst>
          </p:cNvPr>
          <p:cNvSpPr txBox="1">
            <a:spLocks/>
          </p:cNvSpPr>
          <p:nvPr/>
        </p:nvSpPr>
        <p:spPr>
          <a:xfrm>
            <a:off x="398441" y="1600248"/>
            <a:ext cx="7170821"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kern="0"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Lord’s Day - Romans 14:4–6; Revelation 1:10 KJV</a:t>
            </a:r>
          </a:p>
        </p:txBody>
      </p:sp>
      <p:sp>
        <p:nvSpPr>
          <p:cNvPr id="15" name="Title 2">
            <a:extLst>
              <a:ext uri="{FF2B5EF4-FFF2-40B4-BE49-F238E27FC236}">
                <a16:creationId xmlns:a16="http://schemas.microsoft.com/office/drawing/2014/main" id="{9E1B3227-901C-A8F0-E8E0-322846E0BAE1}"/>
              </a:ext>
            </a:extLst>
          </p:cNvPr>
          <p:cNvSpPr txBox="1">
            <a:spLocks/>
          </p:cNvSpPr>
          <p:nvPr/>
        </p:nvSpPr>
        <p:spPr>
          <a:xfrm>
            <a:off x="4299136" y="603713"/>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17" name="TextBox 16">
            <a:extLst>
              <a:ext uri="{FF2B5EF4-FFF2-40B4-BE49-F238E27FC236}">
                <a16:creationId xmlns:a16="http://schemas.microsoft.com/office/drawing/2014/main" id="{81DD69F9-4849-8B69-22D2-FDC8D72C10AC}"/>
              </a:ext>
            </a:extLst>
          </p:cNvPr>
          <p:cNvSpPr txBox="1"/>
          <p:nvPr/>
        </p:nvSpPr>
        <p:spPr>
          <a:xfrm>
            <a:off x="438435" y="2256220"/>
            <a:ext cx="6947104" cy="3600986"/>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4 Who art thou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judgest</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another man's servant? to his own master he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standeth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or falleth.  Yea, he shall be holden up: for God is able to make him stand. </a:t>
            </a:r>
          </a:p>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5 One man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esteemeth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one day above another: another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esteemeth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every day alike.  Let every man be fully persuaded in his own mind.  </a:t>
            </a:r>
          </a:p>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6 He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regardeth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the day,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regardeth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it unto the Lord; and he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regardeth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not the day, to the Lord he doth not regard it.  He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eateth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eateth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to the Lord, for he giveth God thanks; and he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eateth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not, to the Lord he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eateth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not, and giveth God thanks. </a:t>
            </a:r>
          </a:p>
          <a:p>
            <a:pPr marL="91440" marR="0">
              <a:spcBef>
                <a:spcPts val="0"/>
              </a:spcBef>
              <a:spcAft>
                <a:spcPts val="0"/>
              </a:spcAft>
            </a:pPr>
            <a:endPar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9ED850E-4DD2-72E5-5B46-F7ADA0017F2F}"/>
              </a:ext>
            </a:extLst>
          </p:cNvPr>
          <p:cNvSpPr txBox="1"/>
          <p:nvPr/>
        </p:nvSpPr>
        <p:spPr>
          <a:xfrm>
            <a:off x="7495574" y="2256220"/>
            <a:ext cx="4669631" cy="3600986"/>
          </a:xfrm>
          <a:prstGeom prst="rect">
            <a:avLst/>
          </a:prstGeom>
          <a:solidFill>
            <a:schemeClr val="tx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sz="19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letter of Romans addresses the new reality of early Christianity: Jews and Gentiles worship together as members of the same faith. </a:t>
            </a:r>
          </a:p>
          <a:p>
            <a:pPr marL="434340" marR="0" indent="-342900">
              <a:spcBef>
                <a:spcPts val="0"/>
              </a:spcBef>
              <a:spcAft>
                <a:spcPts val="0"/>
              </a:spcAft>
              <a:buFont typeface="Wingdings" panose="05000000000000000000" pitchFamily="2" charset="2"/>
              <a:buChar char="q"/>
            </a:pPr>
            <a:r>
              <a:rPr lang="en-US" sz="19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wants certain issues—honoring special days and eating meat—to be matters of individual discernment. </a:t>
            </a:r>
          </a:p>
          <a:p>
            <a:pPr marL="434340" marR="0" indent="-342900">
              <a:spcBef>
                <a:spcPts val="0"/>
              </a:spcBef>
              <a:spcAft>
                <a:spcPts val="0"/>
              </a:spcAft>
              <a:buFont typeface="Wingdings" panose="05000000000000000000" pitchFamily="2" charset="2"/>
              <a:buChar char="q"/>
            </a:pPr>
            <a:r>
              <a:rPr lang="en-US" sz="19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Whatever practice each person has, Jesus is their Lord. </a:t>
            </a:r>
          </a:p>
          <a:p>
            <a:pPr marL="434340" marR="0" indent="-342900">
              <a:spcBef>
                <a:spcPts val="0"/>
              </a:spcBef>
              <a:spcAft>
                <a:spcPts val="0"/>
              </a:spcAft>
              <a:buFont typeface="Wingdings" panose="05000000000000000000" pitchFamily="2" charset="2"/>
              <a:buChar char="q"/>
            </a:pPr>
            <a:r>
              <a:rPr lang="en-US" sz="19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For John who is writing Revelation, “the Lord’s Day” falls on a Sunday, which is when he receives his vision. </a:t>
            </a:r>
          </a:p>
        </p:txBody>
      </p:sp>
      <p:sp>
        <p:nvSpPr>
          <p:cNvPr id="3" name="TextBox 2">
            <a:extLst>
              <a:ext uri="{FF2B5EF4-FFF2-40B4-BE49-F238E27FC236}">
                <a16:creationId xmlns:a16="http://schemas.microsoft.com/office/drawing/2014/main" id="{A24A5648-7522-6C81-2781-AD627BE11C12}"/>
              </a:ext>
            </a:extLst>
          </p:cNvPr>
          <p:cNvSpPr txBox="1"/>
          <p:nvPr/>
        </p:nvSpPr>
        <p:spPr>
          <a:xfrm>
            <a:off x="398441" y="6037713"/>
            <a:ext cx="11509103" cy="677108"/>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Revelation 1:10 I was in the Spirit on the Lord's day, and heard behind me a great voice, as of a trumpet. </a:t>
            </a:r>
          </a:p>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p:txBody>
      </p:sp>
      <p:sp>
        <p:nvSpPr>
          <p:cNvPr id="4" name="Line 10">
            <a:extLst>
              <a:ext uri="{FF2B5EF4-FFF2-40B4-BE49-F238E27FC236}">
                <a16:creationId xmlns:a16="http://schemas.microsoft.com/office/drawing/2014/main" id="{5442AA17-1F28-1119-76E2-AE16E4D7C5F0}"/>
              </a:ext>
            </a:extLst>
          </p:cNvPr>
          <p:cNvSpPr>
            <a:spLocks noChangeShapeType="1"/>
          </p:cNvSpPr>
          <p:nvPr/>
        </p:nvSpPr>
        <p:spPr bwMode="auto">
          <a:xfrm>
            <a:off x="-245081" y="5976556"/>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9A1BC919-BB3B-A4C3-D331-C0C294EEC569}"/>
              </a:ext>
            </a:extLst>
          </p:cNvPr>
          <p:cNvSpPr>
            <a:spLocks noChangeShapeType="1"/>
          </p:cNvSpPr>
          <p:nvPr/>
        </p:nvSpPr>
        <p:spPr bwMode="auto">
          <a:xfrm rot="5400000">
            <a:off x="5693569" y="3905295"/>
            <a:ext cx="36576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9" name="Straight Connector 18">
            <a:extLst>
              <a:ext uri="{FF2B5EF4-FFF2-40B4-BE49-F238E27FC236}">
                <a16:creationId xmlns:a16="http://schemas.microsoft.com/office/drawing/2014/main" id="{34A63E7C-3D32-F67B-C555-0738B4F8B5A2}"/>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580ECC8-B46F-3E6E-9E16-9408493BD200}"/>
              </a:ext>
            </a:extLst>
          </p:cNvPr>
          <p:cNvPicPr>
            <a:picLocks noChangeAspect="1"/>
          </p:cNvPicPr>
          <p:nvPr/>
        </p:nvPicPr>
        <p:blipFill>
          <a:blip r:embed="rId3">
            <a:extLst>
              <a:ext uri="{28A0092B-C50C-407E-A947-70E740481C1C}">
                <a14:useLocalDpi xmlns:a14="http://schemas.microsoft.com/office/drawing/2010/main" val="0"/>
              </a:ext>
            </a:extLst>
          </a:blip>
          <a:srcRect r="25001" b="1"/>
          <a:stretch>
            <a:fillRect/>
          </a:stretch>
        </p:blipFill>
        <p:spPr>
          <a:xfrm>
            <a:off x="7892865" y="-50314"/>
            <a:ext cx="3326120" cy="2147664"/>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34440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DDE4E-F2DF-E068-8898-318AE7EEF3BB}"/>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8B57B03-2826-092F-ED29-B7E9D0D684BE}"/>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5A2D4F77-588D-941A-2021-8597CCFAAA57}"/>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FBE70FF1-04AB-9337-3E0A-EAAE559E056D}"/>
              </a:ext>
            </a:extLst>
          </p:cNvPr>
          <p:cNvSpPr/>
          <p:nvPr/>
        </p:nvSpPr>
        <p:spPr>
          <a:xfrm>
            <a:off x="7852480" y="1289175"/>
            <a:ext cx="4265077" cy="5386313"/>
          </a:xfrm>
          <a:prstGeom prst="rect">
            <a:avLst/>
          </a:prstGeom>
          <a:solidFill>
            <a:schemeClr val="tx1"/>
          </a:solidFill>
          <a:ln w="0">
            <a:noFill/>
          </a:ln>
          <a:effectLst>
            <a:outerShdw blurRad="44450" dist="27940" dir="5400000" algn="ctr">
              <a:srgbClr val="000000">
                <a:alpha val="32000"/>
              </a:srgbClr>
            </a:outerShdw>
          </a:effectLst>
        </p:spPr>
        <p:txBody>
          <a:bodyPr wrap="square" lIns="64291" tIns="32146" rIns="64291" bIns="32146">
            <a:spAutoFit/>
          </a:bodyPr>
          <a:lstStyle/>
          <a:p>
            <a:pPr marL="0" marR="0">
              <a:lnSpc>
                <a:spcPct val="107000"/>
              </a:lnSpc>
              <a:spcBef>
                <a:spcPts val="0"/>
              </a:spcBef>
              <a:spcAft>
                <a:spcPts val="0"/>
              </a:spcAft>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Ancient Israelites honored the Sabbath for thousands of years.  It pointed them back to the creation story, when God created the world by the power of His speech.  Since Jesus (the Word of God) was active and present at creation (John 1:1–3; Col.  1:16), He is thus also the Lord of the Sabbath (Matt.  12:8).  Jesus dies on a Friday—allowing His body to “rest” in the tomb during the Sabbath.  His resurrection on Sunday is not just the beginning of any week.  It is the beginning of a new era for God's people, since Jesus is “firstborn” of the new creation (Col.  1:15).  Jesus can offer Sabbath rest to all people: “Come to me, all you who are weary and burdened, and I will give you rest” (Matt.  11:28). </a:t>
            </a:r>
            <a:endParaRPr lang="en-US" b="1" dirty="0">
              <a:solidFill>
                <a:srgbClr val="002060"/>
              </a:solidFill>
              <a:latin typeface="Gotham Medium" panose="02000604030000020004"/>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3516A37-5B5A-36B7-6309-CC3688509063}"/>
              </a:ext>
            </a:extLst>
          </p:cNvPr>
          <p:cNvSpPr txBox="1"/>
          <p:nvPr/>
        </p:nvSpPr>
        <p:spPr>
          <a:xfrm>
            <a:off x="6849298" y="612599"/>
            <a:ext cx="3016280"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Lord of the Sabbath</a:t>
            </a:r>
          </a:p>
        </p:txBody>
      </p:sp>
      <p:pic>
        <p:nvPicPr>
          <p:cNvPr id="8" name="Picture 7">
            <a:extLst>
              <a:ext uri="{FF2B5EF4-FFF2-40B4-BE49-F238E27FC236}">
                <a16:creationId xmlns:a16="http://schemas.microsoft.com/office/drawing/2014/main" id="{4314E989-0D71-A6C1-6224-BEFA516DDBD5}"/>
              </a:ext>
            </a:extLst>
          </p:cNvPr>
          <p:cNvPicPr>
            <a:picLocks noChangeAspect="1"/>
          </p:cNvPicPr>
          <p:nvPr/>
        </p:nvPicPr>
        <p:blipFill>
          <a:blip r:embed="rId3">
            <a:extLst>
              <a:ext uri="{28A0092B-C50C-407E-A947-70E740481C1C}">
                <a14:useLocalDpi xmlns:a14="http://schemas.microsoft.com/office/drawing/2010/main" val="0"/>
              </a:ext>
            </a:extLst>
          </a:blip>
          <a:srcRect t="11459" r="1" b="11460"/>
          <a:stretch>
            <a:fillRect/>
          </a:stretch>
        </p:blipFill>
        <p:spPr>
          <a:xfrm>
            <a:off x="-580559" y="282096"/>
            <a:ext cx="8171985"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11" name="TextBox 10">
            <a:extLst>
              <a:ext uri="{FF2B5EF4-FFF2-40B4-BE49-F238E27FC236}">
                <a16:creationId xmlns:a16="http://schemas.microsoft.com/office/drawing/2014/main" id="{DB303A66-D0E8-0962-48F9-C6F265664074}"/>
              </a:ext>
            </a:extLst>
          </p:cNvPr>
          <p:cNvSpPr txBox="1"/>
          <p:nvPr/>
        </p:nvSpPr>
        <p:spPr>
          <a:xfrm>
            <a:off x="32658" y="-10051"/>
            <a:ext cx="4117312" cy="5881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One Bible, One Story</a:t>
            </a:r>
          </a:p>
        </p:txBody>
      </p:sp>
    </p:spTree>
    <p:extLst>
      <p:ext uri="{BB962C8B-B14F-4D97-AF65-F5344CB8AC3E}">
        <p14:creationId xmlns:p14="http://schemas.microsoft.com/office/powerpoint/2010/main" val="4217855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7A252-95B9-89AF-74A2-662527C9FC58}"/>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2D7EE5CB-453A-0509-6479-52DCB130EFD9}"/>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A48D1017-64F6-7108-A005-FA65E22A980F}"/>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278EBA2F-115F-E01F-47D0-EDF0D9E36A5C}"/>
              </a:ext>
            </a:extLst>
          </p:cNvPr>
          <p:cNvSpPr/>
          <p:nvPr/>
        </p:nvSpPr>
        <p:spPr>
          <a:xfrm>
            <a:off x="37367" y="686506"/>
            <a:ext cx="7963633" cy="6110742"/>
          </a:xfrm>
          <a:prstGeom prst="rect">
            <a:avLst/>
          </a:prstGeom>
          <a:solidFill>
            <a:srgbClr val="00206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What does the Sabbath mean for Christians today? Answers to this question have needlessly divided congregations and families who seek to devote time and space to God. A consistent thread runs from the gift of Sabbath, to the discernment of early churches, to the earliest Christians who designate Sunday for celebratory songs: God is king of creation, and Christ the Lord is worthy of praise.</a:t>
            </a: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For those who worship the Creator in reverent submission, the fitting response is to place God at the center of all life, to orient everything else around a mission to serve the king. Sabbath honors the rhythms of God’s productive creation, even as God’s people join Him in productive work on days that are not Sabbath. According to Paul, we now have the freedom to act with confidence, as Christ’s own servants. Perhaps we may find that a particular day should be reserved for prayer, and we clear space for God by setting aside all distractions. Perhaps, like the earliest Christians, we find that rising early to gather on Sunday will make us peculiar.</a:t>
            </a: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But whatever our king expects of us, our duty is not to go about asserting ourselves as the final judge. We can anticipate that, in the splendor of God’s kingdom, there are servants of Christ whose “orders from the king” differ from ours. If we seek peace together, as Paul teaches, we shall communicate best through humble actions, the kindnesses that point back to Christ as Lord of our lives.</a:t>
            </a:r>
            <a:endParaRPr lang="en-US" sz="1600" b="1" dirty="0">
              <a:effectLst/>
              <a:latin typeface="Gotham Medium" panose="02000604030000020004"/>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52D0A46-5753-68E9-B501-97575BB2E512}"/>
              </a:ext>
            </a:extLst>
          </p:cNvPr>
          <p:cNvSpPr txBox="1"/>
          <p:nvPr/>
        </p:nvSpPr>
        <p:spPr>
          <a:xfrm>
            <a:off x="8124092" y="879473"/>
            <a:ext cx="3915508" cy="993926"/>
          </a:xfrm>
          <a:prstGeom prst="rect">
            <a:avLst/>
          </a:prstGeom>
          <a:solidFill>
            <a:schemeClr val="tx1"/>
          </a:solidFill>
        </p:spPr>
        <p:txBody>
          <a:bodyPr wrap="square">
            <a:spAutoFit/>
          </a:bodyPr>
          <a:lstStyle/>
          <a:p>
            <a:pPr marL="0" marR="0" algn="ctr">
              <a:lnSpc>
                <a:spcPct val="107000"/>
              </a:lnSpc>
              <a:spcBef>
                <a:spcPts val="0"/>
              </a:spcBef>
              <a:spcAft>
                <a:spcPts val="0"/>
              </a:spcAft>
            </a:pPr>
            <a:r>
              <a:rPr lang="en-US" sz="2800" b="1" u="sng"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King of Creation, Lord of Every Day</a:t>
            </a:r>
          </a:p>
        </p:txBody>
      </p:sp>
      <p:pic>
        <p:nvPicPr>
          <p:cNvPr id="8" name="Picture 7">
            <a:extLst>
              <a:ext uri="{FF2B5EF4-FFF2-40B4-BE49-F238E27FC236}">
                <a16:creationId xmlns:a16="http://schemas.microsoft.com/office/drawing/2014/main" id="{C2F282E1-99A0-5F7D-CABF-FA6F6452F5B7}"/>
              </a:ext>
            </a:extLst>
          </p:cNvPr>
          <p:cNvPicPr>
            <a:picLocks noChangeAspect="1"/>
          </p:cNvPicPr>
          <p:nvPr/>
        </p:nvPicPr>
        <p:blipFill>
          <a:blip r:embed="rId3">
            <a:extLst>
              <a:ext uri="{28A0092B-C50C-407E-A947-70E740481C1C}">
                <a14:useLocalDpi xmlns:a14="http://schemas.microsoft.com/office/drawing/2010/main" val="0"/>
              </a:ext>
            </a:extLst>
          </a:blip>
          <a:srcRect b="4223"/>
          <a:stretch>
            <a:fillRect/>
          </a:stretch>
        </p:blipFill>
        <p:spPr>
          <a:xfrm>
            <a:off x="8001000" y="1873399"/>
            <a:ext cx="3691128" cy="3563959"/>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a:extLst>
              <a:ext uri="{FF2B5EF4-FFF2-40B4-BE49-F238E27FC236}">
                <a16:creationId xmlns:a16="http://schemas.microsoft.com/office/drawing/2014/main" id="{BBBD82D8-8AF6-E12F-554A-C16CC574A422}"/>
              </a:ext>
            </a:extLst>
          </p:cNvPr>
          <p:cNvSpPr txBox="1"/>
          <p:nvPr/>
        </p:nvSpPr>
        <p:spPr>
          <a:xfrm>
            <a:off x="0" y="-58188"/>
            <a:ext cx="2725615"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cap="all" dirty="0">
                <a:latin typeface="Gotham Medium" panose="02000604030000020004"/>
              </a:rPr>
              <a:t>Conclusion</a:t>
            </a:r>
          </a:p>
        </p:txBody>
      </p:sp>
    </p:spTree>
    <p:extLst>
      <p:ext uri="{BB962C8B-B14F-4D97-AF65-F5344CB8AC3E}">
        <p14:creationId xmlns:p14="http://schemas.microsoft.com/office/powerpoint/2010/main" val="3351417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76199" y="118178"/>
            <a:ext cx="4021015"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cap="all" dirty="0">
                <a:latin typeface="Gotham Medium" panose="02000604030000020004"/>
              </a:rPr>
              <a:t>Apply the Message:</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341434" y="1306296"/>
            <a:ext cx="11247120" cy="5270350"/>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 Lord’s Days</a:t>
            </a:r>
          </a:p>
          <a:p>
            <a:pPr marL="91440" indent="0">
              <a:lnSpc>
                <a:spcPct val="107000"/>
              </a:lnSpc>
              <a:spcBef>
                <a:spcPts val="0"/>
              </a:spcBef>
              <a:buFont typeface="Arial" panose="020B0604020202020204" pitchFamily="34" charset="0"/>
              <a:buNone/>
            </a:pPr>
            <a:r>
              <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My son loves to use the word actually.  He’ll say things like, “Actually, bananas are not yellow.  They absorb every color but yellow.  Yellow is the only color they reject and reflect. ” When I read Revelation 1:10 and John mentions “the Lord’s day,” I couldn’t help but hear his nine-year-old voice saying, “Actually, every day is the Lord’s. ” God invites us to special times of worship, but let us not forget that every moment belongs to Him.  All of life is a gift from God (Isa.  42:5).  But we naturally think of time as ours.  A worker exclaims to his boss, “You can’t tell me what to do on my own time. ” When the bell rings, students in school immediately grab their belongings and run to the door—often when the teacher is still talking.  It is easy for us to think that we own our time.  The Bible teaches that God rules over every day (see Luke 12:13–21).</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is convicting to ponder, Do I honor God with all of the time He gives me? And it could be easy to slip into a transactional mindset, thinking that we have to meet quotas to make God happy.  God is not like our earthly bosses.  He is not like the Egyptian taskmasters who treated the Israelites with cruelty.  God is our loving Father who delights in His children (Ps.  149:4; 1 John 3:1).  And believers should not honor God out of slavery, guilt, or coercion.  It should flow from a heart of joyful delight (1 Sam.  12:24; Ps.  100:2).</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remember that God delights in giving rest.  Psalm 23 is a beautiful picture of the Good Shepherd, giving to those in His care precisely what they need—including rest in green pastures.  Following God’s design allows time for everything: work, rest, weeping, laughing, and more (Eccl.  3:1-8). </a:t>
            </a:r>
          </a:p>
        </p:txBody>
      </p:sp>
      <p:sp>
        <p:nvSpPr>
          <p:cNvPr id="7" name="TextBox 6">
            <a:extLst>
              <a:ext uri="{FF2B5EF4-FFF2-40B4-BE49-F238E27FC236}">
                <a16:creationId xmlns:a16="http://schemas.microsoft.com/office/drawing/2014/main" id="{2143D8C8-5BAC-898C-9F66-2B115168F9B3}"/>
              </a:ext>
            </a:extLst>
          </p:cNvPr>
          <p:cNvSpPr txBox="1"/>
          <p:nvPr/>
        </p:nvSpPr>
        <p:spPr>
          <a:xfrm>
            <a:off x="4071428" y="118178"/>
            <a:ext cx="4023360" cy="585216"/>
          </a:xfrm>
          <a:prstGeom prst="rect">
            <a:avLst/>
          </a:prstGeom>
          <a:solidFill>
            <a:srgbClr val="002060"/>
          </a:solidFill>
          <a:ln>
            <a:solidFill>
              <a:srgbClr val="002060"/>
            </a:solidFill>
          </a:ln>
        </p:spPr>
        <p:txBody>
          <a:bodyPr wrap="square" anchor="ctr">
            <a:spAutoFit/>
          </a:bodyPr>
          <a:lstStyle/>
          <a:p>
            <a:pPr marL="0" marR="0">
              <a:lnSpc>
                <a:spcPct val="107000"/>
              </a:lnSpc>
              <a:spcBef>
                <a:spcPts val="0"/>
              </a:spcBef>
              <a:spcAft>
                <a:spcPts val="0"/>
              </a:spcAft>
            </a:pPr>
            <a:r>
              <a:rPr lang="en-US" sz="1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should devote our calendar to God. </a:t>
            </a:r>
          </a:p>
        </p:txBody>
      </p:sp>
      <p:sp>
        <p:nvSpPr>
          <p:cNvPr id="3" name="TextBox 2">
            <a:extLst>
              <a:ext uri="{FF2B5EF4-FFF2-40B4-BE49-F238E27FC236}">
                <a16:creationId xmlns:a16="http://schemas.microsoft.com/office/drawing/2014/main" id="{32AEF348-A3D9-C3B3-8A79-F0446035CC8D}"/>
              </a:ext>
            </a:extLst>
          </p:cNvPr>
          <p:cNvSpPr txBox="1"/>
          <p:nvPr/>
        </p:nvSpPr>
        <p:spPr>
          <a:xfrm>
            <a:off x="210428" y="727874"/>
            <a:ext cx="11509132" cy="470000"/>
          </a:xfrm>
          <a:prstGeom prst="rect">
            <a:avLst/>
          </a:prstGeom>
          <a:solidFill>
            <a:schemeClr val="tx1"/>
          </a:solidFill>
        </p:spPr>
        <p:txBody>
          <a:bodyPr wrap="square">
            <a:spAutoFit/>
          </a:bodyPr>
          <a:lstStyle/>
          <a:p>
            <a:pPr marL="91440" indent="0">
              <a:lnSpc>
                <a:spcPct val="107000"/>
              </a:lnSpc>
              <a:spcBef>
                <a:spcPts val="0"/>
              </a:spcBef>
              <a:buFont typeface="Arial" panose="020B0604020202020204" pitchFamily="34" charset="0"/>
              <a:buNone/>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can honor God with our time in multiple ways, but all of our time belongs to God. </a:t>
            </a:r>
          </a:p>
        </p:txBody>
      </p:sp>
    </p:spTree>
    <p:extLst>
      <p:ext uri="{BB962C8B-B14F-4D97-AF65-F5344CB8AC3E}">
        <p14:creationId xmlns:p14="http://schemas.microsoft.com/office/powerpoint/2010/main" val="74287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7A5F2-6904-9BE8-775D-4848B4041BC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D26DBE3-2D6B-4591-15C5-53E2ACC68CE6}"/>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CDD726-0848-8450-0E3D-A396A06CCD42}"/>
              </a:ext>
            </a:extLst>
          </p:cNvPr>
          <p:cNvSpPr txBox="1"/>
          <p:nvPr/>
        </p:nvSpPr>
        <p:spPr>
          <a:xfrm>
            <a:off x="76199" y="118178"/>
            <a:ext cx="4021015"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cap="all" dirty="0">
                <a:latin typeface="Gotham Medium" panose="02000604030000020004"/>
              </a:rPr>
              <a:t>Apply the Message:</a:t>
            </a:r>
          </a:p>
        </p:txBody>
      </p:sp>
      <p:sp>
        <p:nvSpPr>
          <p:cNvPr id="15" name="Title 2">
            <a:extLst>
              <a:ext uri="{FF2B5EF4-FFF2-40B4-BE49-F238E27FC236}">
                <a16:creationId xmlns:a16="http://schemas.microsoft.com/office/drawing/2014/main" id="{9DBC8F51-1623-BA99-3AFD-78666644FEEB}"/>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6" name="Content Placeholder 2">
            <a:extLst>
              <a:ext uri="{FF2B5EF4-FFF2-40B4-BE49-F238E27FC236}">
                <a16:creationId xmlns:a16="http://schemas.microsoft.com/office/drawing/2014/main" id="{E0C93B45-D5B3-3F41-9D42-3C223DDB7BA4}"/>
              </a:ext>
            </a:extLst>
          </p:cNvPr>
          <p:cNvSpPr txBox="1">
            <a:spLocks/>
          </p:cNvSpPr>
          <p:nvPr/>
        </p:nvSpPr>
        <p:spPr>
          <a:xfrm>
            <a:off x="341434" y="1306296"/>
            <a:ext cx="11247120" cy="5270350"/>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 Lord’s Days</a:t>
            </a:r>
          </a:p>
          <a:p>
            <a:pPr marL="0" indent="0">
              <a:lnSpc>
                <a:spcPct val="107000"/>
              </a:lnSpc>
              <a:spcBef>
                <a:spcPts val="0"/>
              </a:spcBef>
              <a:buNone/>
            </a:pPr>
            <a:endParaRPr lang="en-US" sz="1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548640" lvl="1" indent="0">
              <a:lnSpc>
                <a:spcPct val="107000"/>
              </a:lnSpc>
              <a:spcBef>
                <a:spcPts val="0"/>
              </a:spcBef>
              <a:buNone/>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How do you balance the different times in life, such as work and rest?</a:t>
            </a:r>
          </a:p>
          <a:p>
            <a:pPr marL="548640" lvl="1" indent="0">
              <a:lnSpc>
                <a:spcPct val="107000"/>
              </a:lnSpc>
              <a:spcBef>
                <a:spcPts val="0"/>
              </a:spcBef>
              <a:buNone/>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548640" lvl="1" indent="0">
              <a:lnSpc>
                <a:spcPct val="107000"/>
              </a:lnSpc>
              <a:spcBef>
                <a:spcPts val="0"/>
              </a:spcBef>
              <a:buNone/>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548640" lvl="1" indent="0">
              <a:lnSpc>
                <a:spcPct val="107000"/>
              </a:lnSpc>
              <a:spcBef>
                <a:spcPts val="0"/>
              </a:spcBef>
              <a:buNone/>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When is it hardest to honor God with your time?</a:t>
            </a:r>
          </a:p>
          <a:p>
            <a:pPr marL="548640" lvl="1" indent="0">
              <a:lnSpc>
                <a:spcPct val="107000"/>
              </a:lnSpc>
              <a:spcBef>
                <a:spcPts val="0"/>
              </a:spcBef>
              <a:buNone/>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548640" lvl="1" indent="0">
              <a:lnSpc>
                <a:spcPct val="107000"/>
              </a:lnSpc>
              <a:spcBef>
                <a:spcPts val="0"/>
              </a:spcBef>
              <a:buNone/>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548640" lvl="1" indent="0">
              <a:lnSpc>
                <a:spcPct val="107000"/>
              </a:lnSpc>
              <a:spcBef>
                <a:spcPts val="0"/>
              </a:spcBef>
              <a:buNone/>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If you had a day where you picked the entire schedule, what would you do? </a:t>
            </a:r>
          </a:p>
          <a:p>
            <a:pPr marL="548640" lvl="1" indent="0">
              <a:lnSpc>
                <a:spcPct val="107000"/>
              </a:lnSpc>
              <a:spcBef>
                <a:spcPts val="0"/>
              </a:spcBef>
              <a:buNone/>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What do your choices reflect?</a:t>
            </a:r>
          </a:p>
          <a:p>
            <a:pPr marL="91440" indent="0">
              <a:lnSpc>
                <a:spcPct val="107000"/>
              </a:lnSpc>
              <a:spcBef>
                <a:spcPts val="0"/>
              </a:spcBef>
              <a:buFont typeface="Arial" panose="020B0604020202020204" pitchFamily="34" charset="0"/>
              <a:buNone/>
            </a:pPr>
            <a:endPar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 indent="0">
              <a:lnSpc>
                <a:spcPct val="107000"/>
              </a:lnSpc>
              <a:spcBef>
                <a:spcPts val="0"/>
              </a:spcBef>
              <a:buFont typeface="Arial" panose="020B0604020202020204" pitchFamily="34" charset="0"/>
              <a:buNone/>
            </a:pPr>
            <a:endPar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063425B-8526-042C-6229-B778A466E737}"/>
              </a:ext>
            </a:extLst>
          </p:cNvPr>
          <p:cNvSpPr txBox="1"/>
          <p:nvPr/>
        </p:nvSpPr>
        <p:spPr>
          <a:xfrm>
            <a:off x="4071428" y="118178"/>
            <a:ext cx="4023360" cy="585216"/>
          </a:xfrm>
          <a:prstGeom prst="rect">
            <a:avLst/>
          </a:prstGeom>
          <a:solidFill>
            <a:srgbClr val="002060"/>
          </a:solidFill>
          <a:ln>
            <a:solidFill>
              <a:srgbClr val="002060"/>
            </a:solidFill>
          </a:ln>
        </p:spPr>
        <p:txBody>
          <a:bodyPr wrap="square" anchor="ctr">
            <a:spAutoFit/>
          </a:bodyPr>
          <a:lstStyle/>
          <a:p>
            <a:pPr marL="0" marR="0">
              <a:lnSpc>
                <a:spcPct val="107000"/>
              </a:lnSpc>
              <a:spcBef>
                <a:spcPts val="0"/>
              </a:spcBef>
              <a:spcAft>
                <a:spcPts val="0"/>
              </a:spcAft>
            </a:pPr>
            <a:r>
              <a:rPr lang="en-US" sz="1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should devote our calendar to God. </a:t>
            </a:r>
          </a:p>
        </p:txBody>
      </p:sp>
      <p:sp>
        <p:nvSpPr>
          <p:cNvPr id="3" name="TextBox 2">
            <a:extLst>
              <a:ext uri="{FF2B5EF4-FFF2-40B4-BE49-F238E27FC236}">
                <a16:creationId xmlns:a16="http://schemas.microsoft.com/office/drawing/2014/main" id="{96A6E55B-9193-45DE-447D-F72BB4A78A76}"/>
              </a:ext>
            </a:extLst>
          </p:cNvPr>
          <p:cNvSpPr txBox="1"/>
          <p:nvPr/>
        </p:nvSpPr>
        <p:spPr>
          <a:xfrm>
            <a:off x="210428" y="727874"/>
            <a:ext cx="11509132" cy="470000"/>
          </a:xfrm>
          <a:prstGeom prst="rect">
            <a:avLst/>
          </a:prstGeom>
          <a:solidFill>
            <a:schemeClr val="tx1"/>
          </a:solidFill>
        </p:spPr>
        <p:txBody>
          <a:bodyPr wrap="square">
            <a:spAutoFit/>
          </a:bodyPr>
          <a:lstStyle/>
          <a:p>
            <a:pPr marL="91440" indent="0">
              <a:lnSpc>
                <a:spcPct val="107000"/>
              </a:lnSpc>
              <a:spcBef>
                <a:spcPts val="0"/>
              </a:spcBef>
              <a:buFont typeface="Arial" panose="020B0604020202020204" pitchFamily="34" charset="0"/>
              <a:buNone/>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can honor God with our time in multiple ways, but all of our time belongs to God. </a:t>
            </a:r>
          </a:p>
        </p:txBody>
      </p:sp>
    </p:spTree>
    <p:extLst>
      <p:ext uri="{BB962C8B-B14F-4D97-AF65-F5344CB8AC3E}">
        <p14:creationId xmlns:p14="http://schemas.microsoft.com/office/powerpoint/2010/main" val="3087642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C7137F-950A-3586-5783-6C0AEF65A2DA}"/>
              </a:ext>
            </a:extLst>
          </p:cNvPr>
          <p:cNvSpPr/>
          <p:nvPr/>
        </p:nvSpPr>
        <p:spPr>
          <a:xfrm>
            <a:off x="304800" y="742743"/>
            <a:ext cx="11887200" cy="5595237"/>
          </a:xfrm>
          <a:prstGeom prst="rect">
            <a:avLst/>
          </a:prstGeom>
          <a:solidFill>
            <a:srgbClr val="002060">
              <a:alpha val="21000"/>
            </a:srgbClr>
          </a:solidFill>
          <a:ln w="1016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a:solidFill>
            <a:srgbClr val="002060"/>
          </a:solidFill>
          <a:ln>
            <a:solidFill>
              <a:srgbClr val="002060"/>
            </a:solidFill>
          </a:ln>
        </p:spPr>
        <p:txBody>
          <a:bodyPr wrap="square" lIns="64291" tIns="32146" rIns="64291" bIns="32146" rtlCol="0">
            <a:spAutoFit/>
          </a:bodyPr>
          <a:lstStyle/>
          <a:p>
            <a:pPr algn="l"/>
            <a:r>
              <a:rPr lang="en-US" sz="3400" b="1" dirty="0">
                <a:effectLst>
                  <a:outerShdw blurRad="38100" dist="38100" dir="2700000" algn="tl">
                    <a:srgbClr val="000000">
                      <a:alpha val="43137"/>
                    </a:srgbClr>
                  </a:outerShdw>
                </a:effectLst>
                <a:latin typeface="Gotham Medium" panose="02000604030000020004"/>
              </a:rPr>
              <a:t>CONCLUSION</a:t>
            </a:r>
            <a:endParaRPr lang="en-US" sz="2500" b="1" dirty="0">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580798"/>
            <a:ext cx="128016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7FC927-7CB2-4858-9126-4B062A86ABDD}"/>
              </a:ext>
            </a:extLst>
          </p:cNvPr>
          <p:cNvSpPr txBox="1">
            <a:spLocks/>
          </p:cNvSpPr>
          <p:nvPr/>
        </p:nvSpPr>
        <p:spPr>
          <a:xfrm>
            <a:off x="9175720" y="5652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effectLst>
                  <a:outerShdw blurRad="38100" dist="38100" dir="2700000" algn="tl">
                    <a:srgbClr val="000000">
                      <a:alpha val="43137"/>
                    </a:srgbClr>
                  </a:outerShdw>
                </a:effectLst>
                <a:latin typeface="Gotham Medium" panose="02000604030000020004"/>
              </a:rPr>
              <a:t>THE LORD’S DAY</a:t>
            </a:r>
          </a:p>
        </p:txBody>
      </p:sp>
      <p:sp>
        <p:nvSpPr>
          <p:cNvPr id="15" name="Rectangle: Rounded Corners 6">
            <a:extLst>
              <a:ext uri="{FF2B5EF4-FFF2-40B4-BE49-F238E27FC236}">
                <a16:creationId xmlns:a16="http://schemas.microsoft.com/office/drawing/2014/main" id="{19D84E3C-EC1C-40A8-9BE4-CB83B851C0AC}"/>
              </a:ext>
            </a:extLst>
          </p:cNvPr>
          <p:cNvSpPr txBox="1"/>
          <p:nvPr/>
        </p:nvSpPr>
        <p:spPr>
          <a:xfrm>
            <a:off x="996274" y="853668"/>
            <a:ext cx="10756447" cy="6885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Live It Out:  </a:t>
            </a:r>
            <a:r>
              <a:rPr lang="en-US" sz="2400" b="1" cap="small" dirty="0">
                <a:solidFill>
                  <a:schemeClr val="tx1"/>
                </a:solidFill>
                <a:effectLst>
                  <a:outerShdw blurRad="38100" dist="38100" dir="2700000" algn="tl">
                    <a:srgbClr val="000000">
                      <a:alpha val="43137"/>
                    </a:srgbClr>
                  </a:outerShdw>
                </a:effectLst>
                <a:latin typeface="Gotham Medium" panose="02000604030000020004"/>
              </a:rPr>
              <a:t>Find a day for special prayer and time with God this week. </a:t>
            </a:r>
          </a:p>
        </p:txBody>
      </p:sp>
      <p:sp>
        <p:nvSpPr>
          <p:cNvPr id="16" name="Rectangle 15">
            <a:extLst>
              <a:ext uri="{FF2B5EF4-FFF2-40B4-BE49-F238E27FC236}">
                <a16:creationId xmlns:a16="http://schemas.microsoft.com/office/drawing/2014/main" id="{F458977A-D61D-4781-A330-C460143E239E}"/>
              </a:ext>
            </a:extLst>
          </p:cNvPr>
          <p:cNvSpPr/>
          <p:nvPr/>
        </p:nvSpPr>
        <p:spPr>
          <a:xfrm>
            <a:off x="2362200" y="1622738"/>
            <a:ext cx="8598878" cy="136758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Those who worship the Creator in reverent submission, place God at the center of all life, orienting everything else around a mission to serve the king—Jesus.  Sabbath honors the rhythms of God’s productive creation, even as God’s people join God in productive work on days that are not the Sabbath. </a:t>
            </a:r>
          </a:p>
        </p:txBody>
      </p:sp>
      <p:sp>
        <p:nvSpPr>
          <p:cNvPr id="17" name="Rectangle 16">
            <a:extLst>
              <a:ext uri="{FF2B5EF4-FFF2-40B4-BE49-F238E27FC236}">
                <a16:creationId xmlns:a16="http://schemas.microsoft.com/office/drawing/2014/main" id="{FA587F66-BEFF-4D6C-AEF0-FA091908B866}"/>
              </a:ext>
            </a:extLst>
          </p:cNvPr>
          <p:cNvSpPr/>
          <p:nvPr/>
        </p:nvSpPr>
        <p:spPr>
          <a:xfrm>
            <a:off x="2362199" y="3350552"/>
            <a:ext cx="3393831" cy="379621"/>
          </a:xfrm>
          <a:prstGeom prst="rect">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Deliberately Resting with God</a:t>
            </a:r>
          </a:p>
        </p:txBody>
      </p:sp>
      <p:sp>
        <p:nvSpPr>
          <p:cNvPr id="3" name="Rectangle 2">
            <a:extLst>
              <a:ext uri="{FF2B5EF4-FFF2-40B4-BE49-F238E27FC236}">
                <a16:creationId xmlns:a16="http://schemas.microsoft.com/office/drawing/2014/main" id="{875A6FEC-13F1-DF16-D456-9FCE38E411C0}"/>
              </a:ext>
            </a:extLst>
          </p:cNvPr>
          <p:cNvSpPr/>
          <p:nvPr/>
        </p:nvSpPr>
        <p:spPr>
          <a:xfrm>
            <a:off x="3213225" y="3816058"/>
            <a:ext cx="7747853" cy="708942"/>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Build a habit of having deliberate time with God by starting small, like making rest a priority this week. </a:t>
            </a:r>
          </a:p>
        </p:txBody>
      </p:sp>
      <p:sp>
        <p:nvSpPr>
          <p:cNvPr id="2" name="Trapezoid 1">
            <a:extLst>
              <a:ext uri="{FF2B5EF4-FFF2-40B4-BE49-F238E27FC236}">
                <a16:creationId xmlns:a16="http://schemas.microsoft.com/office/drawing/2014/main" id="{27042BE6-7D64-4A6F-814B-566646FD1D58}"/>
              </a:ext>
            </a:extLst>
          </p:cNvPr>
          <p:cNvSpPr/>
          <p:nvPr/>
        </p:nvSpPr>
        <p:spPr>
          <a:xfrm>
            <a:off x="270095" y="1684438"/>
            <a:ext cx="1966973" cy="3609908"/>
          </a:xfrm>
          <a:prstGeom prst="trapezoid">
            <a:avLst>
              <a:gd name="adj" fmla="val 8246"/>
            </a:avLst>
          </a:prstGeom>
          <a:blipFill>
            <a:blip r:embed="rId3">
              <a:extLst>
                <a:ext uri="{28A0092B-C50C-407E-A947-70E740481C1C}">
                  <a14:useLocalDpi xmlns:a14="http://schemas.microsoft.com/office/drawing/2010/main" val="0"/>
                </a:ext>
              </a:extLst>
            </a:blip>
            <a:stretch>
              <a:fillRect b="-12060"/>
            </a:stretch>
          </a:bli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D219ED-A6CC-4439-A3AC-6DDD2E01498A}"/>
              </a:ext>
            </a:extLst>
          </p:cNvPr>
          <p:cNvSpPr/>
          <p:nvPr/>
        </p:nvSpPr>
        <p:spPr>
          <a:xfrm>
            <a:off x="1740411" y="5609767"/>
            <a:ext cx="9886361" cy="50549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800" b="1" dirty="0">
                <a:solidFill>
                  <a:srgbClr val="C00000"/>
                </a:solidFill>
                <a:effectLst>
                  <a:outerShdw blurRad="38100" dist="38100" dir="2700000" algn="tl">
                    <a:srgbClr val="000000">
                      <a:alpha val="43137"/>
                    </a:srgbClr>
                  </a:outerShdw>
                </a:effectLst>
                <a:highlight>
                  <a:srgbClr val="FFFF00"/>
                </a:highlight>
                <a:latin typeface="Gotham Medium" panose="02000604030000020004"/>
                <a:ea typeface="Calibri" panose="020F0502020204030204" pitchFamily="34" charset="0"/>
                <a:cs typeface="Calibri" panose="020F0502020204030204" pitchFamily="34" charset="0"/>
              </a:rPr>
              <a:t>“All time belongs to God—rest, worship, trust Christ, live united.”</a:t>
            </a: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8D0999E-4264-487C-93ED-24210A5668CA}"/>
              </a:ext>
            </a:extLst>
          </p:cNvPr>
          <p:cNvSpPr txBox="1"/>
          <p:nvPr/>
        </p:nvSpPr>
        <p:spPr>
          <a:xfrm>
            <a:off x="186240" y="1228212"/>
            <a:ext cx="4963276" cy="3970318"/>
          </a:xfrm>
          <a:prstGeom prst="rect">
            <a:avLst/>
          </a:prstGeom>
          <a:solidFill>
            <a:schemeClr val="tx1"/>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3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23F08298-F5E3-4123-BDAC-1FA06E9A9854}"/>
              </a:ext>
            </a:extLst>
          </p:cNvPr>
          <p:cNvSpPr txBox="1"/>
          <p:nvPr/>
        </p:nvSpPr>
        <p:spPr>
          <a:xfrm>
            <a:off x="336091" y="209056"/>
            <a:ext cx="1723270" cy="769441"/>
          </a:xfrm>
          <a:prstGeom prst="rect">
            <a:avLst/>
          </a:prstGeom>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2" name="Group 1">
            <a:extLst>
              <a:ext uri="{FF2B5EF4-FFF2-40B4-BE49-F238E27FC236}">
                <a16:creationId xmlns:a16="http://schemas.microsoft.com/office/drawing/2014/main" id="{36DA2048-B1A2-FDA6-D163-5A937B498120}"/>
              </a:ext>
            </a:extLst>
          </p:cNvPr>
          <p:cNvGrpSpPr/>
          <p:nvPr/>
        </p:nvGrpSpPr>
        <p:grpSpPr>
          <a:xfrm>
            <a:off x="3641693" y="5547285"/>
            <a:ext cx="4411309" cy="1110427"/>
            <a:chOff x="2514600" y="5649894"/>
            <a:chExt cx="5048626" cy="883835"/>
          </a:xfrm>
        </p:grpSpPr>
        <p:grpSp>
          <p:nvGrpSpPr>
            <p:cNvPr id="3" name="Group 2">
              <a:extLst>
                <a:ext uri="{FF2B5EF4-FFF2-40B4-BE49-F238E27FC236}">
                  <a16:creationId xmlns:a16="http://schemas.microsoft.com/office/drawing/2014/main" id="{CA7A018A-EB9A-3E39-0E57-AC6AFF98349A}"/>
                </a:ext>
              </a:extLst>
            </p:cNvPr>
            <p:cNvGrpSpPr/>
            <p:nvPr/>
          </p:nvGrpSpPr>
          <p:grpSpPr>
            <a:xfrm>
              <a:off x="3200400" y="5649894"/>
              <a:ext cx="3659864" cy="452610"/>
              <a:chOff x="3142974" y="6271325"/>
              <a:chExt cx="6718852" cy="1014475"/>
            </a:xfrm>
          </p:grpSpPr>
          <p:sp>
            <p:nvSpPr>
              <p:cNvPr id="5" name="Rectangle: Rounded Corners 4">
                <a:extLst>
                  <a:ext uri="{FF2B5EF4-FFF2-40B4-BE49-F238E27FC236}">
                    <a16:creationId xmlns:a16="http://schemas.microsoft.com/office/drawing/2014/main" id="{97A86003-3734-C4F1-AE62-CF8FAE6F59F2}"/>
                  </a:ext>
                </a:extLst>
              </p:cNvPr>
              <p:cNvSpPr/>
              <p:nvPr/>
            </p:nvSpPr>
            <p:spPr>
              <a:xfrm>
                <a:off x="3142974" y="6343198"/>
                <a:ext cx="6718852" cy="870737"/>
              </a:xfrm>
              <a:prstGeom prst="roundRect">
                <a:avLst/>
              </a:prstGeom>
              <a:blipFill rotWithShape="1">
                <a:blip r:embed="rId3"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6" name="Group 13">
                <a:extLst>
                  <a:ext uri="{FF2B5EF4-FFF2-40B4-BE49-F238E27FC236}">
                    <a16:creationId xmlns:a16="http://schemas.microsoft.com/office/drawing/2014/main" id="{4D0589DD-1AB8-AA62-0F1F-0BD3ABCC0B33}"/>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DBB0BA00-6057-AC1A-7A35-8A9EF8FA9540}"/>
                    </a:ext>
                  </a:extLst>
                </p:cNvPr>
                <p:cNvPicPr>
                  <a:picLocks noChangeAspect="1"/>
                </p:cNvPicPr>
                <p:nvPr/>
              </p:nvPicPr>
              <p:blipFill>
                <a:blip r:embed="rId4"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8" name="Picture 7" descr="A close up of a logo&#10;&#10;Description automatically generated">
                  <a:extLst>
                    <a:ext uri="{FF2B5EF4-FFF2-40B4-BE49-F238E27FC236}">
                      <a16:creationId xmlns:a16="http://schemas.microsoft.com/office/drawing/2014/main" id="{D96D9327-968A-52A3-F911-1E4D330A343C}"/>
                    </a:ext>
                  </a:extLst>
                </p:cNvPr>
                <p:cNvPicPr>
                  <a:picLocks noChangeAspect="1"/>
                </p:cNvPicPr>
                <p:nvPr/>
              </p:nvPicPr>
              <p:blipFill>
                <a:blip r:embed="rId5"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9" name="Picture 8">
                  <a:extLst>
                    <a:ext uri="{FF2B5EF4-FFF2-40B4-BE49-F238E27FC236}">
                      <a16:creationId xmlns:a16="http://schemas.microsoft.com/office/drawing/2014/main" id="{5C78C2BC-690C-358E-7474-235B85D136A0}"/>
                    </a:ext>
                  </a:extLst>
                </p:cNvPr>
                <p:cNvPicPr>
                  <a:picLocks noChangeAspect="1"/>
                </p:cNvPicPr>
                <p:nvPr/>
              </p:nvPicPr>
              <p:blipFill>
                <a:blip r:embed="rId6"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4" name="Rectangle 3">
              <a:extLst>
                <a:ext uri="{FF2B5EF4-FFF2-40B4-BE49-F238E27FC236}">
                  <a16:creationId xmlns:a16="http://schemas.microsoft.com/office/drawing/2014/main" id="{D82D6F63-BBBD-36BC-95D0-8A6EEDF7BAE8}"/>
                </a:ext>
              </a:extLst>
            </p:cNvPr>
            <p:cNvSpPr/>
            <p:nvPr/>
          </p:nvSpPr>
          <p:spPr>
            <a:xfrm>
              <a:off x="2514600" y="6188090"/>
              <a:ext cx="5048626" cy="345639"/>
            </a:xfrm>
            <a:prstGeom prst="rect">
              <a:avLst/>
            </a:prstGeom>
            <a:solidFill>
              <a:srgbClr val="002060"/>
            </a:solidFill>
          </p:spPr>
          <p:txBody>
            <a:bodyPr wrap="square" lIns="64291" tIns="32146" rIns="64291" bIns="32146">
              <a:spAutoFit/>
            </a:bodyPr>
            <a:lstStyle/>
            <a:p>
              <a:pPr algn="ctr"/>
              <a:r>
                <a:rPr lang="en-US" sz="800" b="1" dirty="0">
                  <a:latin typeface="Gotham Book"/>
                  <a:cs typeface="Lucida Sans Unicode" panose="020B0602030504020204" pitchFamily="34" charset="0"/>
                </a:rPr>
                <a:t>Material adapted by Stanford W. Bowman Jr. from Echoes® Adult and Bible-in-Life® Adult Winter 2025 - 26 quarter with permission, © David C Cook, https://davidccook.org. May not be further reproduced. All rights reserved.</a:t>
              </a:r>
            </a:p>
          </p:txBody>
        </p:sp>
      </p:grpSp>
      <p:pic>
        <p:nvPicPr>
          <p:cNvPr id="10" name="Picture 9">
            <a:extLst>
              <a:ext uri="{FF2B5EF4-FFF2-40B4-BE49-F238E27FC236}">
                <a16:creationId xmlns:a16="http://schemas.microsoft.com/office/drawing/2014/main" id="{1F411A9C-79E1-F52E-7655-D00055FE012E}"/>
              </a:ext>
            </a:extLst>
          </p:cNvPr>
          <p:cNvPicPr>
            <a:picLocks noChangeAspect="1"/>
          </p:cNvPicPr>
          <p:nvPr/>
        </p:nvPicPr>
        <p:blipFill>
          <a:blip r:embed="rId7">
            <a:extLst>
              <a:ext uri="{28A0092B-C50C-407E-A947-70E740481C1C}">
                <a14:useLocalDpi xmlns:a14="http://schemas.microsoft.com/office/drawing/2010/main" val="0"/>
              </a:ext>
            </a:extLst>
          </a:blip>
          <a:srcRect t="11459" r="1" b="11460"/>
          <a:stretch>
            <a:fillRect/>
          </a:stretch>
        </p:blipFill>
        <p:spPr>
          <a:xfrm>
            <a:off x="5544726" y="-386249"/>
            <a:ext cx="6364845" cy="5583381"/>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93456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B61E99A-71EB-4D31-A4F3-EA91AD0AA5D9}"/>
              </a:ext>
            </a:extLst>
          </p:cNvPr>
          <p:cNvCxnSpPr>
            <a:cxnSpLocks/>
          </p:cNvCxnSpPr>
          <p:nvPr/>
        </p:nvCxnSpPr>
        <p:spPr>
          <a:xfrm>
            <a:off x="-280733" y="84851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815E7F2-3E69-4096-ADEB-0A3EDF7CAF0F}"/>
              </a:ext>
            </a:extLst>
          </p:cNvPr>
          <p:cNvSpPr/>
          <p:nvPr/>
        </p:nvSpPr>
        <p:spPr>
          <a:xfrm>
            <a:off x="371446" y="942946"/>
            <a:ext cx="11013269" cy="5349315"/>
          </a:xfrm>
          <a:prstGeom prst="rect">
            <a:avLst/>
          </a:prstGeom>
          <a:solidFill>
            <a:schemeClr val="tx1"/>
          </a:solidFill>
          <a:ln w="63500">
            <a:noFill/>
          </a:ln>
        </p:spPr>
        <p:txBody>
          <a:bodyPr wrap="square" lIns="64291" tIns="32146" rIns="64291" bIns="32146">
            <a:spAutoFit/>
          </a:bodyPr>
          <a:lstStyle/>
          <a:p>
            <a:pPr marL="0" marR="0">
              <a:lnSpc>
                <a:spcPct val="107000"/>
              </a:lnSpc>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 What’s the hardest work to stop so that you can rest and reflect on God?</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What special blessing has God done in your life during a time of rest?</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 Give examples of how your character changes when you are overworked. </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16" name="Rectangle 15">
            <a:extLst>
              <a:ext uri="{FF2B5EF4-FFF2-40B4-BE49-F238E27FC236}">
                <a16:creationId xmlns:a16="http://schemas.microsoft.com/office/drawing/2014/main" id="{26C10FE7-E243-4C24-8423-5F595FFDBF66}"/>
              </a:ext>
            </a:extLst>
          </p:cNvPr>
          <p:cNvSpPr/>
          <p:nvPr/>
        </p:nvSpPr>
        <p:spPr>
          <a:xfrm>
            <a:off x="625969" y="1440641"/>
            <a:ext cx="10181230" cy="940865"/>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tx1"/>
                </a:solidFill>
                <a:latin typeface="Gotham Medium" panose="02000604030000020004"/>
                <a:ea typeface="Calibri" panose="020F0502020204030204" pitchFamily="34" charset="0"/>
                <a:cs typeface="Calibri" panose="020F0502020204030204" pitchFamily="34" charset="0"/>
              </a:rPr>
              <a:t>Sometimes when work is demanding and deadlines are closing in, it can be difficult to step away from work.  In some cases, even if we do not physically do the work, we struggle to turn our minds away from work.  It is difficult to truly rest and focus on God when our mind continuously turns to work. </a:t>
            </a:r>
          </a:p>
        </p:txBody>
      </p:sp>
      <p:sp>
        <p:nvSpPr>
          <p:cNvPr id="17" name="Title 2">
            <a:extLst>
              <a:ext uri="{FF2B5EF4-FFF2-40B4-BE49-F238E27FC236}">
                <a16:creationId xmlns:a16="http://schemas.microsoft.com/office/drawing/2014/main" id="{6FEED4C8-8AB2-427F-8463-36B6B70974D4}"/>
              </a:ext>
            </a:extLst>
          </p:cNvPr>
          <p:cNvSpPr txBox="1">
            <a:spLocks/>
          </p:cNvSpPr>
          <p:nvPr/>
        </p:nvSpPr>
        <p:spPr>
          <a:xfrm>
            <a:off x="5007919" y="243893"/>
            <a:ext cx="3366060"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200" b="1" dirty="0">
                <a:solidFill>
                  <a:schemeClr val="tx1"/>
                </a:solidFill>
                <a:effectLst/>
                <a:latin typeface="Gotham Medium" panose="02000604030000020004"/>
                <a:ea typeface="Calibri" panose="020F0502020204030204" pitchFamily="34" charset="0"/>
                <a:cs typeface="Calibri" panose="020F0502020204030204" pitchFamily="34" charset="0"/>
              </a:rPr>
              <a:t>Remember the Sabbath </a:t>
            </a:r>
          </a:p>
        </p:txBody>
      </p:sp>
      <p:sp>
        <p:nvSpPr>
          <p:cNvPr id="18" name="Rectangle 17">
            <a:extLst>
              <a:ext uri="{FF2B5EF4-FFF2-40B4-BE49-F238E27FC236}">
                <a16:creationId xmlns:a16="http://schemas.microsoft.com/office/drawing/2014/main" id="{92C113D8-F8EF-4DFE-9BE5-E5F0D1E72215}"/>
              </a:ext>
            </a:extLst>
          </p:cNvPr>
          <p:cNvSpPr/>
          <p:nvPr/>
        </p:nvSpPr>
        <p:spPr>
          <a:xfrm>
            <a:off x="625969" y="3199706"/>
            <a:ext cx="10181230" cy="940865"/>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tx1"/>
                </a:solidFill>
                <a:latin typeface="Gotham Medium" panose="02000604030000020004"/>
                <a:ea typeface="Calibri" panose="020F0502020204030204" pitchFamily="34" charset="0"/>
                <a:cs typeface="Calibri" panose="020F0502020204030204" pitchFamily="34" charset="0"/>
              </a:rPr>
              <a:t>When we intentionally have a time of rest, when we focus on God, we may find that God reminds us that He is greater than the things that trouble us.  He can use that time to strengthen us and revitalize us, helping us to center our whole lives on Christ.  We are restored to life. </a:t>
            </a:r>
          </a:p>
        </p:txBody>
      </p:sp>
      <p:sp>
        <p:nvSpPr>
          <p:cNvPr id="19" name="Title 2">
            <a:extLst>
              <a:ext uri="{FF2B5EF4-FFF2-40B4-BE49-F238E27FC236}">
                <a16:creationId xmlns:a16="http://schemas.microsoft.com/office/drawing/2014/main" id="{DC35E360-F2C8-4E9C-99F8-1841E0C8B5BD}"/>
              </a:ext>
            </a:extLst>
          </p:cNvPr>
          <p:cNvSpPr txBox="1">
            <a:spLocks/>
          </p:cNvSpPr>
          <p:nvPr/>
        </p:nvSpPr>
        <p:spPr>
          <a:xfrm>
            <a:off x="9062709" y="22353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3" name="Title 2">
            <a:extLst>
              <a:ext uri="{FF2B5EF4-FFF2-40B4-BE49-F238E27FC236}">
                <a16:creationId xmlns:a16="http://schemas.microsoft.com/office/drawing/2014/main" id="{5969DC95-2DC2-4108-894A-E0D642E6A836}"/>
              </a:ext>
            </a:extLst>
          </p:cNvPr>
          <p:cNvSpPr txBox="1">
            <a:spLocks/>
          </p:cNvSpPr>
          <p:nvPr/>
        </p:nvSpPr>
        <p:spPr>
          <a:xfrm>
            <a:off x="187714" y="317963"/>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tx1"/>
                </a:solidFill>
                <a:latin typeface="Gotham Medium" panose="02000604030000020004"/>
              </a:rPr>
              <a:t>QUESTION &amp; ANSWER</a:t>
            </a:r>
          </a:p>
        </p:txBody>
      </p:sp>
      <p:sp>
        <p:nvSpPr>
          <p:cNvPr id="2" name="Rectangle 1">
            <a:extLst>
              <a:ext uri="{FF2B5EF4-FFF2-40B4-BE49-F238E27FC236}">
                <a16:creationId xmlns:a16="http://schemas.microsoft.com/office/drawing/2014/main" id="{1C4CD0CC-463C-945C-9810-03F6BB2F9C2F}"/>
              </a:ext>
            </a:extLst>
          </p:cNvPr>
          <p:cNvSpPr/>
          <p:nvPr/>
        </p:nvSpPr>
        <p:spPr>
          <a:xfrm>
            <a:off x="625969" y="5064984"/>
            <a:ext cx="10181230" cy="1237228"/>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tx1"/>
                </a:solidFill>
                <a:latin typeface="Gotham Medium" panose="02000604030000020004"/>
                <a:ea typeface="Calibri" panose="020F0502020204030204" pitchFamily="34" charset="0"/>
                <a:cs typeface="Calibri" panose="020F0502020204030204" pitchFamily="34" charset="0"/>
              </a:rPr>
              <a:t>We all respond differently when we are overworked, but that response is never positive.  Even when a person seems to be handling high amounts of work, they may struggle with intense anxiety or have a short fuse with family.  When we are overworked, we might begin to focus entirely on our work; and we can struggle to give attention to other important aspects of our lives. </a:t>
            </a:r>
          </a:p>
        </p:txBody>
      </p:sp>
    </p:spTree>
    <p:extLst>
      <p:ext uri="{BB962C8B-B14F-4D97-AF65-F5344CB8AC3E}">
        <p14:creationId xmlns:p14="http://schemas.microsoft.com/office/powerpoint/2010/main" val="4073456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D81312-EC24-4AE0-B13D-2FAB2FD9637B}"/>
              </a:ext>
            </a:extLst>
          </p:cNvPr>
          <p:cNvSpPr/>
          <p:nvPr/>
        </p:nvSpPr>
        <p:spPr>
          <a:xfrm>
            <a:off x="5117432" y="1435727"/>
            <a:ext cx="6812005" cy="373252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274320" marR="0">
              <a:lnSpc>
                <a:spcPct val="107000"/>
              </a:lnSpc>
              <a:spcBef>
                <a:spcPts val="0"/>
              </a:spcBef>
              <a:spcAft>
                <a:spcPts val="0"/>
              </a:spcAft>
            </a:pPr>
            <a:r>
              <a:rPr lang="en-US" sz="2800" dirty="0">
                <a:ln w="25400">
                  <a:noFill/>
                </a:ln>
                <a:effectLst/>
                <a:latin typeface="Arial Black" panose="020B0A04020102020204" pitchFamily="34" charset="0"/>
                <a:ea typeface="Calibri" panose="020F0502020204030204" pitchFamily="34" charset="0"/>
                <a:cs typeface="Calibri" panose="020F0502020204030204" pitchFamily="34" charset="0"/>
              </a:rPr>
              <a:t>God of salvation, thank You for showing Your mercy. Help us welcome as we have been welcomed and love as we have been loved. Show us how we can proclaim to others Your plan for salvation. In the name of Jesus.</a:t>
            </a:r>
            <a:endParaRPr lang="en-US" sz="2800" dirty="0">
              <a:ln w="25400">
                <a:noFill/>
              </a:ln>
              <a:latin typeface="Arial Black" panose="020B0A04020102020204" pitchFamily="34" charset="0"/>
              <a:ea typeface="Calibri" panose="020F0502020204030204" pitchFamily="34" charset="0"/>
              <a:cs typeface="Calibri" panose="020F0502020204030204" pitchFamily="34" charset="0"/>
            </a:endParaRPr>
          </a:p>
          <a:p>
            <a:pPr marL="274320" marR="0" algn="r">
              <a:lnSpc>
                <a:spcPct val="107000"/>
              </a:lnSpc>
              <a:spcBef>
                <a:spcPts val="0"/>
              </a:spcBef>
              <a:spcAft>
                <a:spcPts val="0"/>
              </a:spcAft>
            </a:pPr>
            <a:r>
              <a:rPr lang="en-US" sz="2800" dirty="0">
                <a:ln w="25400">
                  <a:noFill/>
                </a:ln>
                <a:effectLst/>
                <a:latin typeface="Arial Black" panose="020B0A04020102020204" pitchFamily="34" charset="0"/>
                <a:ea typeface="Calibri" panose="020F0502020204030204" pitchFamily="34" charset="0"/>
                <a:cs typeface="Calibri" panose="020F0502020204030204" pitchFamily="34" charset="0"/>
              </a:rPr>
              <a:t> Amen.</a:t>
            </a:r>
            <a:endParaRPr lang="en-US" sz="2800" dirty="0">
              <a:ln w="25400">
                <a:noFill/>
              </a:ln>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C55079D-4BA2-40CE-9A65-B2B4DAF5DBC6}"/>
              </a:ext>
            </a:extLst>
          </p:cNvPr>
          <p:cNvSpPr txBox="1"/>
          <p:nvPr/>
        </p:nvSpPr>
        <p:spPr>
          <a:xfrm>
            <a:off x="3017373" y="485799"/>
            <a:ext cx="2100059" cy="8476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lvl="1">
              <a:lnSpc>
                <a:spcPct val="107000"/>
              </a:lnSpc>
            </a:pPr>
            <a:r>
              <a:rPr lang="en-US" sz="4800" b="1" dirty="0">
                <a:ln w="25400">
                  <a:noFill/>
                </a:ln>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800" dirty="0">
              <a:ln w="25400">
                <a:noFill/>
              </a:ln>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8" name="Line 10">
            <a:extLst>
              <a:ext uri="{FF2B5EF4-FFF2-40B4-BE49-F238E27FC236}">
                <a16:creationId xmlns:a16="http://schemas.microsoft.com/office/drawing/2014/main" id="{05A31FDE-B23E-4932-97D3-105527275301}"/>
              </a:ext>
            </a:extLst>
          </p:cNvPr>
          <p:cNvSpPr>
            <a:spLocks noChangeShapeType="1"/>
          </p:cNvSpPr>
          <p:nvPr/>
        </p:nvSpPr>
        <p:spPr bwMode="auto">
          <a:xfrm flipV="1">
            <a:off x="-82124" y="7018625"/>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9" name="Line 10">
            <a:extLst>
              <a:ext uri="{FF2B5EF4-FFF2-40B4-BE49-F238E27FC236}">
                <a16:creationId xmlns:a16="http://schemas.microsoft.com/office/drawing/2014/main" id="{5A45F950-DF44-4AA3-8E54-47FE2AFB00FE}"/>
              </a:ext>
            </a:extLst>
          </p:cNvPr>
          <p:cNvSpPr>
            <a:spLocks noChangeShapeType="1"/>
          </p:cNvSpPr>
          <p:nvPr/>
        </p:nvSpPr>
        <p:spPr bwMode="auto">
          <a:xfrm flipV="1">
            <a:off x="0" y="7522152"/>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0" name="Line 10">
            <a:extLst>
              <a:ext uri="{FF2B5EF4-FFF2-40B4-BE49-F238E27FC236}">
                <a16:creationId xmlns:a16="http://schemas.microsoft.com/office/drawing/2014/main" id="{F45D9594-EC48-494D-93EA-6959D7756831}"/>
              </a:ext>
            </a:extLst>
          </p:cNvPr>
          <p:cNvSpPr>
            <a:spLocks noChangeShapeType="1"/>
          </p:cNvSpPr>
          <p:nvPr/>
        </p:nvSpPr>
        <p:spPr bwMode="auto">
          <a:xfrm flipV="1">
            <a:off x="-5544" y="175216"/>
            <a:ext cx="12252960" cy="0"/>
          </a:xfrm>
          <a:prstGeom prst="line">
            <a:avLst/>
          </a:prstGeom>
          <a:noFill/>
          <a:ln w="749300" cap="sq" cmpd="tri">
            <a:solidFill>
              <a:srgbClr val="002060"/>
            </a:solidFill>
            <a:bevel/>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1" name="TextBox 10">
            <a:extLst>
              <a:ext uri="{FF2B5EF4-FFF2-40B4-BE49-F238E27FC236}">
                <a16:creationId xmlns:a16="http://schemas.microsoft.com/office/drawing/2014/main" id="{0F861137-455F-4156-A89B-7B5E22E8E984}"/>
              </a:ext>
            </a:extLst>
          </p:cNvPr>
          <p:cNvSpPr txBox="1"/>
          <p:nvPr/>
        </p:nvSpPr>
        <p:spPr>
          <a:xfrm>
            <a:off x="5117432" y="5206357"/>
            <a:ext cx="6812005" cy="80207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marL="0" marR="0">
              <a:lnSpc>
                <a:spcPct val="107000"/>
              </a:lnSpc>
              <a:spcBef>
                <a:spcPts val="0"/>
              </a:spcBef>
              <a:spcAft>
                <a:spcPts val="0"/>
              </a:spcAft>
            </a:pPr>
            <a:r>
              <a:rPr lang="en-US" sz="2400" u="sng" cap="small" dirty="0">
                <a:ln w="25400">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Thought to Remember</a:t>
            </a:r>
            <a:endParaRPr lang="en-US" sz="2400" u="sng" cap="small" dirty="0">
              <a:ln w="25400">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lvl="1">
              <a:lnSpc>
                <a:spcPct val="107000"/>
              </a:lnSpc>
            </a:pPr>
            <a:r>
              <a:rPr lang="en-US" sz="2000" dirty="0">
                <a:ln w="25400">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Celebrate God’s merciful gift of redemption!</a:t>
            </a:r>
          </a:p>
        </p:txBody>
      </p:sp>
      <p:pic>
        <p:nvPicPr>
          <p:cNvPr id="3" name="Picture 2">
            <a:extLst>
              <a:ext uri="{FF2B5EF4-FFF2-40B4-BE49-F238E27FC236}">
                <a16:creationId xmlns:a16="http://schemas.microsoft.com/office/drawing/2014/main" id="{F2E80BF0-3663-273D-EBFD-95E8C2C0C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1" y="2116973"/>
            <a:ext cx="4370702" cy="3849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1679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5D75E-5D86-529E-E1BB-BA10BEE82529}"/>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FD73798-719E-B93B-D0A2-D217F12EF7B8}"/>
              </a:ext>
            </a:extLst>
          </p:cNvPr>
          <p:cNvCxnSpPr>
            <a:cxnSpLocks/>
          </p:cNvCxnSpPr>
          <p:nvPr/>
        </p:nvCxnSpPr>
        <p:spPr>
          <a:xfrm>
            <a:off x="-280733" y="84851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F4C492E-DE07-ABAF-8427-89177BA5FB39}"/>
              </a:ext>
            </a:extLst>
          </p:cNvPr>
          <p:cNvSpPr/>
          <p:nvPr/>
        </p:nvSpPr>
        <p:spPr>
          <a:xfrm>
            <a:off x="371446" y="942946"/>
            <a:ext cx="11013269" cy="5365858"/>
          </a:xfrm>
          <a:prstGeom prst="rect">
            <a:avLst/>
          </a:prstGeom>
          <a:solidFill>
            <a:schemeClr val="tx1"/>
          </a:solidFill>
          <a:ln w="63500">
            <a:noFill/>
          </a:ln>
        </p:spPr>
        <p:txBody>
          <a:bodyPr wrap="square" lIns="64291" tIns="32146" rIns="64291" bIns="32146">
            <a:spAutoFit/>
          </a:bodyPr>
          <a:lstStyle/>
          <a:p>
            <a:pPr marL="0" marR="0">
              <a:lnSpc>
                <a:spcPct val="107000"/>
              </a:lnSpc>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 What things divide churches today? How should believers react?</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When have you ever seen someone unfairly condemned for a matter of individual discernment?</a:t>
            </a:r>
            <a:endParaRPr lang="en-US" sz="105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05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 Is Paul saying that all kinds of judging are bad? Why or why not?</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16" name="Rectangle 15">
            <a:extLst>
              <a:ext uri="{FF2B5EF4-FFF2-40B4-BE49-F238E27FC236}">
                <a16:creationId xmlns:a16="http://schemas.microsoft.com/office/drawing/2014/main" id="{8F602281-789E-16FF-42C8-ADC3E5811797}"/>
              </a:ext>
            </a:extLst>
          </p:cNvPr>
          <p:cNvSpPr/>
          <p:nvPr/>
        </p:nvSpPr>
        <p:spPr>
          <a:xfrm>
            <a:off x="625968" y="1440641"/>
            <a:ext cx="11194585" cy="1370534"/>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solidFill>
                  <a:schemeClr val="tx1"/>
                </a:solidFill>
                <a:latin typeface="Gotham Medium" panose="02000604030000020004"/>
                <a:ea typeface="Calibri" panose="020F0502020204030204" pitchFamily="34" charset="0"/>
                <a:cs typeface="Calibri" panose="020F0502020204030204" pitchFamily="34" charset="0"/>
              </a:rPr>
              <a:t>Sometimes we assume that unity in the church means we must all hold the same opinions about certain topics— whether theological or otherwise.  But following Paul’s logic in text, there should be some issues that Christians consider matters of individual discernment.  At the end of the day, if they are listening to Jesus and held accountable by Him, we don’t have to intrude and inject our own authority.  At the same time, that doesn’t mean we take no positions or have no prayerful discernment ourselves! It’s tricky. </a:t>
            </a:r>
          </a:p>
        </p:txBody>
      </p:sp>
      <p:sp>
        <p:nvSpPr>
          <p:cNvPr id="17" name="Title 2">
            <a:extLst>
              <a:ext uri="{FF2B5EF4-FFF2-40B4-BE49-F238E27FC236}">
                <a16:creationId xmlns:a16="http://schemas.microsoft.com/office/drawing/2014/main" id="{0423D775-C255-25D0-A058-55CAB8C1B734}"/>
              </a:ext>
            </a:extLst>
          </p:cNvPr>
          <p:cNvSpPr txBox="1">
            <a:spLocks/>
          </p:cNvSpPr>
          <p:nvPr/>
        </p:nvSpPr>
        <p:spPr>
          <a:xfrm>
            <a:off x="5007919" y="243893"/>
            <a:ext cx="3366060"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200" b="1" dirty="0">
                <a:solidFill>
                  <a:schemeClr val="tx1"/>
                </a:solidFill>
                <a:effectLst/>
                <a:latin typeface="Gotham Medium" panose="02000604030000020004"/>
                <a:ea typeface="Calibri" panose="020F0502020204030204" pitchFamily="34" charset="0"/>
                <a:cs typeface="Calibri" panose="020F0502020204030204" pitchFamily="34" charset="0"/>
              </a:rPr>
              <a:t>The Lord’s Day </a:t>
            </a:r>
          </a:p>
        </p:txBody>
      </p:sp>
      <p:sp>
        <p:nvSpPr>
          <p:cNvPr id="18" name="Rectangle 17">
            <a:extLst>
              <a:ext uri="{FF2B5EF4-FFF2-40B4-BE49-F238E27FC236}">
                <a16:creationId xmlns:a16="http://schemas.microsoft.com/office/drawing/2014/main" id="{5C05C29F-8524-45CF-EE3E-5C751B95FB2A}"/>
              </a:ext>
            </a:extLst>
          </p:cNvPr>
          <p:cNvSpPr/>
          <p:nvPr/>
        </p:nvSpPr>
        <p:spPr>
          <a:xfrm>
            <a:off x="625968" y="3732891"/>
            <a:ext cx="11194585" cy="843595"/>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solidFill>
                  <a:schemeClr val="tx1"/>
                </a:solidFill>
                <a:latin typeface="Gotham Medium" panose="02000604030000020004"/>
                <a:ea typeface="Calibri" panose="020F0502020204030204" pitchFamily="34" charset="0"/>
                <a:cs typeface="Calibri" panose="020F0502020204030204" pitchFamily="34" charset="0"/>
              </a:rPr>
              <a:t>It can be difficult to notice the difference between matters of individual discernment and things that are consistent for the entire body of believers (for example, orthodox trinitarian theology).  We have to be careful not to let things get elevated to become a cause of disunity</a:t>
            </a:r>
          </a:p>
        </p:txBody>
      </p:sp>
      <p:sp>
        <p:nvSpPr>
          <p:cNvPr id="19" name="Title 2">
            <a:extLst>
              <a:ext uri="{FF2B5EF4-FFF2-40B4-BE49-F238E27FC236}">
                <a16:creationId xmlns:a16="http://schemas.microsoft.com/office/drawing/2014/main" id="{8ECBE448-C0AE-C53A-A840-94A9D6B3F778}"/>
              </a:ext>
            </a:extLst>
          </p:cNvPr>
          <p:cNvSpPr txBox="1">
            <a:spLocks/>
          </p:cNvSpPr>
          <p:nvPr/>
        </p:nvSpPr>
        <p:spPr>
          <a:xfrm>
            <a:off x="9062709" y="22353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3" name="Title 2">
            <a:extLst>
              <a:ext uri="{FF2B5EF4-FFF2-40B4-BE49-F238E27FC236}">
                <a16:creationId xmlns:a16="http://schemas.microsoft.com/office/drawing/2014/main" id="{BBBD5758-97B2-1C10-BC31-AA8027363668}"/>
              </a:ext>
            </a:extLst>
          </p:cNvPr>
          <p:cNvSpPr txBox="1">
            <a:spLocks/>
          </p:cNvSpPr>
          <p:nvPr/>
        </p:nvSpPr>
        <p:spPr>
          <a:xfrm>
            <a:off x="187714" y="317963"/>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tx1"/>
                </a:solidFill>
                <a:latin typeface="Gotham Medium" panose="02000604030000020004"/>
              </a:rPr>
              <a:t>QUESTION &amp; ANSWER</a:t>
            </a:r>
          </a:p>
        </p:txBody>
      </p:sp>
      <p:sp>
        <p:nvSpPr>
          <p:cNvPr id="2" name="Rectangle 1">
            <a:extLst>
              <a:ext uri="{FF2B5EF4-FFF2-40B4-BE49-F238E27FC236}">
                <a16:creationId xmlns:a16="http://schemas.microsoft.com/office/drawing/2014/main" id="{134256B0-C9D9-C5AC-B8C3-539567A66138}"/>
              </a:ext>
            </a:extLst>
          </p:cNvPr>
          <p:cNvSpPr/>
          <p:nvPr/>
        </p:nvSpPr>
        <p:spPr>
          <a:xfrm>
            <a:off x="625968" y="5064984"/>
            <a:ext cx="11194585" cy="1107065"/>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solidFill>
                  <a:schemeClr val="tx1"/>
                </a:solidFill>
                <a:latin typeface="Gotham Medium" panose="02000604030000020004"/>
                <a:ea typeface="Calibri" panose="020F0502020204030204" pitchFamily="34" charset="0"/>
                <a:cs typeface="Calibri" panose="020F0502020204030204" pitchFamily="34" charset="0"/>
              </a:rPr>
              <a:t>The word judgment has come to be synonymous with a particular attitude—one that can be described as prideful, tearing down others.  But judgment can also be an act of discernment, contemplating actions and situations and determining right from wrong.  When we approach a loved one about their actions, we can do so with love and grace.  What Paul is preventing is putting ourselves in the position of final judge—the role reserved for Jesus alone. </a:t>
            </a:r>
          </a:p>
        </p:txBody>
      </p:sp>
    </p:spTree>
    <p:extLst>
      <p:ext uri="{BB962C8B-B14F-4D97-AF65-F5344CB8AC3E}">
        <p14:creationId xmlns:p14="http://schemas.microsoft.com/office/powerpoint/2010/main" val="1320713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33B10-03F7-B901-E230-00113ECB0431}"/>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7BD681A1-A98F-DD45-C478-DB868CDEA8F7}"/>
              </a:ext>
            </a:extLst>
          </p:cNvPr>
          <p:cNvSpPr txBox="1"/>
          <p:nvPr/>
        </p:nvSpPr>
        <p:spPr>
          <a:xfrm>
            <a:off x="186240" y="1228212"/>
            <a:ext cx="4963276" cy="3970318"/>
          </a:xfrm>
          <a:prstGeom prst="rect">
            <a:avLst/>
          </a:prstGeom>
          <a:solidFill>
            <a:schemeClr val="tx1"/>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3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1C3C693E-0187-F68A-1B48-1D889CC8DD66}"/>
              </a:ext>
            </a:extLst>
          </p:cNvPr>
          <p:cNvSpPr txBox="1"/>
          <p:nvPr/>
        </p:nvSpPr>
        <p:spPr>
          <a:xfrm>
            <a:off x="336091" y="209056"/>
            <a:ext cx="1723270" cy="769441"/>
          </a:xfrm>
          <a:prstGeom prst="rect">
            <a:avLst/>
          </a:prstGeom>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2" name="Group 1">
            <a:extLst>
              <a:ext uri="{FF2B5EF4-FFF2-40B4-BE49-F238E27FC236}">
                <a16:creationId xmlns:a16="http://schemas.microsoft.com/office/drawing/2014/main" id="{8EC49DEF-5532-EC50-A0B3-0836A1EC2E6C}"/>
              </a:ext>
            </a:extLst>
          </p:cNvPr>
          <p:cNvGrpSpPr/>
          <p:nvPr/>
        </p:nvGrpSpPr>
        <p:grpSpPr>
          <a:xfrm>
            <a:off x="3641693" y="5547285"/>
            <a:ext cx="4411309" cy="1110427"/>
            <a:chOff x="2514600" y="5649894"/>
            <a:chExt cx="5048626" cy="883835"/>
          </a:xfrm>
        </p:grpSpPr>
        <p:grpSp>
          <p:nvGrpSpPr>
            <p:cNvPr id="3" name="Group 2">
              <a:extLst>
                <a:ext uri="{FF2B5EF4-FFF2-40B4-BE49-F238E27FC236}">
                  <a16:creationId xmlns:a16="http://schemas.microsoft.com/office/drawing/2014/main" id="{F906B878-51A8-9A91-DEF7-04E876009EE9}"/>
                </a:ext>
              </a:extLst>
            </p:cNvPr>
            <p:cNvGrpSpPr/>
            <p:nvPr/>
          </p:nvGrpSpPr>
          <p:grpSpPr>
            <a:xfrm>
              <a:off x="3200400" y="5649894"/>
              <a:ext cx="3659864" cy="452610"/>
              <a:chOff x="3142974" y="6271325"/>
              <a:chExt cx="6718852" cy="1014475"/>
            </a:xfrm>
          </p:grpSpPr>
          <p:sp>
            <p:nvSpPr>
              <p:cNvPr id="5" name="Rectangle: Rounded Corners 4">
                <a:extLst>
                  <a:ext uri="{FF2B5EF4-FFF2-40B4-BE49-F238E27FC236}">
                    <a16:creationId xmlns:a16="http://schemas.microsoft.com/office/drawing/2014/main" id="{0FF1FD0B-8DFD-68BA-C1AD-9C1271379E45}"/>
                  </a:ext>
                </a:extLst>
              </p:cNvPr>
              <p:cNvSpPr/>
              <p:nvPr/>
            </p:nvSpPr>
            <p:spPr>
              <a:xfrm>
                <a:off x="3142974" y="6343198"/>
                <a:ext cx="6718852" cy="870737"/>
              </a:xfrm>
              <a:prstGeom prst="roundRect">
                <a:avLst/>
              </a:prstGeom>
              <a:blipFill rotWithShape="1">
                <a:blip r:embed="rId3"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6" name="Group 13">
                <a:extLst>
                  <a:ext uri="{FF2B5EF4-FFF2-40B4-BE49-F238E27FC236}">
                    <a16:creationId xmlns:a16="http://schemas.microsoft.com/office/drawing/2014/main" id="{7459FBCB-4293-FB1B-8F6C-E5ED37C8D5F4}"/>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193A28C9-8821-3120-EAE2-46D6A541955D}"/>
                    </a:ext>
                  </a:extLst>
                </p:cNvPr>
                <p:cNvPicPr>
                  <a:picLocks noChangeAspect="1"/>
                </p:cNvPicPr>
                <p:nvPr/>
              </p:nvPicPr>
              <p:blipFill>
                <a:blip r:embed="rId4"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8" name="Picture 7" descr="A close up of a logo&#10;&#10;Description automatically generated">
                  <a:extLst>
                    <a:ext uri="{FF2B5EF4-FFF2-40B4-BE49-F238E27FC236}">
                      <a16:creationId xmlns:a16="http://schemas.microsoft.com/office/drawing/2014/main" id="{70999776-096C-4EDC-B259-5E9E5CE15A0E}"/>
                    </a:ext>
                  </a:extLst>
                </p:cNvPr>
                <p:cNvPicPr>
                  <a:picLocks noChangeAspect="1"/>
                </p:cNvPicPr>
                <p:nvPr/>
              </p:nvPicPr>
              <p:blipFill>
                <a:blip r:embed="rId5"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9" name="Picture 8">
                  <a:extLst>
                    <a:ext uri="{FF2B5EF4-FFF2-40B4-BE49-F238E27FC236}">
                      <a16:creationId xmlns:a16="http://schemas.microsoft.com/office/drawing/2014/main" id="{64DB688C-7502-E176-BD94-4589BA7717CC}"/>
                    </a:ext>
                  </a:extLst>
                </p:cNvPr>
                <p:cNvPicPr>
                  <a:picLocks noChangeAspect="1"/>
                </p:cNvPicPr>
                <p:nvPr/>
              </p:nvPicPr>
              <p:blipFill>
                <a:blip r:embed="rId6"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4" name="Rectangle 3">
              <a:extLst>
                <a:ext uri="{FF2B5EF4-FFF2-40B4-BE49-F238E27FC236}">
                  <a16:creationId xmlns:a16="http://schemas.microsoft.com/office/drawing/2014/main" id="{BB196AD3-1093-FFC1-317A-66B255E3D166}"/>
                </a:ext>
              </a:extLst>
            </p:cNvPr>
            <p:cNvSpPr/>
            <p:nvPr/>
          </p:nvSpPr>
          <p:spPr>
            <a:xfrm>
              <a:off x="2514600" y="6188090"/>
              <a:ext cx="5048626" cy="345639"/>
            </a:xfrm>
            <a:prstGeom prst="rect">
              <a:avLst/>
            </a:prstGeom>
            <a:solidFill>
              <a:srgbClr val="002060"/>
            </a:solidFill>
          </p:spPr>
          <p:txBody>
            <a:bodyPr wrap="square" lIns="64291" tIns="32146" rIns="64291" bIns="32146">
              <a:spAutoFit/>
            </a:bodyPr>
            <a:lstStyle/>
            <a:p>
              <a:pPr algn="ctr"/>
              <a:r>
                <a:rPr lang="en-US" sz="800" b="1" dirty="0">
                  <a:latin typeface="Gotham Book"/>
                  <a:cs typeface="Lucida Sans Unicode" panose="020B0602030504020204" pitchFamily="34" charset="0"/>
                </a:rPr>
                <a:t>Material adapted by Stanford W. Bowman Jr. from Echoes® Adult and Bible-in-Life® Adult Winter 2025 - 26 quarter with permission, © David C Cook, https://davidccook.org. May not be further reproduced. All rights reserved.</a:t>
              </a:r>
            </a:p>
          </p:txBody>
        </p:sp>
      </p:grpSp>
      <p:pic>
        <p:nvPicPr>
          <p:cNvPr id="10" name="Picture 9">
            <a:extLst>
              <a:ext uri="{FF2B5EF4-FFF2-40B4-BE49-F238E27FC236}">
                <a16:creationId xmlns:a16="http://schemas.microsoft.com/office/drawing/2014/main" id="{84BEF215-E677-C003-380F-28E9D0A912E9}"/>
              </a:ext>
            </a:extLst>
          </p:cNvPr>
          <p:cNvPicPr>
            <a:picLocks noChangeAspect="1"/>
          </p:cNvPicPr>
          <p:nvPr/>
        </p:nvPicPr>
        <p:blipFill>
          <a:blip r:embed="rId7">
            <a:extLst>
              <a:ext uri="{28A0092B-C50C-407E-A947-70E740481C1C}">
                <a14:useLocalDpi xmlns:a14="http://schemas.microsoft.com/office/drawing/2010/main" val="0"/>
              </a:ext>
            </a:extLst>
          </a:blip>
          <a:srcRect t="11459" r="1" b="11460"/>
          <a:stretch>
            <a:fillRect/>
          </a:stretch>
        </p:blipFill>
        <p:spPr>
          <a:xfrm>
            <a:off x="5544726" y="-386249"/>
            <a:ext cx="6364845" cy="5583381"/>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02053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3CAC57E-4D14-40F9-82DA-1D7CFBC1A8AC}"/>
              </a:ext>
            </a:extLst>
          </p:cNvPr>
          <p:cNvSpPr txBox="1"/>
          <p:nvPr/>
        </p:nvSpPr>
        <p:spPr>
          <a:xfrm>
            <a:off x="152400" y="3"/>
            <a:ext cx="3460415"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OUTLINE</a:t>
            </a:r>
          </a:p>
        </p:txBody>
      </p:sp>
      <p:sp>
        <p:nvSpPr>
          <p:cNvPr id="22" name="Title 2">
            <a:extLst>
              <a:ext uri="{FF2B5EF4-FFF2-40B4-BE49-F238E27FC236}">
                <a16:creationId xmlns:a16="http://schemas.microsoft.com/office/drawing/2014/main" id="{8F68DF59-7286-4940-83AC-0942762905DB}"/>
              </a:ext>
            </a:extLst>
          </p:cNvPr>
          <p:cNvSpPr txBox="1">
            <a:spLocks/>
          </p:cNvSpPr>
          <p:nvPr/>
        </p:nvSpPr>
        <p:spPr>
          <a:xfrm>
            <a:off x="8383565" y="76200"/>
            <a:ext cx="3808435"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cxnSp>
        <p:nvCxnSpPr>
          <p:cNvPr id="26" name="Straight Connector 25">
            <a:extLst>
              <a:ext uri="{FF2B5EF4-FFF2-40B4-BE49-F238E27FC236}">
                <a16:creationId xmlns:a16="http://schemas.microsoft.com/office/drawing/2014/main" id="{20C70E49-B2B9-42E3-A51E-1563A79CE1C4}"/>
              </a:ext>
            </a:extLst>
          </p:cNvPr>
          <p:cNvCxnSpPr>
            <a:cxnSpLocks/>
          </p:cNvCxnSpPr>
          <p:nvPr/>
        </p:nvCxnSpPr>
        <p:spPr>
          <a:xfrm>
            <a:off x="0" y="685447"/>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Line 10">
            <a:extLst>
              <a:ext uri="{FF2B5EF4-FFF2-40B4-BE49-F238E27FC236}">
                <a16:creationId xmlns:a16="http://schemas.microsoft.com/office/drawing/2014/main" id="{9668BC52-3F14-425F-AA8C-99E40C6BB3DB}"/>
              </a:ext>
            </a:extLst>
          </p:cNvPr>
          <p:cNvSpPr>
            <a:spLocks noChangeShapeType="1"/>
          </p:cNvSpPr>
          <p:nvPr/>
        </p:nvSpPr>
        <p:spPr bwMode="auto">
          <a:xfrm flipV="1">
            <a:off x="0" y="2686484"/>
            <a:ext cx="12292061" cy="64384"/>
          </a:xfrm>
          <a:prstGeom prst="line">
            <a:avLst/>
          </a:prstGeom>
          <a:noFill/>
          <a:ln w="77063">
            <a:solidFill>
              <a:schemeClr val="accent6">
                <a:lumMod val="50000"/>
              </a:schemeClr>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grpSp>
        <p:nvGrpSpPr>
          <p:cNvPr id="3" name="Group 2">
            <a:extLst>
              <a:ext uri="{FF2B5EF4-FFF2-40B4-BE49-F238E27FC236}">
                <a16:creationId xmlns:a16="http://schemas.microsoft.com/office/drawing/2014/main" id="{CBB33279-6A28-4989-9B0E-D153BD427AC9}"/>
              </a:ext>
            </a:extLst>
          </p:cNvPr>
          <p:cNvGrpSpPr/>
          <p:nvPr/>
        </p:nvGrpSpPr>
        <p:grpSpPr>
          <a:xfrm>
            <a:off x="463062" y="969569"/>
            <a:ext cx="10996438" cy="5127700"/>
            <a:chOff x="1150459" y="1377859"/>
            <a:chExt cx="11633200" cy="5127700"/>
          </a:xfrm>
          <a:solidFill>
            <a:schemeClr val="accent5">
              <a:alpha val="35000"/>
            </a:schemeClr>
          </a:solidFill>
        </p:grpSpPr>
        <p:sp>
          <p:nvSpPr>
            <p:cNvPr id="24" name="Rectangle 23">
              <a:extLst>
                <a:ext uri="{FF2B5EF4-FFF2-40B4-BE49-F238E27FC236}">
                  <a16:creationId xmlns:a16="http://schemas.microsoft.com/office/drawing/2014/main" id="{69CEFE4A-6B6E-4728-B42A-C8F77D17A120}"/>
                </a:ext>
              </a:extLst>
            </p:cNvPr>
            <p:cNvSpPr/>
            <p:nvPr/>
          </p:nvSpPr>
          <p:spPr>
            <a:xfrm>
              <a:off x="1150459" y="1377859"/>
              <a:ext cx="11633199" cy="1560714"/>
            </a:xfrm>
            <a:prstGeom prst="rect">
              <a:avLst/>
            </a:prstGeom>
            <a:solidFill>
              <a:srgbClr val="002060"/>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914400" defTabSz="562578">
                <a:lnSpc>
                  <a:spcPct val="90000"/>
                </a:lnSpc>
                <a:spcBef>
                  <a:spcPct val="0"/>
                </a:spcBef>
                <a:spcAft>
                  <a:spcPct val="15000"/>
                </a:spcAft>
              </a:pPr>
              <a:r>
                <a:rPr lang="en-US" sz="2400" b="1" cap="small" spc="50" dirty="0">
                  <a:ln w="0"/>
                  <a:effectLst>
                    <a:outerShdw blurRad="38100" dist="38100" dir="2700000" algn="tl">
                      <a:srgbClr val="000000">
                        <a:alpha val="43137"/>
                      </a:srgbClr>
                    </a:outerShdw>
                  </a:effectLst>
                  <a:latin typeface="Gotham Medium" panose="02000604030000020004"/>
                </a:rPr>
                <a:t>Lesson Scripture: </a:t>
              </a:r>
              <a:r>
                <a:rPr lang="fr-FR" sz="2400" b="1" cap="small" spc="50" dirty="0">
                  <a:ln w="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Exodus 20:8–11; Romans 14:4–6; </a:t>
              </a:r>
              <a:r>
                <a:rPr lang="fr-FR" sz="2400" b="1" cap="small" spc="50" dirty="0" err="1">
                  <a:ln w="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Revelation</a:t>
              </a:r>
              <a:r>
                <a:rPr lang="fr-FR" sz="2400" b="1" cap="small" spc="50" dirty="0">
                  <a:ln w="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1:10</a:t>
              </a:r>
              <a:endParaRPr lang="en-US" sz="2400" b="1" cap="small" spc="50" dirty="0">
                <a:ln w="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0" defTabSz="562578">
                <a:lnSpc>
                  <a:spcPct val="90000"/>
                </a:lnSpc>
                <a:spcBef>
                  <a:spcPct val="0"/>
                </a:spcBef>
                <a:spcAft>
                  <a:spcPct val="15000"/>
                </a:spcAft>
              </a:pPr>
              <a:r>
                <a:rPr lang="en-US" sz="2400" b="1" cap="small" spc="50" dirty="0">
                  <a:ln w="0"/>
                  <a:effectLst>
                    <a:outerShdw blurRad="38100" dist="38100" dir="2700000" algn="tl">
                      <a:srgbClr val="000000">
                        <a:alpha val="43137"/>
                      </a:srgbClr>
                    </a:outerShdw>
                  </a:effectLst>
                  <a:latin typeface="Gotham Medium" panose="02000604030000020004"/>
                </a:rPr>
                <a:t>Lesson Focus: </a:t>
              </a:r>
              <a:r>
                <a:rPr lang="en-US" b="1" cap="small" spc="50" dirty="0">
                  <a:ln w="0"/>
                  <a:effectLst>
                    <a:outerShdw blurRad="38100" dist="38100" dir="2700000" algn="tl">
                      <a:srgbClr val="000000">
                        <a:alpha val="43137"/>
                      </a:srgbClr>
                    </a:outerShdw>
                  </a:effectLst>
                  <a:latin typeface="Gotham Medium" panose="02000604030000020004"/>
                </a:rPr>
                <a:t>Honor God by organizing time according to His design. .</a:t>
              </a:r>
            </a:p>
            <a:p>
              <a:pPr marL="914400" defTabSz="562578">
                <a:lnSpc>
                  <a:spcPct val="90000"/>
                </a:lnSpc>
                <a:spcBef>
                  <a:spcPct val="0"/>
                </a:spcBef>
                <a:spcAft>
                  <a:spcPct val="15000"/>
                </a:spcAft>
              </a:pPr>
              <a:r>
                <a:rPr lang="en-US" sz="2400" b="1" cap="small" spc="50" dirty="0">
                  <a:ln w="0"/>
                  <a:effectLst>
                    <a:outerShdw blurRad="38100" dist="38100" dir="2700000" algn="tl">
                      <a:srgbClr val="000000">
                        <a:alpha val="43137"/>
                      </a:srgbClr>
                    </a:outerShdw>
                  </a:effectLst>
                  <a:latin typeface="Gotham Medium" panose="02000604030000020004"/>
                </a:rPr>
                <a:t>Apply the Message: </a:t>
              </a:r>
              <a:r>
                <a:rPr lang="en-US" b="1" cap="small" spc="50" dirty="0">
                  <a:ln w="0"/>
                  <a:effectLst>
                    <a:outerShdw blurRad="38100" dist="38100" dir="2700000" algn="tl">
                      <a:srgbClr val="000000">
                        <a:alpha val="43137"/>
                      </a:srgbClr>
                    </a:outerShdw>
                  </a:effectLst>
                  <a:latin typeface="Gotham Medium" panose="02000604030000020004"/>
                </a:rPr>
                <a:t>We should devote our calendar to God. </a:t>
              </a:r>
            </a:p>
            <a:p>
              <a:pPr marL="914400" defTabSz="562578">
                <a:lnSpc>
                  <a:spcPct val="90000"/>
                </a:lnSpc>
                <a:spcBef>
                  <a:spcPct val="0"/>
                </a:spcBef>
                <a:spcAft>
                  <a:spcPct val="15000"/>
                </a:spcAft>
              </a:pPr>
              <a:r>
                <a:rPr lang="en-US" sz="2400" b="1" cap="small" spc="50" dirty="0">
                  <a:ln w="0"/>
                  <a:effectLst>
                    <a:outerShdw blurRad="38100" dist="38100" dir="2700000" algn="tl">
                      <a:srgbClr val="000000">
                        <a:alpha val="43137"/>
                      </a:srgbClr>
                    </a:outerShdw>
                  </a:effectLst>
                  <a:latin typeface="Gotham Medium" panose="02000604030000020004"/>
                </a:rPr>
                <a:t>Live It Out: </a:t>
              </a:r>
              <a:r>
                <a:rPr lang="en-US" b="1" cap="small" dirty="0">
                  <a:effectLst>
                    <a:outerShdw blurRad="38100" dist="38100" dir="2700000" algn="tl">
                      <a:srgbClr val="000000">
                        <a:alpha val="43137"/>
                      </a:srgbClr>
                    </a:outerShdw>
                  </a:effectLst>
                  <a:latin typeface="Gotham Medium" panose="02000604030000020004"/>
                  <a:ea typeface="Calibri" panose="020F0502020204030204" pitchFamily="34" charset="0"/>
                </a:rPr>
                <a:t>Find a day for special prayer and time with God, this week. </a:t>
              </a:r>
              <a:endParaRPr lang="en-US" sz="2400" b="1" cap="small" spc="50" dirty="0">
                <a:ln w="0"/>
                <a:effectLst>
                  <a:outerShdw blurRad="38100" dist="38100" dir="2700000" algn="tl">
                    <a:srgbClr val="000000">
                      <a:alpha val="43137"/>
                    </a:srgbClr>
                  </a:outerShdw>
                </a:effectLst>
                <a:latin typeface="Gotham Medium" panose="02000604030000020004"/>
              </a:endParaRPr>
            </a:p>
          </p:txBody>
        </p:sp>
        <p:sp>
          <p:nvSpPr>
            <p:cNvPr id="15" name="Rectangle 14">
              <a:extLst>
                <a:ext uri="{FF2B5EF4-FFF2-40B4-BE49-F238E27FC236}">
                  <a16:creationId xmlns:a16="http://schemas.microsoft.com/office/drawing/2014/main" id="{3C4A546D-0018-40BA-A5FD-75A46D201506}"/>
                </a:ext>
              </a:extLst>
            </p:cNvPr>
            <p:cNvSpPr/>
            <p:nvPr/>
          </p:nvSpPr>
          <p:spPr>
            <a:xfrm>
              <a:off x="1150459" y="3364156"/>
              <a:ext cx="11633200" cy="3141403"/>
            </a:xfrm>
            <a:prstGeom prst="rect">
              <a:avLst/>
            </a:prstGeom>
            <a:solidFill>
              <a:srgbClr val="002060"/>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2171700" lvl="4" indent="-342900">
                <a:lnSpc>
                  <a:spcPct val="107000"/>
                </a:lnSpc>
                <a:buFont typeface="Wingdings" panose="05000000000000000000" pitchFamily="2" charset="2"/>
                <a:buChar char="q"/>
              </a:pPr>
              <a:r>
                <a:rPr lang="en-US" b="1" cap="small" dirty="0">
                  <a:effectLst>
                    <a:outerShdw blurRad="38100" dist="38100" dir="2700000" algn="tl">
                      <a:srgbClr val="000000">
                        <a:alpha val="43137"/>
                      </a:srgbClr>
                    </a:outerShdw>
                  </a:effectLst>
                  <a:latin typeface="Gotham Medium" panose="02000604030000020004"/>
                  <a:ea typeface="Calibri" panose="020F0502020204030204" pitchFamily="34" charset="0"/>
                </a:rPr>
                <a:t>Remember the Sabbath - Exodus 20:8–11 KJV</a:t>
              </a:r>
            </a:p>
            <a:p>
              <a:pPr marL="2171700" lvl="4" indent="-342900">
                <a:lnSpc>
                  <a:spcPct val="107000"/>
                </a:lnSpc>
                <a:buFont typeface="Wingdings" panose="05000000000000000000" pitchFamily="2" charset="2"/>
                <a:buChar char="q"/>
              </a:pPr>
              <a:r>
                <a:rPr lang="en-US" b="1" cap="small" dirty="0">
                  <a:effectLst>
                    <a:outerShdw blurRad="38100" dist="38100" dir="2700000" algn="tl">
                      <a:srgbClr val="000000">
                        <a:alpha val="43137"/>
                      </a:srgbClr>
                    </a:outerShdw>
                  </a:effectLst>
                  <a:latin typeface="Gotham Medium" panose="02000604030000020004"/>
                  <a:ea typeface="Calibri" panose="020F0502020204030204" pitchFamily="34" charset="0"/>
                </a:rPr>
                <a:t>The Lord’s Day - Romans 14:4–6; Revelation 1:10 KJV</a:t>
              </a:r>
            </a:p>
            <a:p>
              <a:pPr marL="1578757" lvl="3" indent="-342900" hangingPunct="0">
                <a:lnSpc>
                  <a:spcPct val="107000"/>
                </a:lnSpc>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a:t>
              </a:r>
            </a:p>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1578757" lvl="3" indent="-342900" hangingPunct="0">
                <a:buFont typeface="Wingdings" panose="05000000000000000000" pitchFamily="2" charset="2"/>
                <a:buChar char="q"/>
                <a:tabLst>
                  <a:tab pos="642915" algn="l"/>
                </a:tabLst>
              </a:pP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grpSp>
      <p:pic>
        <p:nvPicPr>
          <p:cNvPr id="9" name="Picture 2">
            <a:extLst>
              <a:ext uri="{FF2B5EF4-FFF2-40B4-BE49-F238E27FC236}">
                <a16:creationId xmlns:a16="http://schemas.microsoft.com/office/drawing/2014/main" id="{5C2CCB30-1681-4134-8AA7-02340B15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936" b="23936"/>
          <a:stretch/>
        </p:blipFill>
        <p:spPr bwMode="auto">
          <a:xfrm>
            <a:off x="7180943" y="3176451"/>
            <a:ext cx="4198719" cy="2077443"/>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66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A370-508E-AADD-2835-0166D425D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1E155-A075-31D8-29B6-667B0186EF84}"/>
              </a:ext>
            </a:extLst>
          </p:cNvPr>
          <p:cNvSpPr>
            <a:spLocks noGrp="1"/>
          </p:cNvSpPr>
          <p:nvPr>
            <p:ph type="title"/>
          </p:nvPr>
        </p:nvSpPr>
        <p:spPr>
          <a:xfrm>
            <a:off x="385012" y="93820"/>
            <a:ext cx="9633738" cy="1400530"/>
          </a:xfrm>
        </p:spPr>
        <p:txBody>
          <a:bodyPr>
            <a:normAutofit fontScale="90000"/>
          </a:bodyPr>
          <a:lstStyle/>
          <a:p>
            <a:r>
              <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Daily Bible Readings</a:t>
            </a:r>
            <a:br>
              <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r>
              <a:rPr lang="en-US" sz="27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Week of February 16 through February 21</a:t>
            </a:r>
            <a:br>
              <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endPar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2F64A93-E030-E997-5075-3C65D553277F}"/>
              </a:ext>
            </a:extLst>
          </p:cNvPr>
          <p:cNvSpPr txBox="1">
            <a:spLocks/>
          </p:cNvSpPr>
          <p:nvPr/>
        </p:nvSpPr>
        <p:spPr>
          <a:xfrm>
            <a:off x="977951" y="1151946"/>
            <a:ext cx="10236097" cy="5231269"/>
          </a:xfrm>
          <a:prstGeom prst="rect">
            <a:avLst/>
          </a:prstGeom>
          <a:solidFill>
            <a:schemeClr val="tx1">
              <a:alpha val="40000"/>
            </a:schemeClr>
          </a:solidFill>
          <a:ln w="127000">
            <a:solidFill>
              <a:srgbClr val="002060">
                <a:alpha val="49000"/>
              </a:srgb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65760" indent="0">
              <a:buNone/>
            </a:pPr>
            <a:endParaRPr lang="en-US" b="1" dirty="0">
              <a:solidFill>
                <a:srgbClr val="002060"/>
              </a:solidFill>
              <a:effectLst>
                <a:outerShdw blurRad="38100" dist="38100" dir="2700000" algn="tl">
                  <a:srgbClr val="000000">
                    <a:alpha val="43137"/>
                  </a:srgbClr>
                </a:outerShdw>
              </a:effectLst>
              <a:latin typeface="+mn-lt"/>
            </a:endParaRPr>
          </a:p>
          <a:p>
            <a:pPr marL="365760" indent="0">
              <a:buNone/>
            </a:pPr>
            <a:r>
              <a:rPr lang="en-US" b="1" dirty="0">
                <a:solidFill>
                  <a:srgbClr val="002060"/>
                </a:solidFill>
                <a:effectLst>
                  <a:outerShdw blurRad="38100" dist="38100" dir="2700000" algn="tl">
                    <a:srgbClr val="000000">
                      <a:alpha val="43137"/>
                    </a:srgbClr>
                  </a:outerShdw>
                </a:effectLst>
                <a:latin typeface="+mn-lt"/>
              </a:rPr>
              <a:t>God blesses His people so they may give faithfully, support His work, and participate in His mission to make His salvation known to all nations.</a:t>
            </a:r>
          </a:p>
          <a:p>
            <a:pPr marL="365760" indent="0">
              <a:buNone/>
            </a:pPr>
            <a:r>
              <a:rPr lang="en-US" b="1" dirty="0">
                <a:solidFill>
                  <a:srgbClr val="002060"/>
                </a:solidFill>
                <a:effectLst>
                  <a:outerShdw blurRad="38100" dist="38100" dir="2700000" algn="tl">
                    <a:srgbClr val="000000">
                      <a:alpha val="43137"/>
                    </a:srgbClr>
                  </a:outerShdw>
                </a:effectLst>
                <a:latin typeface="+mn-lt"/>
              </a:rPr>
              <a:t>Across these passages, giving is shown as an act of worship, trust, and obedience rooted in gratitude for redemption. Generosity sustains God’s work, strengthens the church, and advances the gospel. God supplies abundantly so His people can give freely, demonstrating faith and proclaiming His glory throughout the world.</a:t>
            </a:r>
          </a:p>
          <a:p>
            <a:pPr marL="400050" lvl="1" indent="0">
              <a:lnSpc>
                <a:spcPct val="107000"/>
              </a:lnSpc>
              <a:spcBef>
                <a:spcPts val="0"/>
              </a:spcBef>
              <a:buNone/>
            </a:pPr>
            <a:endParaRPr lang="en-US" sz="1600" b="1" dirty="0">
              <a:solidFill>
                <a:srgbClr val="00206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lvl="2"/>
            <a:r>
              <a:rPr lang="en-US" sz="1800" b="1" dirty="0">
                <a:solidFill>
                  <a:srgbClr val="002060"/>
                </a:solidFill>
                <a:effectLst>
                  <a:outerShdw blurRad="38100" dist="38100" dir="2700000" algn="tl">
                    <a:srgbClr val="000000">
                      <a:alpha val="43137"/>
                    </a:srgbClr>
                  </a:outerShdw>
                </a:effectLst>
                <a:latin typeface="+mn-lt"/>
              </a:rPr>
              <a:t>Malachi 3:7–12—Blessings to Those Who Give. </a:t>
            </a:r>
          </a:p>
          <a:p>
            <a:pPr lvl="2"/>
            <a:r>
              <a:rPr lang="en-US" sz="1800" b="1" dirty="0">
                <a:solidFill>
                  <a:srgbClr val="002060"/>
                </a:solidFill>
                <a:effectLst>
                  <a:outerShdw blurRad="38100" dist="38100" dir="2700000" algn="tl">
                    <a:srgbClr val="000000">
                      <a:alpha val="43137"/>
                    </a:srgbClr>
                  </a:outerShdw>
                </a:effectLst>
                <a:latin typeface="+mn-lt"/>
              </a:rPr>
              <a:t>Exodus 36:2–7—Giving More than Enough. </a:t>
            </a:r>
          </a:p>
          <a:p>
            <a:pPr lvl="2"/>
            <a:r>
              <a:rPr lang="en-US" sz="1800" b="1" dirty="0">
                <a:solidFill>
                  <a:srgbClr val="002060"/>
                </a:solidFill>
                <a:effectLst>
                  <a:outerShdw blurRad="38100" dist="38100" dir="2700000" algn="tl">
                    <a:srgbClr val="000000">
                      <a:alpha val="43137"/>
                    </a:srgbClr>
                  </a:outerShdw>
                </a:effectLst>
                <a:latin typeface="+mn-lt"/>
              </a:rPr>
              <a:t>Psalm 67—May God’s Ways Be Known. </a:t>
            </a:r>
          </a:p>
          <a:p>
            <a:pPr lvl="2"/>
            <a:r>
              <a:rPr lang="en-US" sz="1800" b="1" dirty="0">
                <a:solidFill>
                  <a:srgbClr val="002060"/>
                </a:solidFill>
                <a:effectLst>
                  <a:outerShdw blurRad="38100" dist="38100" dir="2700000" algn="tl">
                    <a:srgbClr val="000000">
                      <a:alpha val="43137"/>
                    </a:srgbClr>
                  </a:outerShdw>
                </a:effectLst>
                <a:latin typeface="+mn-lt"/>
              </a:rPr>
              <a:t>2 Corinthians 9:1–6—Ready with Voluntary Gift. </a:t>
            </a:r>
          </a:p>
          <a:p>
            <a:pPr lvl="2"/>
            <a:r>
              <a:rPr lang="en-US" sz="1800" b="1" dirty="0">
                <a:solidFill>
                  <a:srgbClr val="002060"/>
                </a:solidFill>
                <a:effectLst>
                  <a:outerShdw blurRad="38100" dist="38100" dir="2700000" algn="tl">
                    <a:srgbClr val="000000">
                      <a:alpha val="43137"/>
                    </a:srgbClr>
                  </a:outerShdw>
                </a:effectLst>
                <a:latin typeface="+mn-lt"/>
              </a:rPr>
              <a:t>2 Corinthians 9:6–15—Bountiful Sowing and Reaping. </a:t>
            </a:r>
          </a:p>
          <a:p>
            <a:pPr lvl="2"/>
            <a:r>
              <a:rPr lang="en-US" sz="1800" b="1" dirty="0">
                <a:solidFill>
                  <a:srgbClr val="002060"/>
                </a:solidFill>
                <a:effectLst>
                  <a:outerShdw blurRad="38100" dist="38100" dir="2700000" algn="tl">
                    <a:srgbClr val="000000">
                      <a:alpha val="43137"/>
                    </a:srgbClr>
                  </a:outerShdw>
                </a:effectLst>
                <a:latin typeface="+mn-lt"/>
              </a:rPr>
              <a:t>Matthew 28:16–20—Go and Make Disciples</a:t>
            </a:r>
            <a:endParaRPr lang="en-US" sz="7200" b="1" dirty="0">
              <a:solidFill>
                <a:srgbClr val="00206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065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152400" y="-10051"/>
            <a:ext cx="4724400" cy="5881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INTRODUCTION</a:t>
            </a:r>
          </a:p>
        </p:txBody>
      </p:sp>
      <p:sp>
        <p:nvSpPr>
          <p:cNvPr id="27" name="Rectangle 26">
            <a:extLst>
              <a:ext uri="{FF2B5EF4-FFF2-40B4-BE49-F238E27FC236}">
                <a16:creationId xmlns:a16="http://schemas.microsoft.com/office/drawing/2014/main" id="{5D12579F-ED0B-4F28-9022-D18F2789D03C}"/>
              </a:ext>
            </a:extLst>
          </p:cNvPr>
          <p:cNvSpPr/>
          <p:nvPr/>
        </p:nvSpPr>
        <p:spPr>
          <a:xfrm>
            <a:off x="389467" y="1610764"/>
            <a:ext cx="6824710" cy="5089950"/>
          </a:xfrm>
          <a:prstGeom prst="rect">
            <a:avLst/>
          </a:prstGeom>
          <a:solidFill>
            <a:srgbClr val="00206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I have never liked birthday celebrations. I can’t keep track of dates; I can’t find the right words for a card; and I don’t even like cake.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But when I got married, I learned that my opinion was not popular—not by a long shot. I think I knew that beforehand, but my wife would never let me impose my anti-birthday views on others. In her family, birthdays were a time when a person felt valued, when other priorities could be postponed.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You can probably guess which side my kids chose in the “great birthday debate. ” I have to admit, it gives me pause to see our birthday traditions evolve each year. I witness that the simple acts of remembering and doing something change my son or daughter’s perspective. They wake with abundant joy to face a day of attention, and I think they’ve started to chip away at my indifference. I suppose we could honor one another on any day, but it sure helps when it’s on the calendar. </a:t>
            </a:r>
          </a:p>
        </p:txBody>
      </p:sp>
      <p:sp>
        <p:nvSpPr>
          <p:cNvPr id="5" name="TextBox 4">
            <a:extLst>
              <a:ext uri="{FF2B5EF4-FFF2-40B4-BE49-F238E27FC236}">
                <a16:creationId xmlns:a16="http://schemas.microsoft.com/office/drawing/2014/main" id="{DD3544D4-6398-7B15-D152-491861D8A64E}"/>
              </a:ext>
            </a:extLst>
          </p:cNvPr>
          <p:cNvSpPr txBox="1"/>
          <p:nvPr/>
        </p:nvSpPr>
        <p:spPr>
          <a:xfrm>
            <a:off x="569304" y="800956"/>
            <a:ext cx="4068502"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Great Birthday Debate </a:t>
            </a:r>
          </a:p>
        </p:txBody>
      </p:sp>
      <p:pic>
        <p:nvPicPr>
          <p:cNvPr id="8" name="Picture 2">
            <a:extLst>
              <a:ext uri="{FF2B5EF4-FFF2-40B4-BE49-F238E27FC236}">
                <a16:creationId xmlns:a16="http://schemas.microsoft.com/office/drawing/2014/main" id="{657F5F7B-A95A-44B8-8999-A14A81206F9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19912" r="19912"/>
          <a:stretch/>
        </p:blipFill>
        <p:spPr bwMode="auto">
          <a:xfrm>
            <a:off x="7298841" y="760590"/>
            <a:ext cx="4891636" cy="60974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9752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cxnSp>
        <p:nvCxnSpPr>
          <p:cNvPr id="9" name="Straight Connector 8">
            <a:extLst>
              <a:ext uri="{FF2B5EF4-FFF2-40B4-BE49-F238E27FC236}">
                <a16:creationId xmlns:a16="http://schemas.microsoft.com/office/drawing/2014/main" id="{D3A8CB74-F1FB-4E69-B836-2C0E53F66614}"/>
              </a:ext>
            </a:extLst>
          </p:cNvPr>
          <p:cNvCxnSpPr>
            <a:cxnSpLocks/>
          </p:cNvCxnSpPr>
          <p:nvPr/>
        </p:nvCxnSpPr>
        <p:spPr>
          <a:xfrm>
            <a:off x="132049" y="6669162"/>
            <a:ext cx="12186227" cy="0"/>
          </a:xfrm>
          <a:prstGeom prst="line">
            <a:avLst/>
          </a:prstGeom>
          <a:ln w="190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purple Freedom lighted freestanding letters on brown surface">
            <a:extLst>
              <a:ext uri="{FF2B5EF4-FFF2-40B4-BE49-F238E27FC236}">
                <a16:creationId xmlns:a16="http://schemas.microsoft.com/office/drawing/2014/main" id="{0EFC9231-CE4D-4358-A254-92AD49C7E533}"/>
              </a:ext>
            </a:extLst>
          </p:cNvPr>
          <p:cNvPicPr>
            <a:picLocks noChangeAspect="1" noChangeArrowheads="1"/>
          </p:cNvPicPr>
          <p:nvPr/>
        </p:nvPicPr>
        <p:blipFill rotWithShape="1">
          <a:blip r:embed="rId3">
            <a:duotone>
              <a:prstClr val="black"/>
              <a:schemeClr val="accent6">
                <a:lumMod val="50000"/>
                <a:tint val="45000"/>
                <a:satMod val="400000"/>
              </a:schemeClr>
            </a:duotone>
            <a:alphaModFix amt="70000"/>
            <a:extLst>
              <a:ext uri="{28A0092B-C50C-407E-A947-70E740481C1C}">
                <a14:useLocalDpi xmlns:a14="http://schemas.microsoft.com/office/drawing/2010/main" val="0"/>
              </a:ext>
            </a:extLst>
          </a:blip>
          <a:srcRect t="40140" r="-2" b="20759"/>
          <a:stretch/>
        </p:blipFill>
        <p:spPr bwMode="auto">
          <a:xfrm>
            <a:off x="1529072" y="7134853"/>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EF59BB-5101-F653-C458-E96D24A8BC7B}"/>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2438399" y="689835"/>
            <a:ext cx="6536073" cy="57565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7" name="Rectangle 26">
            <a:extLst>
              <a:ext uri="{FF2B5EF4-FFF2-40B4-BE49-F238E27FC236}">
                <a16:creationId xmlns:a16="http://schemas.microsoft.com/office/drawing/2014/main" id="{5D12579F-ED0B-4F28-9022-D18F2789D03C}"/>
              </a:ext>
            </a:extLst>
          </p:cNvPr>
          <p:cNvSpPr/>
          <p:nvPr/>
        </p:nvSpPr>
        <p:spPr>
          <a:xfrm>
            <a:off x="132049" y="769669"/>
            <a:ext cx="11858704" cy="5880230"/>
          </a:xfrm>
          <a:prstGeom prst="rect">
            <a:avLst/>
          </a:prstGeom>
          <a:solidFill>
            <a:schemeClr val="accent5">
              <a:alpha val="10000"/>
            </a:schemeClr>
          </a:solidFill>
          <a:ln w="1143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In the Old Testament, God established precise and regular methods for giving, helping, working, and resting. And today, wisdom and spiritual discernment guide believers to find the best ways to use the time God gives—whether meeting together on Saturday, Sunday, or another day of the week. Believers are called to treat one another with grace and forbearance, as we strive for unity.</a:t>
            </a:r>
            <a:endParaRPr lang="en-US" sz="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The giving of the Sinai covenant comes at a key point in the history of Israel. The Ten Command­ments or Decalogue (which means “ten words”) convey wisdom from God. By following these commands, the Israelites were invited to live at peace with one another and with the God who had just freed them from servitude in Egypt (Exo­dus 19:4–6).</a:t>
            </a:r>
            <a:endParaRPr lang="en-US" sz="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The fourth of these commandments, Sabbath, describes a practice of refraining from work on the final day of each week. It is without any precise equivalent in other ancient Near Eastern cultures. The distinctiveness of Sabbath practice became especially apparent when inhabitants of Judah went into exile and later returned to the land after it had been repopulated with other groups (sixth cen­tury BC). Alongside infant circumcision (Leviticus 12:3) and restrictive food laws (Leviticus 11; Deu­teronomy 14), Sabbath became a mark of Jewish identity in the Persian, Greek, and Roman periods and the centuries before the birth of Jesus.</a:t>
            </a: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But as Christianity, which began as a Jewish movement, grew to include many Gentiles, a question that the earliest of churches had to answer was, When shall we meet? Christian “voluntary associations,” which is how churches were seen by Romans, chose to meet before dawn on the first day of the week (Sunday rather than Satur­day). Outsiders noticed the habit of Christians to gather on Sunday mornings. For instance, Pliny the Younger—a second-century Roman authority trying to root out the Christians in his region—reports to the emperor Trajan that Christians gather before dawn on a particular day, when they sing hymns to Christ. </a:t>
            </a:r>
          </a:p>
        </p:txBody>
      </p:sp>
    </p:spTree>
    <p:extLst>
      <p:ext uri="{BB962C8B-B14F-4D97-AF65-F5344CB8AC3E}">
        <p14:creationId xmlns:p14="http://schemas.microsoft.com/office/powerpoint/2010/main" val="289289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591D-5F75-84DB-72B3-056FABBB473E}"/>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6C4B5FE-9F8A-B6ED-148C-88D0A7879732}"/>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743D3286-8000-A016-16BD-B2BBFA318B73}"/>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9EB3D7E2-7596-3630-65B6-E272CD134F89}"/>
              </a:ext>
            </a:extLst>
          </p:cNvPr>
          <p:cNvSpPr/>
          <p:nvPr/>
        </p:nvSpPr>
        <p:spPr>
          <a:xfrm>
            <a:off x="5105400" y="1434918"/>
            <a:ext cx="6857140" cy="5155801"/>
          </a:xfrm>
          <a:prstGeom prst="rect">
            <a:avLst/>
          </a:prstGeom>
          <a:solidFill>
            <a:srgbClr val="00206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Ask a dozen people why the Sabbath commands are important, and you might get thirteen different answers.  You might hear responses like, “Taking rest makes me more productive,” or “A person can’t work all the time. ” These rationales might be true, but they aren’t found in Exodus.  Funny enough, “working all the time” was more or less the cultural expectation of the time.  In an ancient agrarian economy, there is an endless amount of work to be done.  Taking an entire day without work could mean that a family goes without food, clothing, or firewood—without a lot of careful planning.</a:t>
            </a: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God is speaking to people who were enslaved in the recent past.  Under their Egyptian oppressors, the Hebrews were valuable because of their work.  But God values them for a separate reason: they have been chosen and set apart as His.  Thus Sabbath becomes a practice of trust in the heavenly Father to provide (see back to Lesson 2 of the quarter).  Six days of work will be enough, and Exodus shows the miraculous way that God sustains the people on the Sabbath, without work (Ex.  16:21–26).</a:t>
            </a:r>
          </a:p>
        </p:txBody>
      </p:sp>
      <p:sp>
        <p:nvSpPr>
          <p:cNvPr id="5" name="TextBox 4">
            <a:extLst>
              <a:ext uri="{FF2B5EF4-FFF2-40B4-BE49-F238E27FC236}">
                <a16:creationId xmlns:a16="http://schemas.microsoft.com/office/drawing/2014/main" id="{9CE0581B-C109-1D76-867B-C25B468B0ACA}"/>
              </a:ext>
            </a:extLst>
          </p:cNvPr>
          <p:cNvSpPr txBox="1"/>
          <p:nvPr/>
        </p:nvSpPr>
        <p:spPr>
          <a:xfrm>
            <a:off x="569304" y="800956"/>
            <a:ext cx="4741250"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Sabbath as a Practice of Trust</a:t>
            </a:r>
          </a:p>
        </p:txBody>
      </p:sp>
      <p:pic>
        <p:nvPicPr>
          <p:cNvPr id="2" name="Picture 1">
            <a:extLst>
              <a:ext uri="{FF2B5EF4-FFF2-40B4-BE49-F238E27FC236}">
                <a16:creationId xmlns:a16="http://schemas.microsoft.com/office/drawing/2014/main" id="{629BABD4-0321-9B02-7A95-6FF5019AAC10}"/>
              </a:ext>
            </a:extLst>
          </p:cNvPr>
          <p:cNvPicPr>
            <a:picLocks noChangeAspect="1"/>
          </p:cNvPicPr>
          <p:nvPr/>
        </p:nvPicPr>
        <p:blipFill>
          <a:blip r:embed="rId3">
            <a:extLst>
              <a:ext uri="{28A0092B-C50C-407E-A947-70E740481C1C}">
                <a14:useLocalDpi xmlns:a14="http://schemas.microsoft.com/office/drawing/2010/main" val="0"/>
              </a:ext>
            </a:extLst>
          </a:blip>
          <a:srcRect r="25001" b="1"/>
          <a:stretch>
            <a:fillRect/>
          </a:stretch>
        </p:blipFill>
        <p:spPr>
          <a:xfrm>
            <a:off x="1" y="1517546"/>
            <a:ext cx="4728110" cy="472811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14" name="Line 10">
            <a:extLst>
              <a:ext uri="{FF2B5EF4-FFF2-40B4-BE49-F238E27FC236}">
                <a16:creationId xmlns:a16="http://schemas.microsoft.com/office/drawing/2014/main" id="{ADBF21E1-8416-2BD5-FEFF-6329934E1710}"/>
              </a:ext>
            </a:extLst>
          </p:cNvPr>
          <p:cNvSpPr>
            <a:spLocks noChangeShapeType="1"/>
          </p:cNvSpPr>
          <p:nvPr/>
        </p:nvSpPr>
        <p:spPr bwMode="auto">
          <a:xfrm flipV="1">
            <a:off x="5657339" y="2322261"/>
            <a:ext cx="3840480" cy="64384"/>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3" name="Line 10">
            <a:extLst>
              <a:ext uri="{FF2B5EF4-FFF2-40B4-BE49-F238E27FC236}">
                <a16:creationId xmlns:a16="http://schemas.microsoft.com/office/drawing/2014/main" id="{52CA3B27-8330-66C0-9124-37AF2EA28461}"/>
              </a:ext>
            </a:extLst>
          </p:cNvPr>
          <p:cNvSpPr>
            <a:spLocks noChangeShapeType="1"/>
          </p:cNvSpPr>
          <p:nvPr/>
        </p:nvSpPr>
        <p:spPr bwMode="auto">
          <a:xfrm flipV="1">
            <a:off x="9840318" y="2322261"/>
            <a:ext cx="1920240" cy="0"/>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4" name="Line 10">
            <a:extLst>
              <a:ext uri="{FF2B5EF4-FFF2-40B4-BE49-F238E27FC236}">
                <a16:creationId xmlns:a16="http://schemas.microsoft.com/office/drawing/2014/main" id="{308F6997-390E-BF97-EC37-620837321A98}"/>
              </a:ext>
            </a:extLst>
          </p:cNvPr>
          <p:cNvSpPr>
            <a:spLocks noChangeShapeType="1"/>
          </p:cNvSpPr>
          <p:nvPr/>
        </p:nvSpPr>
        <p:spPr bwMode="auto">
          <a:xfrm flipV="1">
            <a:off x="5170360" y="2619040"/>
            <a:ext cx="1280160" cy="0"/>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6" name="Line 10">
            <a:extLst>
              <a:ext uri="{FF2B5EF4-FFF2-40B4-BE49-F238E27FC236}">
                <a16:creationId xmlns:a16="http://schemas.microsoft.com/office/drawing/2014/main" id="{D634FAD2-4854-EF90-0DA7-785605748444}"/>
              </a:ext>
            </a:extLst>
          </p:cNvPr>
          <p:cNvSpPr>
            <a:spLocks noChangeShapeType="1"/>
          </p:cNvSpPr>
          <p:nvPr/>
        </p:nvSpPr>
        <p:spPr bwMode="auto">
          <a:xfrm flipV="1">
            <a:off x="6549981" y="5057440"/>
            <a:ext cx="5120640" cy="0"/>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7" name="Line 10">
            <a:extLst>
              <a:ext uri="{FF2B5EF4-FFF2-40B4-BE49-F238E27FC236}">
                <a16:creationId xmlns:a16="http://schemas.microsoft.com/office/drawing/2014/main" id="{843E1134-916B-4557-0268-42DE0969B6F1}"/>
              </a:ext>
            </a:extLst>
          </p:cNvPr>
          <p:cNvSpPr>
            <a:spLocks noChangeShapeType="1"/>
          </p:cNvSpPr>
          <p:nvPr/>
        </p:nvSpPr>
        <p:spPr bwMode="auto">
          <a:xfrm flipV="1">
            <a:off x="5170360" y="5370261"/>
            <a:ext cx="3108960" cy="0"/>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9" name="TextBox 8">
            <a:extLst>
              <a:ext uri="{FF2B5EF4-FFF2-40B4-BE49-F238E27FC236}">
                <a16:creationId xmlns:a16="http://schemas.microsoft.com/office/drawing/2014/main" id="{1918B7C7-C3F4-1818-192F-32905E08A21B}"/>
              </a:ext>
            </a:extLst>
          </p:cNvPr>
          <p:cNvSpPr txBox="1"/>
          <p:nvPr/>
        </p:nvSpPr>
        <p:spPr>
          <a:xfrm>
            <a:off x="32657" y="-10051"/>
            <a:ext cx="3444003"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Tree>
    <p:extLst>
      <p:ext uri="{BB962C8B-B14F-4D97-AF65-F5344CB8AC3E}">
        <p14:creationId xmlns:p14="http://schemas.microsoft.com/office/powerpoint/2010/main" val="11194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000"/>
                                        <p:tgtEl>
                                          <p:spTgt spid="1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000"/>
                                        <p:tgtEl>
                                          <p:spTgt spid="4"/>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2000"/>
                                        <p:tgtEl>
                                          <p:spTgt spid="6"/>
                                        </p:tgtEl>
                                      </p:cBhvr>
                                    </p:animEffect>
                                  </p:childTnLst>
                                </p:cTn>
                              </p:par>
                            </p:childTnLst>
                          </p:cTn>
                        </p:par>
                        <p:par>
                          <p:cTn id="20" fill="hold">
                            <p:stCondLst>
                              <p:cond delay="8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0CCDA-2EA0-8EB7-D721-CB50568405FB}"/>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FFD1F14-21D3-CC39-BAA7-A2E1284449BB}"/>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7ED525ED-F403-9506-52F9-20AE9A386B64}"/>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2950D5B0-62DA-76AE-0F4E-F12BC5686199}"/>
              </a:ext>
            </a:extLst>
          </p:cNvPr>
          <p:cNvSpPr/>
          <p:nvPr/>
        </p:nvSpPr>
        <p:spPr>
          <a:xfrm>
            <a:off x="6470862" y="1289175"/>
            <a:ext cx="5646696" cy="5518016"/>
          </a:xfrm>
          <a:prstGeom prst="rect">
            <a:avLst/>
          </a:prstGeom>
          <a:solidFill>
            <a:schemeClr val="tx1"/>
          </a:solidFill>
          <a:ln w="0">
            <a:noFill/>
          </a:ln>
          <a:effectLst>
            <a:outerShdw blurRad="44450" dist="27940" dir="5400000" algn="ctr">
              <a:srgbClr val="000000">
                <a:alpha val="32000"/>
              </a:srgbClr>
            </a:outerShdw>
          </a:effectLst>
        </p:spPr>
        <p:txBody>
          <a:bodyPr wrap="square" lIns="64291" tIns="32146" rIns="64291" bIns="32146">
            <a:spAutoFit/>
          </a:bodyPr>
          <a:lstStyle/>
          <a:p>
            <a:pPr marL="0" marR="0">
              <a:lnSpc>
                <a:spcPct val="107000"/>
              </a:lnSpc>
              <a:spcBef>
                <a:spcPts val="0"/>
              </a:spcBef>
              <a:spcAft>
                <a:spcPts val="0"/>
              </a:spcAft>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What does God’s voice sound like? God talked with Adam, Eve, Noah, and Abraham.  God talked with </a:t>
            </a:r>
            <a:r>
              <a:rPr lang="en-US" b="1" dirty="0">
                <a:noFill/>
                <a:effectLst/>
                <a:latin typeface="Gotham Medium" panose="02000604030000020004"/>
                <a:ea typeface="Calibri" panose="020F0502020204030204" pitchFamily="34" charset="0"/>
                <a:cs typeface="Calibri" panose="020F0502020204030204" pitchFamily="34" charset="0"/>
              </a:rPr>
              <a:t>Moses</a:t>
            </a: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 at the burning bush in Exodus 3.  These were very personal times, when God talked with only one or two people.  But God had something bigger in mind in Exodus 20.</a:t>
            </a:r>
            <a:r>
              <a:rPr lang="en-US" sz="4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400" b="1" dirty="0">
              <a:solidFill>
                <a:srgbClr val="002060"/>
              </a:solidFill>
              <a:latin typeface="Gotham Medium" panose="02000604030000020004"/>
              <a:ea typeface="Calibri" panose="020F0502020204030204" pitchFamily="34" charset="0"/>
              <a:cs typeface="Calibri" panose="020F0502020204030204" pitchFamily="34" charset="0"/>
            </a:endParaRPr>
          </a:p>
          <a:p>
            <a:pPr>
              <a:lnSpc>
                <a:spcPct val="107000"/>
              </a:lnSpc>
            </a:pPr>
            <a:r>
              <a:rPr lang="en-US" b="1" dirty="0">
                <a:solidFill>
                  <a:srgbClr val="002060"/>
                </a:solidFill>
                <a:latin typeface="Gotham Medium" panose="02000604030000020004"/>
                <a:ea typeface="Calibri" panose="020F0502020204030204" pitchFamily="34" charset="0"/>
                <a:cs typeface="Calibri" panose="020F0502020204030204" pitchFamily="34" charset="0"/>
              </a:rPr>
              <a:t>God leads the people to the foot of Mount Sinai, which is thundering and covered in smoke.  Moses travels up the mountain, where God revealed His plan to appear in a dense cloud, so the Israelites could actually hear God’s voice and trust that Moses was delivering God’s messages (Ex.  19:9).  God actually speaks the Ten Commandments to the Israelites.  The voice terrifies them, and they beg Moses to bring the rest of the commands as an intermediary (Ex.  20:8–9). </a:t>
            </a:r>
            <a:endParaRPr lang="en-US" sz="400" b="1" dirty="0">
              <a:solidFill>
                <a:srgbClr val="002060"/>
              </a:solidFill>
              <a:latin typeface="Gotham Medium" panose="02000604030000020004"/>
              <a:ea typeface="Calibri" panose="020F0502020204030204" pitchFamily="34" charset="0"/>
              <a:cs typeface="Calibri" panose="020F0502020204030204" pitchFamily="34" charset="0"/>
            </a:endParaRPr>
          </a:p>
          <a:p>
            <a:pPr>
              <a:lnSpc>
                <a:spcPct val="107000"/>
              </a:lnSpc>
            </a:pPr>
            <a:r>
              <a:rPr lang="en-US" sz="400" b="1" dirty="0">
                <a:solidFill>
                  <a:srgbClr val="002060"/>
                </a:solidFill>
                <a:latin typeface="Gotham Medium" panose="02000604030000020004"/>
                <a:ea typeface="Calibri" panose="020F0502020204030204" pitchFamily="34" charset="0"/>
                <a:cs typeface="Calibri" panose="020F0502020204030204" pitchFamily="34" charset="0"/>
              </a:rPr>
              <a:t> </a:t>
            </a:r>
          </a:p>
          <a:p>
            <a:pPr>
              <a:lnSpc>
                <a:spcPct val="107000"/>
              </a:lnSpc>
            </a:pPr>
            <a:r>
              <a:rPr lang="en-US" b="1" dirty="0">
                <a:solidFill>
                  <a:srgbClr val="002060"/>
                </a:solidFill>
                <a:latin typeface="Gotham Medium" panose="02000604030000020004"/>
                <a:ea typeface="Calibri" panose="020F0502020204030204" pitchFamily="34" charset="0"/>
                <a:cs typeface="Calibri" panose="020F0502020204030204" pitchFamily="34" charset="0"/>
              </a:rPr>
              <a:t>This reveals that God wishes to personally connect with His people, even though the sight and sound of God’s presence are almost too much for mortals to bear. </a:t>
            </a:r>
          </a:p>
        </p:txBody>
      </p:sp>
      <p:sp>
        <p:nvSpPr>
          <p:cNvPr id="5" name="TextBox 4">
            <a:extLst>
              <a:ext uri="{FF2B5EF4-FFF2-40B4-BE49-F238E27FC236}">
                <a16:creationId xmlns:a16="http://schemas.microsoft.com/office/drawing/2014/main" id="{F6F7675B-9687-CCE5-2AF6-8A7846D4F272}"/>
              </a:ext>
            </a:extLst>
          </p:cNvPr>
          <p:cNvSpPr txBox="1"/>
          <p:nvPr/>
        </p:nvSpPr>
        <p:spPr>
          <a:xfrm>
            <a:off x="6849298" y="612599"/>
            <a:ext cx="2173896"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Voice</a:t>
            </a:r>
          </a:p>
        </p:txBody>
      </p:sp>
      <p:pic>
        <p:nvPicPr>
          <p:cNvPr id="8" name="Picture 7">
            <a:extLst>
              <a:ext uri="{FF2B5EF4-FFF2-40B4-BE49-F238E27FC236}">
                <a16:creationId xmlns:a16="http://schemas.microsoft.com/office/drawing/2014/main" id="{5625AE2D-8060-CAC2-984F-610F30BC28C0}"/>
              </a:ext>
            </a:extLst>
          </p:cNvPr>
          <p:cNvPicPr>
            <a:picLocks noChangeAspect="1"/>
          </p:cNvPicPr>
          <p:nvPr/>
        </p:nvPicPr>
        <p:blipFill>
          <a:blip r:embed="rId3">
            <a:extLst>
              <a:ext uri="{28A0092B-C50C-407E-A947-70E740481C1C}">
                <a14:useLocalDpi xmlns:a14="http://schemas.microsoft.com/office/drawing/2010/main" val="0"/>
              </a:ext>
            </a:extLst>
          </a:blip>
          <a:srcRect t="11459" r="1" b="11460"/>
          <a:stretch>
            <a:fillRect/>
          </a:stretch>
        </p:blipFill>
        <p:spPr>
          <a:xfrm>
            <a:off x="683677" y="24238"/>
            <a:ext cx="5646696"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11" name="TextBox 10">
            <a:extLst>
              <a:ext uri="{FF2B5EF4-FFF2-40B4-BE49-F238E27FC236}">
                <a16:creationId xmlns:a16="http://schemas.microsoft.com/office/drawing/2014/main" id="{7217B00C-7F44-A521-A010-A0B1A6F37AD4}"/>
              </a:ext>
            </a:extLst>
          </p:cNvPr>
          <p:cNvSpPr txBox="1"/>
          <p:nvPr/>
        </p:nvSpPr>
        <p:spPr>
          <a:xfrm>
            <a:off x="32657" y="-10051"/>
            <a:ext cx="3444003"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Tree>
    <p:extLst>
      <p:ext uri="{BB962C8B-B14F-4D97-AF65-F5344CB8AC3E}">
        <p14:creationId xmlns:p14="http://schemas.microsoft.com/office/powerpoint/2010/main" val="1412254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A9842-CE36-220B-E4A8-D829A49F1933}"/>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AC7E751-3DB6-9193-FA6F-FE0BF2113E32}"/>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A77254CD-F742-A072-B128-467EAFB99187}"/>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9A0700CF-B0E2-B888-208B-33271037BE56}"/>
              </a:ext>
            </a:extLst>
          </p:cNvPr>
          <p:cNvSpPr/>
          <p:nvPr/>
        </p:nvSpPr>
        <p:spPr>
          <a:xfrm>
            <a:off x="152400" y="879473"/>
            <a:ext cx="5943600" cy="5452420"/>
          </a:xfrm>
          <a:prstGeom prst="rect">
            <a:avLst/>
          </a:prstGeom>
          <a:solidFill>
            <a:srgbClr val="00206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Even outsiders to the Christian movement soon notice that Christians gather on a particular day each week.  For instance, Pliny the Younger—a second-century Roman authority trying to root out Christianity—reports to the emperor that Christians gather before dawn, on a special day, and sing hymns to Christ.  Some of the most climactic events of the New Testament happen on a Sunday:</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Jesus rises from the dead (Matthew 28:1; Mark 16:2;Luke 24:1; John 20:1).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Jesus meets two disciples on the road to Emmaus. (Luke 24:13 notes it happens “on the same day” exactly a week after Jesus’ resurrection.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Jesus appears behind locked doors to a group of fearful disciples (John 20:19).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Jesus appears to Thomas, together with all of the other disciples again (John 20:26).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The Holy Spirit comes during Pentecost (Acts 2).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John receives his vision of Jesus “on the Lord’s Day” (Rev.  1:10). </a:t>
            </a:r>
          </a:p>
        </p:txBody>
      </p:sp>
      <p:sp>
        <p:nvSpPr>
          <p:cNvPr id="5" name="TextBox 4">
            <a:extLst>
              <a:ext uri="{FF2B5EF4-FFF2-40B4-BE49-F238E27FC236}">
                <a16:creationId xmlns:a16="http://schemas.microsoft.com/office/drawing/2014/main" id="{1F4CE2BB-DA1E-F0B7-2CA4-4B1DCBC03E0D}"/>
              </a:ext>
            </a:extLst>
          </p:cNvPr>
          <p:cNvSpPr txBox="1"/>
          <p:nvPr/>
        </p:nvSpPr>
        <p:spPr>
          <a:xfrm>
            <a:off x="6412562" y="879473"/>
            <a:ext cx="2954184"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Important Sundays</a:t>
            </a:r>
          </a:p>
        </p:txBody>
      </p:sp>
      <p:pic>
        <p:nvPicPr>
          <p:cNvPr id="8" name="Picture 7">
            <a:extLst>
              <a:ext uri="{FF2B5EF4-FFF2-40B4-BE49-F238E27FC236}">
                <a16:creationId xmlns:a16="http://schemas.microsoft.com/office/drawing/2014/main" id="{F6937F25-FF2C-18DE-B226-C0370B3EF740}"/>
              </a:ext>
            </a:extLst>
          </p:cNvPr>
          <p:cNvPicPr>
            <a:picLocks noChangeAspect="1"/>
          </p:cNvPicPr>
          <p:nvPr/>
        </p:nvPicPr>
        <p:blipFill>
          <a:blip r:embed="rId3">
            <a:extLst>
              <a:ext uri="{28A0092B-C50C-407E-A947-70E740481C1C}">
                <a14:useLocalDpi xmlns:a14="http://schemas.microsoft.com/office/drawing/2010/main" val="0"/>
              </a:ext>
            </a:extLst>
          </a:blip>
          <a:srcRect b="4223"/>
          <a:stretch>
            <a:fillRect/>
          </a:stretch>
        </p:blipFill>
        <p:spPr>
          <a:xfrm>
            <a:off x="6096000" y="879473"/>
            <a:ext cx="5596128" cy="5796963"/>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a:extLst>
              <a:ext uri="{FF2B5EF4-FFF2-40B4-BE49-F238E27FC236}">
                <a16:creationId xmlns:a16="http://schemas.microsoft.com/office/drawing/2014/main" id="{69BE69D7-0F66-158F-25A9-27EFAA3B819E}"/>
              </a:ext>
            </a:extLst>
          </p:cNvPr>
          <p:cNvSpPr txBox="1"/>
          <p:nvPr/>
        </p:nvSpPr>
        <p:spPr>
          <a:xfrm>
            <a:off x="32657" y="-10051"/>
            <a:ext cx="3444003"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Tree>
    <p:extLst>
      <p:ext uri="{BB962C8B-B14F-4D97-AF65-F5344CB8AC3E}">
        <p14:creationId xmlns:p14="http://schemas.microsoft.com/office/powerpoint/2010/main" val="2998708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259</TotalTime>
  <Words>10121</Words>
  <Application>Microsoft Office PowerPoint</Application>
  <PresentationFormat>Widescreen</PresentationFormat>
  <Paragraphs>559</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 Black</vt:lpstr>
      <vt:lpstr>Arial</vt:lpstr>
      <vt:lpstr>Arial Black</vt:lpstr>
      <vt:lpstr>Calibri</vt:lpstr>
      <vt:lpstr>Gotham Book</vt:lpstr>
      <vt:lpstr>Gotham Medium</vt:lpstr>
      <vt:lpstr>Helvetica Neue</vt:lpstr>
      <vt:lpstr>Wingdings</vt:lpstr>
      <vt:lpstr>Wingdings 3</vt:lpstr>
      <vt:lpstr>Slice</vt:lpstr>
      <vt:lpstr>PowerPoint Presentation</vt:lpstr>
      <vt:lpstr>PowerPoint Presentation</vt:lpstr>
      <vt:lpstr>PowerPoint Presentation</vt:lpstr>
      <vt:lpstr>Daily Bible Readings Week of February 16 through February 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5</cp:revision>
  <dcterms:created xsi:type="dcterms:W3CDTF">2023-10-23T11:42:57Z</dcterms:created>
  <dcterms:modified xsi:type="dcterms:W3CDTF">2026-02-09T20:09:18Z</dcterms:modified>
</cp:coreProperties>
</file>