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0" r:id="rId3"/>
    <p:sldId id="264" r:id="rId4"/>
    <p:sldId id="262" r:id="rId5"/>
    <p:sldId id="275" r:id="rId6"/>
    <p:sldId id="267" r:id="rId7"/>
    <p:sldId id="258" r:id="rId8"/>
    <p:sldId id="281" r:id="rId9"/>
    <p:sldId id="283" r:id="rId10"/>
    <p:sldId id="284" r:id="rId11"/>
    <p:sldId id="282" r:id="rId12"/>
    <p:sldId id="285" r:id="rId13"/>
    <p:sldId id="286" r:id="rId14"/>
    <p:sldId id="276" r:id="rId15"/>
    <p:sldId id="272" r:id="rId16"/>
    <p:sldId id="273" r:id="rId17"/>
    <p:sldId id="2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2"/>
    <a:srgbClr val="FED6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7"/>
    <p:restoredTop sz="78503"/>
  </p:normalViewPr>
  <p:slideViewPr>
    <p:cSldViewPr snapToGrid="0" snapToObjects="1">
      <p:cViewPr varScale="1">
        <p:scale>
          <a:sx n="99" d="100"/>
          <a:sy n="99" d="100"/>
        </p:scale>
        <p:origin x="23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2217E-6224-F240-8D99-65631E28647B}" type="datetimeFigureOut">
              <a:rPr lang="en-US" smtClean="0"/>
              <a:t>10/23/24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E853B-23F8-934E-9443-24574DC69BDE}" type="slidenum">
              <a:rPr lang="en-US" smtClean="0"/>
              <a:t>‹#›</a:t>
            </a:fld>
            <a:endParaRPr lang="en-US"/>
          </a:p>
        </p:txBody>
      </p:sp>
    </p:spTree>
    <p:extLst>
      <p:ext uri="{BB962C8B-B14F-4D97-AF65-F5344CB8AC3E}">
        <p14:creationId xmlns:p14="http://schemas.microsoft.com/office/powerpoint/2010/main" val="244801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a:t>
            </a:fld>
            <a:endParaRPr lang="en-US"/>
          </a:p>
        </p:txBody>
      </p:sp>
    </p:spTree>
    <p:extLst>
      <p:ext uri="{BB962C8B-B14F-4D97-AF65-F5344CB8AC3E}">
        <p14:creationId xmlns:p14="http://schemas.microsoft.com/office/powerpoint/2010/main" val="341947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10</a:t>
            </a:fld>
            <a:endParaRPr lang="en-US"/>
          </a:p>
        </p:txBody>
      </p:sp>
    </p:spTree>
    <p:extLst>
      <p:ext uri="{BB962C8B-B14F-4D97-AF65-F5344CB8AC3E}">
        <p14:creationId xmlns:p14="http://schemas.microsoft.com/office/powerpoint/2010/main" val="9258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sz="1200" dirty="0">
                <a:latin typeface="Arial" panose="020B0604020202020204" pitchFamily="34" charset="0"/>
                <a:cs typeface="Arial" panose="020B0604020202020204" pitchFamily="34" charset="0"/>
              </a:rPr>
              <a:t>Matthew 6:33–34</a:t>
            </a:r>
            <a:r>
              <a:rPr lang="en-US" dirty="0"/>
              <a:t> 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11</a:t>
            </a:fld>
            <a:endParaRPr lang="en-US"/>
          </a:p>
        </p:txBody>
      </p:sp>
    </p:spTree>
    <p:extLst>
      <p:ext uri="{BB962C8B-B14F-4D97-AF65-F5344CB8AC3E}">
        <p14:creationId xmlns:p14="http://schemas.microsoft.com/office/powerpoint/2010/main" val="157647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12</a:t>
            </a:fld>
            <a:endParaRPr lang="en-US"/>
          </a:p>
        </p:txBody>
      </p:sp>
    </p:spTree>
    <p:extLst>
      <p:ext uri="{BB962C8B-B14F-4D97-AF65-F5344CB8AC3E}">
        <p14:creationId xmlns:p14="http://schemas.microsoft.com/office/powerpoint/2010/main" val="1080952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13</a:t>
            </a:fld>
            <a:endParaRPr lang="en-US"/>
          </a:p>
        </p:txBody>
      </p:sp>
    </p:spTree>
    <p:extLst>
      <p:ext uri="{BB962C8B-B14F-4D97-AF65-F5344CB8AC3E}">
        <p14:creationId xmlns:p14="http://schemas.microsoft.com/office/powerpoint/2010/main" val="99211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a:rPr>
              <a:t>Say, “One way we can deal with worry is to</a:t>
            </a:r>
            <a:r>
              <a:rPr lang="en-US" i="0" dirty="0">
                <a:effectLst/>
                <a:latin typeface="Times"/>
              </a:rPr>
              <a:t> </a:t>
            </a:r>
            <a:r>
              <a:rPr lang="en-US" i="1" dirty="0">
                <a:effectLst/>
                <a:latin typeface="Times"/>
              </a:rPr>
              <a:t>notice the needs of others in our community.” Ask</a:t>
            </a:r>
            <a:r>
              <a:rPr lang="en-US" i="0" dirty="0">
                <a:effectLst/>
                <a:latin typeface="Times"/>
              </a:rPr>
              <a:t> </a:t>
            </a:r>
            <a:r>
              <a:rPr lang="en-US" i="1" dirty="0">
                <a:effectLst/>
                <a:latin typeface="Times"/>
              </a:rPr>
              <a:t>participants to create a list on the board of difficulties</a:t>
            </a:r>
            <a:r>
              <a:rPr lang="en-US" i="0" dirty="0">
                <a:effectLst/>
                <a:latin typeface="Times"/>
              </a:rPr>
              <a:t> </a:t>
            </a:r>
            <a:r>
              <a:rPr lang="en-US" i="1" dirty="0">
                <a:effectLst/>
                <a:latin typeface="Times"/>
              </a:rPr>
              <a:t>that people in your community may face.</a:t>
            </a:r>
            <a:r>
              <a:rPr lang="en-US" i="0" dirty="0">
                <a:effectLst/>
                <a:latin typeface="Times"/>
              </a:rPr>
              <a:t> </a:t>
            </a:r>
            <a:r>
              <a:rPr lang="en-US" i="1" dirty="0">
                <a:effectLst/>
                <a:latin typeface="Times"/>
              </a:rPr>
              <a:t>Lead a brainstorming session on ways to address</a:t>
            </a:r>
            <a:r>
              <a:rPr lang="en-US" i="0" dirty="0">
                <a:effectLst/>
                <a:latin typeface="Times"/>
              </a:rPr>
              <a:t> </a:t>
            </a:r>
            <a:r>
              <a:rPr lang="en-US" i="1" dirty="0">
                <a:effectLst/>
                <a:latin typeface="Times"/>
              </a:rPr>
              <a:t>those difficulties. To help with brainstorming, ask</a:t>
            </a:r>
            <a:r>
              <a:rPr lang="en-US" i="0" dirty="0">
                <a:effectLst/>
                <a:latin typeface="Times"/>
              </a:rPr>
              <a:t> </a:t>
            </a:r>
            <a:r>
              <a:rPr lang="en-US" i="1" dirty="0">
                <a:effectLst/>
                <a:latin typeface="Times"/>
              </a:rPr>
              <a:t>the following questions:</a:t>
            </a:r>
            <a:endParaRPr lang="en-US" dirty="0">
              <a:effectLst/>
              <a:latin typeface="Time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14</a:t>
            </a:fld>
            <a:endParaRPr lang="en-US"/>
          </a:p>
        </p:txBody>
      </p:sp>
    </p:spTree>
    <p:extLst>
      <p:ext uri="{BB962C8B-B14F-4D97-AF65-F5344CB8AC3E}">
        <p14:creationId xmlns:p14="http://schemas.microsoft.com/office/powerpoint/2010/main" val="394296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Conclusion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15</a:t>
            </a:fld>
            <a:endParaRPr lang="en-US"/>
          </a:p>
        </p:txBody>
      </p:sp>
    </p:spTree>
    <p:extLst>
      <p:ext uri="{BB962C8B-B14F-4D97-AF65-F5344CB8AC3E}">
        <p14:creationId xmlns:p14="http://schemas.microsoft.com/office/powerpoint/2010/main" val="120385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prayer: </a:t>
            </a:r>
            <a:r>
              <a:rPr lang="en-US" dirty="0">
                <a:effectLst/>
                <a:latin typeface="Times"/>
              </a:rPr>
              <a:t>What a sacred privilege it is to know You as our Father in heaven! May we never take this relationship for granted, and may we help others to see what a blessing it is to know You in that way and the difference it makes in our lives, both now and for eternity. In Jesus’ name we pray. Amen.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16</a:t>
            </a:fld>
            <a:endParaRPr lang="en-US"/>
          </a:p>
        </p:txBody>
      </p:sp>
    </p:spTree>
    <p:extLst>
      <p:ext uri="{BB962C8B-B14F-4D97-AF65-F5344CB8AC3E}">
        <p14:creationId xmlns:p14="http://schemas.microsoft.com/office/powerpoint/2010/main" val="92318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Supplement with additional information from the Introduction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2</a:t>
            </a:fld>
            <a:endParaRPr lang="en-US"/>
          </a:p>
        </p:txBody>
      </p:sp>
    </p:spTree>
    <p:extLst>
      <p:ext uri="{BB962C8B-B14F-4D97-AF65-F5344CB8AC3E}">
        <p14:creationId xmlns:p14="http://schemas.microsoft.com/office/powerpoint/2010/main" val="42721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effectLst/>
                <a:latin typeface="Arial" panose="020B0604020202020204" pitchFamily="34" charset="0"/>
                <a:cs typeface="Arial" panose="020B0604020202020204" pitchFamily="34" charset="0"/>
              </a:rPr>
              <a:t>Divide the class into small groups and distribute a sheet of paper and a pen to each group Direct groups to write the following words a headers of three columns on the sheet of paper: </a:t>
            </a:r>
            <a:r>
              <a:rPr lang="en-US" i="1" dirty="0">
                <a:effectLst/>
                <a:latin typeface="Arial" panose="020B0604020202020204" pitchFamily="34" charset="0"/>
                <a:cs typeface="Arial" panose="020B0604020202020204" pitchFamily="34" charset="0"/>
              </a:rPr>
              <a:t>Minor, Serious, Unusual. </a:t>
            </a:r>
            <a:r>
              <a:rPr lang="en-US" i="0" dirty="0">
                <a:latin typeface="Arial" panose="020B0604020202020204" pitchFamily="34" charset="0"/>
                <a:cs typeface="Arial" panose="020B0604020202020204" pitchFamily="34" charset="0"/>
              </a:rPr>
              <a:t>After three minutes of group work, reconvene the class and ask volunteers to share examples.</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Then, ask the questions for whole-class discussion.</a:t>
            </a:r>
          </a:p>
          <a:p>
            <a:endParaRPr lang="en-US" dirty="0">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3</a:t>
            </a:fld>
            <a:endParaRPr lang="en-US"/>
          </a:p>
        </p:txBody>
      </p:sp>
    </p:spTree>
    <p:extLst>
      <p:ext uri="{BB962C8B-B14F-4D97-AF65-F5344CB8AC3E}">
        <p14:creationId xmlns:p14="http://schemas.microsoft.com/office/powerpoint/2010/main" val="36115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 with additional information from the Lesson Context as desired.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88E853B-23F8-934E-9443-24574DC69BDE}" type="slidenum">
              <a:rPr lang="en-US" smtClean="0"/>
              <a:t>4</a:t>
            </a:fld>
            <a:endParaRPr lang="en-US"/>
          </a:p>
        </p:txBody>
      </p:sp>
    </p:spTree>
    <p:extLst>
      <p:ext uri="{BB962C8B-B14F-4D97-AF65-F5344CB8AC3E}">
        <p14:creationId xmlns:p14="http://schemas.microsoft.com/office/powerpoint/2010/main" val="16526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Matthew 6:24 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5</a:t>
            </a:fld>
            <a:endParaRPr lang="en-US"/>
          </a:p>
        </p:txBody>
      </p:sp>
    </p:spTree>
    <p:extLst>
      <p:ext uri="{BB962C8B-B14F-4D97-AF65-F5344CB8AC3E}">
        <p14:creationId xmlns:p14="http://schemas.microsoft.com/office/powerpoint/2010/main" val="321338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6</a:t>
            </a:fld>
            <a:endParaRPr lang="en-US"/>
          </a:p>
        </p:txBody>
      </p:sp>
    </p:spTree>
    <p:extLst>
      <p:ext uri="{BB962C8B-B14F-4D97-AF65-F5344CB8AC3E}">
        <p14:creationId xmlns:p14="http://schemas.microsoft.com/office/powerpoint/2010/main" val="77518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pitchFamily="2" charset="0"/>
              </a:rPr>
              <a:t>Point to this visual and ask, “In what ways has our heavenly Father provided what we need?”</a:t>
            </a:r>
          </a:p>
        </p:txBody>
      </p:sp>
      <p:sp>
        <p:nvSpPr>
          <p:cNvPr id="4" name="Slide Number Placeholder 3"/>
          <p:cNvSpPr>
            <a:spLocks noGrp="1"/>
          </p:cNvSpPr>
          <p:nvPr>
            <p:ph type="sldNum" sz="quarter" idx="5"/>
          </p:nvPr>
        </p:nvSpPr>
        <p:spPr/>
        <p:txBody>
          <a:bodyPr/>
          <a:lstStyle/>
          <a:p>
            <a:fld id="{888E853B-23F8-934E-9443-24574DC69BDE}" type="slidenum">
              <a:rPr lang="en-US" smtClean="0"/>
              <a:t>7</a:t>
            </a:fld>
            <a:endParaRPr lang="en-US"/>
          </a:p>
        </p:txBody>
      </p:sp>
    </p:spTree>
    <p:extLst>
      <p:ext uri="{BB962C8B-B14F-4D97-AF65-F5344CB8AC3E}">
        <p14:creationId xmlns:p14="http://schemas.microsoft.com/office/powerpoint/2010/main" val="264261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Matthew 6:25–32 out loud.</a:t>
            </a:r>
          </a:p>
        </p:txBody>
      </p:sp>
      <p:sp>
        <p:nvSpPr>
          <p:cNvPr id="4" name="Slide Number Placeholder 3"/>
          <p:cNvSpPr>
            <a:spLocks noGrp="1"/>
          </p:cNvSpPr>
          <p:nvPr>
            <p:ph type="sldNum" sz="quarter" idx="5"/>
          </p:nvPr>
        </p:nvSpPr>
        <p:spPr/>
        <p:txBody>
          <a:bodyPr/>
          <a:lstStyle/>
          <a:p>
            <a:fld id="{888E853B-23F8-934E-9443-24574DC69BDE}" type="slidenum">
              <a:rPr lang="en-US" smtClean="0"/>
              <a:t>8</a:t>
            </a:fld>
            <a:endParaRPr lang="en-US"/>
          </a:p>
        </p:txBody>
      </p:sp>
    </p:spTree>
    <p:extLst>
      <p:ext uri="{BB962C8B-B14F-4D97-AF65-F5344CB8AC3E}">
        <p14:creationId xmlns:p14="http://schemas.microsoft.com/office/powerpoint/2010/main" val="313935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8E853B-23F8-934E-9443-24574DC69BDE}" type="slidenum">
              <a:rPr lang="en-US" smtClean="0"/>
              <a:t>9</a:t>
            </a:fld>
            <a:endParaRPr lang="en-US"/>
          </a:p>
        </p:txBody>
      </p:sp>
    </p:spTree>
    <p:extLst>
      <p:ext uri="{BB962C8B-B14F-4D97-AF65-F5344CB8AC3E}">
        <p14:creationId xmlns:p14="http://schemas.microsoft.com/office/powerpoint/2010/main" val="25732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50410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64007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88968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8901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B2C358-E8DF-CB43-88E5-DDBE7E5131F2}" type="datetimeFigureOut">
              <a:rPr lang="en-US" smtClean="0"/>
              <a:t>10/23/24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298566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6518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B2C358-E8DF-CB43-88E5-DDBE7E5131F2}" type="datetimeFigureOut">
              <a:rPr lang="en-US" smtClean="0"/>
              <a:t>10/23/24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383099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B2C358-E8DF-CB43-88E5-DDBE7E5131F2}" type="datetimeFigureOut">
              <a:rPr lang="en-US" smtClean="0"/>
              <a:t>10/23/24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01708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2C358-E8DF-CB43-88E5-DDBE7E5131F2}" type="datetimeFigureOut">
              <a:rPr lang="en-US" smtClean="0"/>
              <a:t>10/23/24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121988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327818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B2C358-E8DF-CB43-88E5-DDBE7E5131F2}" type="datetimeFigureOut">
              <a:rPr lang="en-US" smtClean="0"/>
              <a:t>10/23/24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7D921A-2913-AA42-89F9-4BAFB488740C}" type="slidenum">
              <a:rPr lang="en-US" smtClean="0"/>
              <a:t>‹#›</a:t>
            </a:fld>
            <a:endParaRPr lang="en-US"/>
          </a:p>
        </p:txBody>
      </p:sp>
    </p:spTree>
    <p:extLst>
      <p:ext uri="{BB962C8B-B14F-4D97-AF65-F5344CB8AC3E}">
        <p14:creationId xmlns:p14="http://schemas.microsoft.com/office/powerpoint/2010/main" val="48555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0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2C358-E8DF-CB43-88E5-DDBE7E5131F2}" type="datetimeFigureOut">
              <a:rPr lang="en-US" smtClean="0"/>
              <a:t>10/23/24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D921A-2913-AA42-89F9-4BAFB488740C}" type="slidenum">
              <a:rPr lang="en-US" smtClean="0"/>
              <a:t>‹#›</a:t>
            </a:fld>
            <a:endParaRPr lang="en-US"/>
          </a:p>
        </p:txBody>
      </p:sp>
    </p:spTree>
    <p:extLst>
      <p:ext uri="{BB962C8B-B14F-4D97-AF65-F5344CB8AC3E}">
        <p14:creationId xmlns:p14="http://schemas.microsoft.com/office/powerpoint/2010/main" val="186772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AA53E9-DD9A-7E41-9D9B-9A6F7F5CB333}"/>
              </a:ext>
            </a:extLst>
          </p:cNvPr>
          <p:cNvSpPr/>
          <p:nvPr/>
        </p:nvSpPr>
        <p:spPr>
          <a:xfrm>
            <a:off x="0" y="6125258"/>
            <a:ext cx="9142975" cy="610597"/>
          </a:xfrm>
          <a:prstGeom prst="rect">
            <a:avLst/>
          </a:prstGeom>
          <a:solidFill>
            <a:srgbClr val="FFB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61183F-B138-1A4F-8344-D01E9BE2B506}"/>
              </a:ext>
            </a:extLst>
          </p:cNvPr>
          <p:cNvPicPr>
            <a:picLocks noChangeAspect="1"/>
          </p:cNvPicPr>
          <p:nvPr/>
        </p:nvPicPr>
        <p:blipFill>
          <a:blip r:embed="rId3"/>
          <a:stretch>
            <a:fillRect/>
          </a:stretch>
        </p:blipFill>
        <p:spPr>
          <a:xfrm>
            <a:off x="165965" y="6302495"/>
            <a:ext cx="1277860" cy="290540"/>
          </a:xfrm>
          <a:prstGeom prst="rect">
            <a:avLst/>
          </a:prstGeom>
          <a:ln>
            <a:noFill/>
          </a:ln>
        </p:spPr>
      </p:pic>
      <p:sp>
        <p:nvSpPr>
          <p:cNvPr id="9" name="TextBox 8">
            <a:extLst>
              <a:ext uri="{FF2B5EF4-FFF2-40B4-BE49-F238E27FC236}">
                <a16:creationId xmlns:a16="http://schemas.microsoft.com/office/drawing/2014/main" id="{EBD211AF-0577-D948-AA89-17438CF06CBD}"/>
              </a:ext>
            </a:extLst>
          </p:cNvPr>
          <p:cNvSpPr txBox="1"/>
          <p:nvPr/>
        </p:nvSpPr>
        <p:spPr>
          <a:xfrm>
            <a:off x="1481880" y="6237649"/>
            <a:ext cx="7662120" cy="400110"/>
          </a:xfrm>
          <a:prstGeom prst="rect">
            <a:avLst/>
          </a:prstGeom>
          <a:noFill/>
          <a:ln>
            <a:noFill/>
          </a:ln>
        </p:spPr>
        <p:txBody>
          <a:bodyPr wrap="square" rtlCol="0">
            <a:spAutoFit/>
          </a:bodyPr>
          <a:lstStyle/>
          <a:p>
            <a:pPr algn="ctr"/>
            <a:r>
              <a:rPr lang="en-US" sz="1000" dirty="0">
                <a:solidFill>
                  <a:schemeClr val="bg1"/>
                </a:solidFill>
                <a:latin typeface="Baskerville" panose="02020502070401020303" pitchFamily="18" charset="0"/>
                <a:ea typeface="Baskerville" panose="02020502070401020303" pitchFamily="18" charset="0"/>
              </a:rPr>
              <a:t>Copyright © 2025 Standard Publishing, part of the David C Cook family, Colorado Springs, Colorado 80918</a:t>
            </a:r>
          </a:p>
          <a:p>
            <a:pPr algn="ctr"/>
            <a:r>
              <a:rPr lang="en-US" sz="1000" dirty="0">
                <a:solidFill>
                  <a:schemeClr val="bg1"/>
                </a:solidFill>
                <a:latin typeface="Baskerville" panose="02020502070401020303" pitchFamily="18" charset="0"/>
                <a:ea typeface="Baskerville" panose="02020502070401020303" pitchFamily="18" charset="0"/>
              </a:rPr>
              <a:t>All rights reserved. Photo © Getty Images</a:t>
            </a:r>
          </a:p>
        </p:txBody>
      </p:sp>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ctr" anchorCtr="0">
            <a:normAutofit/>
          </a:bodyPr>
          <a:lstStyle/>
          <a:p>
            <a:r>
              <a:rPr lang="en-US" b="1" dirty="0">
                <a:latin typeface="Arial" panose="020B0604020202020204" pitchFamily="34" charset="0"/>
                <a:cs typeface="Arial" panose="020B0604020202020204" pitchFamily="34" charset="0"/>
              </a:rPr>
              <a:t>Our Heavenly Father</a:t>
            </a: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7512938" y="2524349"/>
            <a:ext cx="1630037"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Lesson 2</a:t>
            </a:r>
          </a:p>
        </p:txBody>
      </p:sp>
    </p:spTree>
    <p:extLst>
      <p:ext uri="{BB962C8B-B14F-4D97-AF65-F5344CB8AC3E}">
        <p14:creationId xmlns:p14="http://schemas.microsoft.com/office/powerpoint/2010/main" val="1947072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In what ways can we grow in faith to trust in God’s provision?</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How do you balance faith in God and personal responsibility in this regard?</a:t>
            </a:r>
          </a:p>
        </p:txBody>
      </p:sp>
    </p:spTree>
    <p:extLst>
      <p:ext uri="{BB962C8B-B14F-4D97-AF65-F5344CB8AC3E}">
        <p14:creationId xmlns:p14="http://schemas.microsoft.com/office/powerpoint/2010/main" val="39668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III. Kingdom Living</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Matthew 6:33–34</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3815740"/>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Righteousness First (v. 33)</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Today, Not Tomorrow (v. 34)</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8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What concerns and actions are indicative of the kingdom of God and the righteousness of God?</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What steps will you take to prioritize the kingdom of God in the upcoming week?</a:t>
            </a:r>
          </a:p>
        </p:txBody>
      </p:sp>
    </p:spTree>
    <p:extLst>
      <p:ext uri="{BB962C8B-B14F-4D97-AF65-F5344CB8AC3E}">
        <p14:creationId xmlns:p14="http://schemas.microsoft.com/office/powerpoint/2010/main" val="38800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How can we balance focusing on “things above” with the need to pursue justice and righteousness in the world?</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In what ways do Micah 6:8; Matthew 5:13–16; Acts 20:32–35; and James 1:27 inform your response?</a:t>
            </a:r>
          </a:p>
        </p:txBody>
      </p:sp>
    </p:spTree>
    <p:extLst>
      <p:ext uri="{BB962C8B-B14F-4D97-AF65-F5344CB8AC3E}">
        <p14:creationId xmlns:p14="http://schemas.microsoft.com/office/powerpoint/2010/main" val="35278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Life</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Let’s notice the needs of others in our community. Together, make a list of difficulties people are facing. Then, discuss:</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What is already being done to help with these difficulties?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How can we partner with those already addressing these difficulties?</a:t>
            </a:r>
          </a:p>
          <a:p>
            <a:pPr marL="0" indent="0">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347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Connecting People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the Father</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All followers of Jesus can demonstrate the difference that living in the trust of a loving heavenly Father can make. Each of us has a sphere of influence that includes people to whom God seems far away.</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 change in people’s understanding of God may not occur overnight through our efforts. Still, with patience and prayer perhaps we can use the illustration in the Lesson Introduction, “pulling back the curtain” and helping people see how much their Father really does love them.</a:t>
            </a:r>
          </a:p>
          <a:p>
            <a:endParaRPr lang="en-US" dirty="0"/>
          </a:p>
        </p:txBody>
      </p:sp>
    </p:spTree>
    <p:extLst>
      <p:ext uri="{BB962C8B-B14F-4D97-AF65-F5344CB8AC3E}">
        <p14:creationId xmlns:p14="http://schemas.microsoft.com/office/powerpoint/2010/main" val="18671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33412" y="1441102"/>
            <a:ext cx="7886700" cy="1400613"/>
          </a:xfrm>
        </p:spPr>
        <p:txBody>
          <a:bodyPr>
            <a:normAutofit/>
          </a:bodyPr>
          <a:lstStyle/>
          <a:p>
            <a:pPr algn="ctr"/>
            <a:r>
              <a:rPr lang="en-US" sz="4400" dirty="0">
                <a:latin typeface="Arial" panose="020B0604020202020204" pitchFamily="34" charset="0"/>
                <a:cs typeface="Arial" panose="020B0604020202020204" pitchFamily="34" charset="0"/>
              </a:rPr>
              <a:t>Thought to Remember</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8650" y="2983383"/>
            <a:ext cx="7886700" cy="2811388"/>
          </a:xfrm>
        </p:spPr>
        <p:txBody>
          <a:bodyPr>
            <a:normAutofit/>
          </a:bodyPr>
          <a:lstStyle/>
          <a:p>
            <a:pPr marL="0" indent="0" algn="ctr">
              <a:lnSpc>
                <a:spcPct val="100000"/>
              </a:lnSpc>
              <a:spcBef>
                <a:spcPts val="0"/>
              </a:spcBef>
              <a:buNone/>
            </a:pPr>
            <a:r>
              <a:rPr lang="en-US" sz="2800" dirty="0">
                <a:latin typeface="Arial" panose="020B0604020202020204" pitchFamily="34" charset="0"/>
                <a:cs typeface="Arial" panose="020B0604020202020204" pitchFamily="34" charset="0"/>
              </a:rPr>
              <a:t>No one knows our earthly needs</a:t>
            </a:r>
          </a:p>
          <a:p>
            <a:pPr marL="0" indent="0" algn="ctr">
              <a:lnSpc>
                <a:spcPct val="100000"/>
              </a:lnSpc>
              <a:spcBef>
                <a:spcPts val="0"/>
              </a:spcBef>
              <a:buNone/>
            </a:pPr>
            <a:r>
              <a:rPr lang="en-US" sz="2800" dirty="0">
                <a:latin typeface="Arial" panose="020B0604020202020204" pitchFamily="34" charset="0"/>
                <a:cs typeface="Arial" panose="020B0604020202020204" pitchFamily="34" charset="0"/>
              </a:rPr>
              <a:t>better than our heavenly Father.</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832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7AFA4F-CB4F-394D-9A7F-D724AAEA838C}"/>
              </a:ext>
            </a:extLst>
          </p:cNvPr>
          <p:cNvSpPr>
            <a:spLocks noGrp="1"/>
          </p:cNvSpPr>
          <p:nvPr>
            <p:ph type="ctrTitle"/>
          </p:nvPr>
        </p:nvSpPr>
        <p:spPr>
          <a:xfrm>
            <a:off x="0" y="1520042"/>
            <a:ext cx="9142975" cy="1448789"/>
          </a:xfrm>
          <a:solidFill>
            <a:schemeClr val="bg2">
              <a:alpha val="75000"/>
            </a:schemeClr>
          </a:solidFill>
        </p:spPr>
        <p:txBody>
          <a:bodyPr anchor="b" anchorCtr="0">
            <a:normAutofit/>
          </a:bodyPr>
          <a:lstStyle/>
          <a:p>
            <a:pPr algn="r"/>
            <a:r>
              <a:rPr lang="en-US" b="1" dirty="0">
                <a:latin typeface="Arial" panose="020B0604020202020204" pitchFamily="34" charset="0"/>
                <a:cs typeface="Arial" panose="020B0604020202020204" pitchFamily="34" charset="0"/>
              </a:rPr>
              <a:t>Christ </a:t>
            </a:r>
            <a:r>
              <a:rPr lang="en-US" b="1">
                <a:latin typeface="Arial" panose="020B0604020202020204" pitchFamily="34" charset="0"/>
                <a:cs typeface="Arial" panose="020B0604020202020204" pitchFamily="34" charset="0"/>
              </a:rPr>
              <a:t>the Savior</a:t>
            </a:r>
            <a:endParaRPr lang="en-US" b="1" dirty="0">
              <a:latin typeface="Arial" panose="020B0604020202020204" pitchFamily="34" charset="0"/>
              <a:cs typeface="Arial" panose="020B0604020202020204" pitchFamily="34" charset="0"/>
            </a:endParaRPr>
          </a:p>
        </p:txBody>
      </p:sp>
      <p:sp>
        <p:nvSpPr>
          <p:cNvPr id="4" name="Subtitle 3">
            <a:extLst>
              <a:ext uri="{FF2B5EF4-FFF2-40B4-BE49-F238E27FC236}">
                <a16:creationId xmlns:a16="http://schemas.microsoft.com/office/drawing/2014/main" id="{935C3F4F-FDB4-AE4B-A3D4-4439A53FA9DD}"/>
              </a:ext>
            </a:extLst>
          </p:cNvPr>
          <p:cNvSpPr>
            <a:spLocks noGrp="1"/>
          </p:cNvSpPr>
          <p:nvPr>
            <p:ph type="subTitle" idx="1"/>
          </p:nvPr>
        </p:nvSpPr>
        <p:spPr>
          <a:xfrm>
            <a:off x="6092042" y="1538700"/>
            <a:ext cx="3050934" cy="444482"/>
          </a:xfrm>
          <a:noFill/>
        </p:spPr>
        <p:txBody>
          <a:bodyPr vert="horz" lIns="91440" tIns="45720" rIns="91440" bIns="45720" rtlCol="0" anchor="t">
            <a:normAutofit/>
          </a:bodyPr>
          <a:lstStyle/>
          <a:p>
            <a:pPr algn="l"/>
            <a:r>
              <a:rPr lang="en-US" dirty="0">
                <a:solidFill>
                  <a:schemeClr val="tx1">
                    <a:lumMod val="85000"/>
                    <a:lumOff val="15000"/>
                  </a:schemeClr>
                </a:solidFill>
                <a:latin typeface="Arial" panose="020B0604020202020204" pitchFamily="34" charset="0"/>
                <a:cs typeface="Arial" panose="020B0604020202020204" pitchFamily="34" charset="0"/>
              </a:rPr>
              <a:t>Next Week’s Lesson</a:t>
            </a:r>
          </a:p>
        </p:txBody>
      </p:sp>
      <p:pic>
        <p:nvPicPr>
          <p:cNvPr id="7" name="Picture 6">
            <a:extLst>
              <a:ext uri="{FF2B5EF4-FFF2-40B4-BE49-F238E27FC236}">
                <a16:creationId xmlns:a16="http://schemas.microsoft.com/office/drawing/2014/main" id="{24732A36-0A1B-9940-8D5F-2E286C9F5B5E}"/>
              </a:ext>
            </a:extLst>
          </p:cNvPr>
          <p:cNvPicPr>
            <a:picLocks noChangeAspect="1"/>
          </p:cNvPicPr>
          <p:nvPr/>
        </p:nvPicPr>
        <p:blipFill>
          <a:blip r:embed="rId2"/>
          <a:stretch>
            <a:fillRect/>
          </a:stretch>
        </p:blipFill>
        <p:spPr>
          <a:xfrm>
            <a:off x="165965" y="6302495"/>
            <a:ext cx="1277860" cy="290540"/>
          </a:xfrm>
          <a:prstGeom prst="rect">
            <a:avLst/>
          </a:prstGeom>
          <a:ln>
            <a:noFill/>
          </a:ln>
        </p:spPr>
      </p:pic>
    </p:spTree>
    <p:extLst>
      <p:ext uri="{BB962C8B-B14F-4D97-AF65-F5344CB8AC3E}">
        <p14:creationId xmlns:p14="http://schemas.microsoft.com/office/powerpoint/2010/main" val="3286523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Pulling Back the Curtain</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When thinking about the person and work of Jesus, people at first tend to think much </a:t>
            </a:r>
            <a:r>
              <a:rPr lang="en-US" sz="2600" i="1" dirty="0">
                <a:latin typeface="Arial" panose="020B0604020202020204" pitchFamily="34" charset="0"/>
                <a:cs typeface="Arial" panose="020B0604020202020204" pitchFamily="34" charset="0"/>
              </a:rPr>
              <a:t>less</a:t>
            </a:r>
            <a:r>
              <a:rPr lang="en-US" sz="2600" dirty="0">
                <a:latin typeface="Arial" panose="020B0604020202020204" pitchFamily="34" charset="0"/>
                <a:cs typeface="Arial" panose="020B0604020202020204" pitchFamily="34" charset="0"/>
              </a:rPr>
              <a:t> of Jesus than who He really is.</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That seems as true now as it was in the first century. Jesus “pulled back the curtain” between heaven and earth to reveal the truth about God. </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Today’s lesson reveals one of those truths.</a:t>
            </a:r>
          </a:p>
        </p:txBody>
      </p:sp>
    </p:spTree>
    <p:extLst>
      <p:ext uri="{BB962C8B-B14F-4D97-AF65-F5344CB8AC3E}">
        <p14:creationId xmlns:p14="http://schemas.microsoft.com/office/powerpoint/2010/main" val="131733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Into the Lesson</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a:bodyPr>
          <a:lstStyle/>
          <a:p>
            <a:pPr marL="0" indent="0">
              <a:buNone/>
            </a:pPr>
            <a:r>
              <a:rPr lang="en-US" sz="2600" dirty="0">
                <a:latin typeface="Arial" panose="020B0604020202020204" pitchFamily="34" charset="0"/>
                <a:cs typeface="Arial" panose="020B0604020202020204" pitchFamily="34" charset="0"/>
              </a:rPr>
              <a:t>Under the appropriate header, write down examples of “</a:t>
            </a:r>
            <a:r>
              <a:rPr lang="en-US" sz="2600" i="1" dirty="0">
                <a:latin typeface="Arial" panose="020B0604020202020204" pitchFamily="34" charset="0"/>
                <a:cs typeface="Arial" panose="020B0604020202020204" pitchFamily="34" charset="0"/>
              </a:rPr>
              <a:t>Minor</a:t>
            </a: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Serious</a:t>
            </a:r>
            <a:r>
              <a:rPr lang="en-US" sz="2600" dirty="0">
                <a:latin typeface="Arial" panose="020B0604020202020204" pitchFamily="34" charset="0"/>
                <a:cs typeface="Arial" panose="020B0604020202020204" pitchFamily="34" charset="0"/>
              </a:rPr>
              <a:t>,” and “</a:t>
            </a:r>
            <a:r>
              <a:rPr lang="en-US" sz="2600" i="1" dirty="0">
                <a:latin typeface="Arial" panose="020B0604020202020204" pitchFamily="34" charset="0"/>
                <a:cs typeface="Arial" panose="020B0604020202020204" pitchFamily="34" charset="0"/>
              </a:rPr>
              <a:t>Unusual</a:t>
            </a:r>
            <a:r>
              <a:rPr lang="en-US" sz="2600" dirty="0">
                <a:latin typeface="Arial" panose="020B0604020202020204" pitchFamily="34" charset="0"/>
                <a:cs typeface="Arial" panose="020B0604020202020204" pitchFamily="34" charset="0"/>
              </a:rPr>
              <a:t>” worries or concerns people may have.</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Whole-class discussion:</a:t>
            </a:r>
          </a:p>
          <a:p>
            <a:pPr marL="457200" lvl="1" indent="0">
              <a:buNone/>
            </a:pPr>
            <a:r>
              <a:rPr lang="en-US" sz="2600" dirty="0">
                <a:latin typeface="Arial" panose="020B0604020202020204" pitchFamily="34" charset="0"/>
                <a:cs typeface="Arial" panose="020B0604020202020204" pitchFamily="34" charset="0"/>
              </a:rPr>
              <a:t>How often do we think about our fears? </a:t>
            </a:r>
          </a:p>
          <a:p>
            <a:pPr marL="457200" lvl="1" indent="0">
              <a:buNone/>
            </a:pPr>
            <a:r>
              <a:rPr lang="en-US" sz="2600" dirty="0">
                <a:latin typeface="Arial" panose="020B0604020202020204" pitchFamily="34" charset="0"/>
                <a:cs typeface="Arial" panose="020B0604020202020204" pitchFamily="34" charset="0"/>
              </a:rPr>
              <a:t>How often do we let our fears consume our thinking? </a:t>
            </a:r>
          </a:p>
          <a:p>
            <a:pPr marL="457200" lvl="1" indent="0">
              <a:buNone/>
            </a:pPr>
            <a:r>
              <a:rPr lang="en-US" sz="2600" dirty="0">
                <a:latin typeface="Arial" panose="020B0604020202020204" pitchFamily="34" charset="0"/>
                <a:cs typeface="Arial" panose="020B0604020202020204" pitchFamily="34" charset="0"/>
              </a:rPr>
              <a:t>How do we handle our fears?</a:t>
            </a:r>
          </a:p>
        </p:txBody>
      </p:sp>
    </p:spTree>
    <p:extLst>
      <p:ext uri="{BB962C8B-B14F-4D97-AF65-F5344CB8AC3E}">
        <p14:creationId xmlns:p14="http://schemas.microsoft.com/office/powerpoint/2010/main" val="107221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Lesson Context</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Today’s lesson text comes from a section of Jesus’ teaching called the “Sermon on the Mount” (Matthew 5–7).</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Matthew 6 begins with Jesus’ warning about hypocrisy as one serves God in various ways. Then come instructions on prayer, fasting, and priorities.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Today’s lesson text continues Jesus’ teaching on living a life that depends on a loving heavenly Father’s gracious provision of all our needs. Luke 12:22–31 and 16:13 are parallel texts.</a:t>
            </a:r>
            <a:endParaRPr lang="en-US" dirty="0"/>
          </a:p>
          <a:p>
            <a:pPr marL="0" indent="0">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5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1322999"/>
            <a:ext cx="7886700" cy="2106001"/>
          </a:xfrm>
        </p:spPr>
        <p:txBody>
          <a:bodyPr>
            <a:normAutofit/>
          </a:bodyPr>
          <a:lstStyle/>
          <a:p>
            <a:pPr algn="ctr"/>
            <a:r>
              <a:rPr lang="en-US" sz="4400" dirty="0">
                <a:latin typeface="Arial" panose="020B0604020202020204" pitchFamily="34" charset="0"/>
                <a:cs typeface="Arial" panose="020B0604020202020204" pitchFamily="34" charset="0"/>
              </a:rPr>
              <a:t>I. Serve or Despise the Father?</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Matthew 6:24</a:t>
            </a:r>
          </a:p>
        </p:txBody>
      </p:sp>
    </p:spTree>
    <p:extLst>
      <p:ext uri="{BB962C8B-B14F-4D97-AF65-F5344CB8AC3E}">
        <p14:creationId xmlns:p14="http://schemas.microsoft.com/office/powerpoint/2010/main" val="168761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How does our culture encourage people to give allegiance to financial wealth?</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What steps can we take to ensure that wealth and its pursuit remain secondary to serving God?</a:t>
            </a:r>
          </a:p>
        </p:txBody>
      </p:sp>
    </p:spTree>
    <p:extLst>
      <p:ext uri="{BB962C8B-B14F-4D97-AF65-F5344CB8AC3E}">
        <p14:creationId xmlns:p14="http://schemas.microsoft.com/office/powerpoint/2010/main" val="5010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ird on a hand&#10;&#10;Description automatically generated">
            <a:extLst>
              <a:ext uri="{FF2B5EF4-FFF2-40B4-BE49-F238E27FC236}">
                <a16:creationId xmlns:a16="http://schemas.microsoft.com/office/drawing/2014/main" id="{9B7FACFE-E31E-9E3B-FD08-2826623A7632}"/>
              </a:ext>
            </a:extLst>
          </p:cNvPr>
          <p:cNvPicPr>
            <a:picLocks noChangeAspect="1"/>
          </p:cNvPicPr>
          <p:nvPr/>
        </p:nvPicPr>
        <p:blipFill>
          <a:blip r:embed="rId3"/>
          <a:srcRect t="18"/>
          <a:stretch/>
        </p:blipFill>
        <p:spPr>
          <a:xfrm>
            <a:off x="20" y="1282"/>
            <a:ext cx="9143980" cy="6856718"/>
          </a:xfrm>
          <a:prstGeom prst="rect">
            <a:avLst/>
          </a:prstGeom>
        </p:spPr>
      </p:pic>
    </p:spTree>
    <p:extLst>
      <p:ext uri="{BB962C8B-B14F-4D97-AF65-F5344CB8AC3E}">
        <p14:creationId xmlns:p14="http://schemas.microsoft.com/office/powerpoint/2010/main" val="36179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5A951-0C64-AB44-8AC5-1E6893AE0FFA}"/>
              </a:ext>
            </a:extLst>
          </p:cNvPr>
          <p:cNvSpPr>
            <a:spLocks noGrp="1"/>
          </p:cNvSpPr>
          <p:nvPr>
            <p:ph type="title"/>
          </p:nvPr>
        </p:nvSpPr>
        <p:spPr>
          <a:xfrm>
            <a:off x="623888" y="421478"/>
            <a:ext cx="7886700" cy="2106001"/>
          </a:xfrm>
        </p:spPr>
        <p:txBody>
          <a:bodyPr>
            <a:normAutofit/>
          </a:bodyPr>
          <a:lstStyle/>
          <a:p>
            <a:pPr algn="ctr"/>
            <a:r>
              <a:rPr lang="en-US" sz="4400" dirty="0">
                <a:latin typeface="Arial" panose="020B0604020202020204" pitchFamily="34" charset="0"/>
                <a:cs typeface="Arial" panose="020B0604020202020204" pitchFamily="34" charset="0"/>
              </a:rPr>
              <a:t>II. Worry or Trust the Father?</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Matthew 6:25–32</a:t>
            </a:r>
          </a:p>
        </p:txBody>
      </p:sp>
      <p:sp>
        <p:nvSpPr>
          <p:cNvPr id="4" name="Content Placeholder 3">
            <a:extLst>
              <a:ext uri="{FF2B5EF4-FFF2-40B4-BE49-F238E27FC236}">
                <a16:creationId xmlns:a16="http://schemas.microsoft.com/office/drawing/2014/main" id="{12C3A26F-61B3-6C4E-BA96-49A6880DC6B6}"/>
              </a:ext>
            </a:extLst>
          </p:cNvPr>
          <p:cNvSpPr>
            <a:spLocks noGrp="1"/>
          </p:cNvSpPr>
          <p:nvPr>
            <p:ph type="body" idx="1"/>
          </p:nvPr>
        </p:nvSpPr>
        <p:spPr>
          <a:xfrm>
            <a:off x="623888" y="2809392"/>
            <a:ext cx="7886700" cy="3042260"/>
          </a:xfrm>
        </p:spPr>
        <p:txBody>
          <a:bodyPr>
            <a:normAutofit/>
          </a:bodyPr>
          <a:lstStyle/>
          <a:p>
            <a:pPr marL="514350" indent="-514350">
              <a:buFont typeface="+mj-lt"/>
              <a:buAutoNum type="alphaUcPeriod"/>
            </a:pPr>
            <a:r>
              <a:rPr lang="en-US" sz="2800" dirty="0">
                <a:latin typeface="Arial" panose="020B0604020202020204" pitchFamily="34" charset="0"/>
                <a:cs typeface="Arial" panose="020B0604020202020204" pitchFamily="34" charset="0"/>
              </a:rPr>
              <a:t>Anxious for Provision (v. 25)</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Examples of Provision (vv. 26–29)</a:t>
            </a:r>
          </a:p>
          <a:p>
            <a:pPr marL="514350" indent="-514350">
              <a:buFont typeface="+mj-lt"/>
              <a:buAutoNum type="alphaUcPeriod"/>
            </a:pPr>
            <a:endParaRPr lang="en-US" sz="2800" dirty="0">
              <a:latin typeface="Arial" panose="020B0604020202020204" pitchFamily="34" charset="0"/>
              <a:cs typeface="Arial" panose="020B0604020202020204" pitchFamily="34" charset="0"/>
            </a:endParaRPr>
          </a:p>
          <a:p>
            <a:pPr marL="514350" indent="-514350">
              <a:buFont typeface="+mj-lt"/>
              <a:buAutoNum type="alphaUcPeriod"/>
            </a:pPr>
            <a:r>
              <a:rPr lang="en-US" sz="2800" dirty="0">
                <a:latin typeface="Arial" panose="020B0604020202020204" pitchFamily="34" charset="0"/>
                <a:cs typeface="Arial" panose="020B0604020202020204" pitchFamily="34" charset="0"/>
              </a:rPr>
              <a:t>God of Provision (vv. 30–32)</a:t>
            </a:r>
          </a:p>
          <a:p>
            <a:pPr marL="514350" indent="-514350">
              <a:buFont typeface="+mj-lt"/>
              <a:buAutoNum type="alphaU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9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C3A26F-61B3-6C4E-BA96-49A6880DC6B6}"/>
              </a:ext>
            </a:extLst>
          </p:cNvPr>
          <p:cNvSpPr>
            <a:spLocks noGrp="1"/>
          </p:cNvSpPr>
          <p:nvPr>
            <p:ph idx="1"/>
          </p:nvPr>
        </p:nvSpPr>
        <p:spPr/>
        <p:txBody>
          <a:bodyPr/>
          <a:lstStyle/>
          <a:p>
            <a:pPr marL="0" indent="0">
              <a:buNone/>
            </a:pPr>
            <a:r>
              <a:rPr lang="en-US" sz="3600" dirty="0">
                <a:latin typeface="Arial" panose="020B0604020202020204" pitchFamily="34" charset="0"/>
                <a:cs typeface="Arial" panose="020B0604020202020204" pitchFamily="34" charset="0"/>
              </a:rPr>
              <a:t>What Do You Think?</a:t>
            </a:r>
          </a:p>
          <a:p>
            <a:pPr marL="0" indent="0">
              <a:buNone/>
            </a:pPr>
            <a:r>
              <a:rPr lang="en-US" sz="2600" dirty="0">
                <a:latin typeface="Arial" panose="020B0604020202020204" pitchFamily="34" charset="0"/>
                <a:cs typeface="Arial" panose="020B0604020202020204" pitchFamily="34" charset="0"/>
              </a:rPr>
              <a:t>When do we cross the line between making prudent decisions about the future and engaging in undue worry about the future?</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Digging Deeper</a:t>
            </a:r>
          </a:p>
          <a:p>
            <a:pPr marL="0" indent="0">
              <a:buNone/>
            </a:pPr>
            <a:r>
              <a:rPr lang="en-US" sz="2600" dirty="0">
                <a:latin typeface="Arial" panose="020B0604020202020204" pitchFamily="34" charset="0"/>
                <a:cs typeface="Arial" panose="020B0604020202020204" pitchFamily="34" charset="0"/>
              </a:rPr>
              <a:t>What questions do you ask to help you discern in this regard?</a:t>
            </a:r>
          </a:p>
        </p:txBody>
      </p:sp>
    </p:spTree>
    <p:extLst>
      <p:ext uri="{BB962C8B-B14F-4D97-AF65-F5344CB8AC3E}">
        <p14:creationId xmlns:p14="http://schemas.microsoft.com/office/powerpoint/2010/main" val="396496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 Bar Notext" id="{B625E736-23BE-E54E-90B8-9487971BA0C1}" vid="{98D5F47E-C104-BD44-8A90-B85A0ED9B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TotalTime>
  <Words>968</Words>
  <Application>Microsoft Macintosh PowerPoint</Application>
  <PresentationFormat>On-screen Show (4:3)</PresentationFormat>
  <Paragraphs>102</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Baskerville</vt:lpstr>
      <vt:lpstr>Calibri</vt:lpstr>
      <vt:lpstr>Calibri Light</vt:lpstr>
      <vt:lpstr>Helvetica</vt:lpstr>
      <vt:lpstr>Times</vt:lpstr>
      <vt:lpstr>Office Theme</vt:lpstr>
      <vt:lpstr>Our Heavenly Father</vt:lpstr>
      <vt:lpstr>Pulling Back the Curtain</vt:lpstr>
      <vt:lpstr>Into the Lesson</vt:lpstr>
      <vt:lpstr>Lesson Context</vt:lpstr>
      <vt:lpstr>I. Serve or Despise the Father? Matthew 6:24</vt:lpstr>
      <vt:lpstr>PowerPoint Presentation</vt:lpstr>
      <vt:lpstr>PowerPoint Presentation</vt:lpstr>
      <vt:lpstr>II. Worry or Trust the Father? Matthew 6:25–32</vt:lpstr>
      <vt:lpstr>PowerPoint Presentation</vt:lpstr>
      <vt:lpstr>PowerPoint Presentation</vt:lpstr>
      <vt:lpstr>III. Kingdom Living Matthew 6:33–34</vt:lpstr>
      <vt:lpstr>PowerPoint Presentation</vt:lpstr>
      <vt:lpstr>PowerPoint Presentation</vt:lpstr>
      <vt:lpstr>Into Life</vt:lpstr>
      <vt:lpstr>Connecting People to the Father</vt:lpstr>
      <vt:lpstr>Thought to Remember</vt:lpstr>
      <vt:lpstr>Christ the Savior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Middel</dc:creator>
  <cp:lastModifiedBy>Taylor Stamps</cp:lastModifiedBy>
  <cp:revision>87</cp:revision>
  <dcterms:created xsi:type="dcterms:W3CDTF">2019-04-02T15:17:05Z</dcterms:created>
  <dcterms:modified xsi:type="dcterms:W3CDTF">2024-10-24T01:20:33Z</dcterms:modified>
</cp:coreProperties>
</file>