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0" r:id="rId3"/>
    <p:sldId id="264" r:id="rId4"/>
    <p:sldId id="262" r:id="rId5"/>
    <p:sldId id="275" r:id="rId6"/>
    <p:sldId id="258" r:id="rId7"/>
    <p:sldId id="267" r:id="rId8"/>
    <p:sldId id="281" r:id="rId9"/>
    <p:sldId id="283" r:id="rId10"/>
    <p:sldId id="284" r:id="rId11"/>
    <p:sldId id="285" r:id="rId12"/>
    <p:sldId id="282" r:id="rId13"/>
    <p:sldId id="286" r:id="rId14"/>
    <p:sldId id="276" r:id="rId15"/>
    <p:sldId id="272" r:id="rId16"/>
    <p:sldId id="273"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2"/>
    <a:srgbClr val="FED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p:restoredTop sz="75510"/>
  </p:normalViewPr>
  <p:slideViewPr>
    <p:cSldViewPr snapToGrid="0" snapToObjects="1">
      <p:cViewPr varScale="1">
        <p:scale>
          <a:sx n="95" d="100"/>
          <a:sy n="95" d="100"/>
        </p:scale>
        <p:origin x="2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2217E-6224-F240-8D99-65631E28647B}" type="datetimeFigureOut">
              <a:rPr lang="en-US" smtClean="0"/>
              <a:t>10/23/24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E853B-23F8-934E-9443-24574DC69BDE}" type="slidenum">
              <a:rPr lang="en-US" smtClean="0"/>
              <a:t>‹#›</a:t>
            </a:fld>
            <a:endParaRPr lang="en-US"/>
          </a:p>
        </p:txBody>
      </p:sp>
    </p:spTree>
    <p:extLst>
      <p:ext uri="{BB962C8B-B14F-4D97-AF65-F5344CB8AC3E}">
        <p14:creationId xmlns:p14="http://schemas.microsoft.com/office/powerpoint/2010/main" val="24480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background as appropriate per quarter.</a:t>
            </a:r>
          </a:p>
        </p:txBody>
      </p:sp>
      <p:sp>
        <p:nvSpPr>
          <p:cNvPr id="4" name="Slide Number Placeholder 3"/>
          <p:cNvSpPr>
            <a:spLocks noGrp="1"/>
          </p:cNvSpPr>
          <p:nvPr>
            <p:ph type="sldNum" sz="quarter" idx="5"/>
          </p:nvPr>
        </p:nvSpPr>
        <p:spPr/>
        <p:txBody>
          <a:bodyPr/>
          <a:lstStyle/>
          <a:p>
            <a:fld id="{888E853B-23F8-934E-9443-24574DC69BDE}" type="slidenum">
              <a:rPr lang="en-US" smtClean="0"/>
              <a:t>1</a:t>
            </a:fld>
            <a:endParaRPr lang="en-US"/>
          </a:p>
        </p:txBody>
      </p:sp>
    </p:spTree>
    <p:extLst>
      <p:ext uri="{BB962C8B-B14F-4D97-AF65-F5344CB8AC3E}">
        <p14:creationId xmlns:p14="http://schemas.microsoft.com/office/powerpoint/2010/main" val="34194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10</a:t>
            </a:fld>
            <a:endParaRPr lang="en-US"/>
          </a:p>
        </p:txBody>
      </p:sp>
    </p:spTree>
    <p:extLst>
      <p:ext uri="{BB962C8B-B14F-4D97-AF65-F5344CB8AC3E}">
        <p14:creationId xmlns:p14="http://schemas.microsoft.com/office/powerpoint/2010/main" val="9258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11</a:t>
            </a:fld>
            <a:endParaRPr lang="en-US"/>
          </a:p>
        </p:txBody>
      </p:sp>
    </p:spTree>
    <p:extLst>
      <p:ext uri="{BB962C8B-B14F-4D97-AF65-F5344CB8AC3E}">
        <p14:creationId xmlns:p14="http://schemas.microsoft.com/office/powerpoint/2010/main" val="108095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Romans 8:26–27 </a:t>
            </a:r>
            <a:r>
              <a:rPr lang="en-US" dirty="0"/>
              <a:t>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12</a:t>
            </a:fld>
            <a:endParaRPr lang="en-US"/>
          </a:p>
        </p:txBody>
      </p:sp>
    </p:spTree>
    <p:extLst>
      <p:ext uri="{BB962C8B-B14F-4D97-AF65-F5344CB8AC3E}">
        <p14:creationId xmlns:p14="http://schemas.microsoft.com/office/powerpoint/2010/main" val="157647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13</a:t>
            </a:fld>
            <a:endParaRPr lang="en-US"/>
          </a:p>
        </p:txBody>
      </p:sp>
    </p:spTree>
    <p:extLst>
      <p:ext uri="{BB962C8B-B14F-4D97-AF65-F5344CB8AC3E}">
        <p14:creationId xmlns:p14="http://schemas.microsoft.com/office/powerpoint/2010/main" val="99211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a:rPr>
              <a:t>Lead a brief brainstorming session by challenging</a:t>
            </a:r>
            <a:r>
              <a:rPr lang="en-US" i="0" dirty="0">
                <a:effectLst/>
                <a:latin typeface="Times"/>
              </a:rPr>
              <a:t> </a:t>
            </a:r>
            <a:r>
              <a:rPr lang="en-US" i="1" dirty="0">
                <a:effectLst/>
                <a:latin typeface="Times"/>
              </a:rPr>
              <a:t>learners to list ways to live confidently as</a:t>
            </a:r>
            <a:r>
              <a:rPr lang="en-US" i="0" dirty="0">
                <a:effectLst/>
                <a:latin typeface="Times"/>
              </a:rPr>
              <a:t> </a:t>
            </a:r>
            <a:r>
              <a:rPr lang="en-US" i="1" dirty="0">
                <a:effectLst/>
                <a:latin typeface="Times"/>
              </a:rPr>
              <a:t>believers. Divide the group into pairs. Challenge</a:t>
            </a:r>
            <a:r>
              <a:rPr lang="en-US" i="0" dirty="0">
                <a:effectLst/>
                <a:latin typeface="Times"/>
              </a:rPr>
              <a:t> </a:t>
            </a:r>
            <a:r>
              <a:rPr lang="en-US" i="1" dirty="0">
                <a:effectLst/>
                <a:latin typeface="Times"/>
              </a:rPr>
              <a:t>pairs to make a plan to deal with their fears so</a:t>
            </a:r>
            <a:r>
              <a:rPr lang="en-US" i="0" dirty="0">
                <a:effectLst/>
                <a:latin typeface="Times"/>
              </a:rPr>
              <a:t> </a:t>
            </a:r>
            <a:r>
              <a:rPr lang="en-US" i="1" dirty="0">
                <a:effectLst/>
                <a:latin typeface="Times"/>
              </a:rPr>
              <a:t>they can live confidently as God’s children.</a:t>
            </a:r>
            <a:endParaRPr lang="en-US" dirty="0">
              <a:effectLst/>
              <a:latin typeface="Time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14</a:t>
            </a:fld>
            <a:endParaRPr lang="en-US"/>
          </a:p>
        </p:txBody>
      </p:sp>
    </p:spTree>
    <p:extLst>
      <p:ext uri="{BB962C8B-B14F-4D97-AF65-F5344CB8AC3E}">
        <p14:creationId xmlns:p14="http://schemas.microsoft.com/office/powerpoint/2010/main" val="394296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Conclusion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15</a:t>
            </a:fld>
            <a:endParaRPr lang="en-US"/>
          </a:p>
        </p:txBody>
      </p:sp>
    </p:spTree>
    <p:extLst>
      <p:ext uri="{BB962C8B-B14F-4D97-AF65-F5344CB8AC3E}">
        <p14:creationId xmlns:p14="http://schemas.microsoft.com/office/powerpoint/2010/main" val="120385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prayer: </a:t>
            </a:r>
            <a:r>
              <a:rPr lang="en-US" dirty="0">
                <a:effectLst/>
                <a:latin typeface="Times"/>
              </a:rPr>
              <a:t>Heavenly Father, thank You for making us Your children and giving us your Spirit to intercede for us. In Jesus’ name. Amen.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16</a:t>
            </a:fld>
            <a:endParaRPr lang="en-US"/>
          </a:p>
        </p:txBody>
      </p:sp>
    </p:spTree>
    <p:extLst>
      <p:ext uri="{BB962C8B-B14F-4D97-AF65-F5344CB8AC3E}">
        <p14:creationId xmlns:p14="http://schemas.microsoft.com/office/powerpoint/2010/main" val="92318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Supplement with additional information from the Introduction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2</a:t>
            </a:fld>
            <a:endParaRPr lang="en-US"/>
          </a:p>
        </p:txBody>
      </p:sp>
    </p:spTree>
    <p:extLst>
      <p:ext uri="{BB962C8B-B14F-4D97-AF65-F5344CB8AC3E}">
        <p14:creationId xmlns:p14="http://schemas.microsoft.com/office/powerpoint/2010/main" val="42721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Arial" panose="020B0604020202020204" pitchFamily="34" charset="0"/>
                <a:cs typeface="Arial" panose="020B0604020202020204" pitchFamily="34" charset="0"/>
              </a:rPr>
              <a:t>Have participants identify a vulnerable population or an endangered animal species. Divide participants into small groups. Distribute index cards with the questions on the slide to find out what learners know about advocating for this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panose="020B0604020202020204" pitchFamily="34" charset="0"/>
              <a:ea typeface="+mn-ea"/>
              <a:cs typeface="Arial" panose="020B0604020202020204" pitchFamily="34" charset="0"/>
            </a:endParaRPr>
          </a:p>
          <a:p>
            <a:r>
              <a:rPr lang="en-US" i="0" dirty="0">
                <a:effectLst/>
                <a:latin typeface="Arial" panose="020B0604020202020204" pitchFamily="34" charset="0"/>
                <a:cs typeface="Arial" panose="020B0604020202020204" pitchFamily="34" charset="0"/>
              </a:rPr>
              <a:t>Bring the groups back together to present their findings in a whole-class discussion.</a:t>
            </a:r>
          </a:p>
          <a:p>
            <a:endParaRPr lang="en-US" i="0" dirty="0">
              <a:effectLst/>
              <a:latin typeface="Arial" panose="020B0604020202020204" pitchFamily="34" charset="0"/>
              <a:cs typeface="Arial" panose="020B0604020202020204" pitchFamily="34" charset="0"/>
            </a:endParaRPr>
          </a:p>
          <a:p>
            <a:r>
              <a:rPr lang="en-US" i="0" dirty="0">
                <a:effectLst/>
                <a:latin typeface="Arial" panose="020B0604020202020204" pitchFamily="34" charset="0"/>
                <a:cs typeface="Arial" panose="020B0604020202020204" pitchFamily="34" charset="0"/>
              </a:rPr>
              <a:t>Lead into Bible study by saying, “An advocate is someone who speaks up for someone or something that cannot speak for themselves or struggles to be heard. As we study, consider in what ways the Holy Spirit is an advocate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3</a:t>
            </a:fld>
            <a:endParaRPr lang="en-US"/>
          </a:p>
        </p:txBody>
      </p:sp>
    </p:spTree>
    <p:extLst>
      <p:ext uri="{BB962C8B-B14F-4D97-AF65-F5344CB8AC3E}">
        <p14:creationId xmlns:p14="http://schemas.microsoft.com/office/powerpoint/2010/main" val="36115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Lesson Context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4</a:t>
            </a:fld>
            <a:endParaRPr lang="en-US"/>
          </a:p>
        </p:txBody>
      </p:sp>
    </p:spTree>
    <p:extLst>
      <p:ext uri="{BB962C8B-B14F-4D97-AF65-F5344CB8AC3E}">
        <p14:creationId xmlns:p14="http://schemas.microsoft.com/office/powerpoint/2010/main" val="16526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Romans 8:12–14 </a:t>
            </a:r>
            <a:r>
              <a:rPr lang="en-US" dirty="0"/>
              <a:t>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5</a:t>
            </a:fld>
            <a:endParaRPr lang="en-US"/>
          </a:p>
        </p:txBody>
      </p:sp>
    </p:spTree>
    <p:extLst>
      <p:ext uri="{BB962C8B-B14F-4D97-AF65-F5344CB8AC3E}">
        <p14:creationId xmlns:p14="http://schemas.microsoft.com/office/powerpoint/2010/main" val="321338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Display this visual as you ask the discussion question associated with Romans 8:16.</a:t>
            </a:r>
          </a:p>
        </p:txBody>
      </p:sp>
      <p:sp>
        <p:nvSpPr>
          <p:cNvPr id="4" name="Slide Number Placeholder 3"/>
          <p:cNvSpPr>
            <a:spLocks noGrp="1"/>
          </p:cNvSpPr>
          <p:nvPr>
            <p:ph type="sldNum" sz="quarter" idx="5"/>
          </p:nvPr>
        </p:nvSpPr>
        <p:spPr/>
        <p:txBody>
          <a:bodyPr/>
          <a:lstStyle/>
          <a:p>
            <a:fld id="{888E853B-23F8-934E-9443-24574DC69BDE}" type="slidenum">
              <a:rPr lang="en-US" smtClean="0"/>
              <a:t>6</a:t>
            </a:fld>
            <a:endParaRPr lang="en-US"/>
          </a:p>
        </p:txBody>
      </p:sp>
    </p:spTree>
    <p:extLst>
      <p:ext uri="{BB962C8B-B14F-4D97-AF65-F5344CB8AC3E}">
        <p14:creationId xmlns:p14="http://schemas.microsoft.com/office/powerpoint/2010/main" val="264261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7</a:t>
            </a:fld>
            <a:endParaRPr lang="en-US"/>
          </a:p>
        </p:txBody>
      </p:sp>
    </p:spTree>
    <p:extLst>
      <p:ext uri="{BB962C8B-B14F-4D97-AF65-F5344CB8AC3E}">
        <p14:creationId xmlns:p14="http://schemas.microsoft.com/office/powerpoint/2010/main" val="77518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Romans 8:15–17 </a:t>
            </a:r>
            <a:r>
              <a:rPr lang="en-US" dirty="0"/>
              <a:t>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8</a:t>
            </a:fld>
            <a:endParaRPr lang="en-US"/>
          </a:p>
        </p:txBody>
      </p:sp>
    </p:spTree>
    <p:extLst>
      <p:ext uri="{BB962C8B-B14F-4D97-AF65-F5344CB8AC3E}">
        <p14:creationId xmlns:p14="http://schemas.microsoft.com/office/powerpoint/2010/main" val="313935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9</a:t>
            </a:fld>
            <a:endParaRPr lang="en-US"/>
          </a:p>
        </p:txBody>
      </p:sp>
    </p:spTree>
    <p:extLst>
      <p:ext uri="{BB962C8B-B14F-4D97-AF65-F5344CB8AC3E}">
        <p14:creationId xmlns:p14="http://schemas.microsoft.com/office/powerpoint/2010/main" val="25732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50410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6400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88968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89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298566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6518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B2C358-E8DF-CB43-88E5-DDBE7E5131F2}" type="datetimeFigureOut">
              <a:rPr lang="en-US" smtClean="0"/>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3830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2C358-E8DF-CB43-88E5-DDBE7E5131F2}" type="datetimeFigureOut">
              <a:rPr lang="en-US" smtClean="0"/>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0170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2C358-E8DF-CB43-88E5-DDBE7E5131F2}" type="datetimeFigureOut">
              <a:rPr lang="en-US" smtClean="0"/>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21988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7818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85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2C358-E8DF-CB43-88E5-DDBE7E5131F2}" type="datetimeFigureOut">
              <a:rPr lang="en-US" smtClean="0"/>
              <a:t>10/23/24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D921A-2913-AA42-89F9-4BAFB488740C}" type="slidenum">
              <a:rPr lang="en-US" smtClean="0"/>
              <a:t>‹#›</a:t>
            </a:fld>
            <a:endParaRPr lang="en-US"/>
          </a:p>
        </p:txBody>
      </p:sp>
    </p:spTree>
    <p:extLst>
      <p:ext uri="{BB962C8B-B14F-4D97-AF65-F5344CB8AC3E}">
        <p14:creationId xmlns:p14="http://schemas.microsoft.com/office/powerpoint/2010/main" val="186772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AA53E9-DD9A-7E41-9D9B-9A6F7F5CB333}"/>
              </a:ext>
            </a:extLst>
          </p:cNvPr>
          <p:cNvSpPr/>
          <p:nvPr/>
        </p:nvSpPr>
        <p:spPr>
          <a:xfrm>
            <a:off x="0" y="6125258"/>
            <a:ext cx="9142975" cy="610597"/>
          </a:xfrm>
          <a:prstGeom prst="rect">
            <a:avLst/>
          </a:prstGeom>
          <a:solidFill>
            <a:srgbClr val="FFB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61183F-B138-1A4F-8344-D01E9BE2B506}"/>
              </a:ext>
            </a:extLst>
          </p:cNvPr>
          <p:cNvPicPr>
            <a:picLocks noChangeAspect="1"/>
          </p:cNvPicPr>
          <p:nvPr/>
        </p:nvPicPr>
        <p:blipFill>
          <a:blip r:embed="rId3"/>
          <a:stretch>
            <a:fillRect/>
          </a:stretch>
        </p:blipFill>
        <p:spPr>
          <a:xfrm>
            <a:off x="165965" y="6302495"/>
            <a:ext cx="1277860" cy="290540"/>
          </a:xfrm>
          <a:prstGeom prst="rect">
            <a:avLst/>
          </a:prstGeom>
          <a:ln>
            <a:noFill/>
          </a:ln>
        </p:spPr>
      </p:pic>
      <p:sp>
        <p:nvSpPr>
          <p:cNvPr id="9" name="TextBox 8">
            <a:extLst>
              <a:ext uri="{FF2B5EF4-FFF2-40B4-BE49-F238E27FC236}">
                <a16:creationId xmlns:a16="http://schemas.microsoft.com/office/drawing/2014/main" id="{EBD211AF-0577-D948-AA89-17438CF06CBD}"/>
              </a:ext>
            </a:extLst>
          </p:cNvPr>
          <p:cNvSpPr txBox="1"/>
          <p:nvPr/>
        </p:nvSpPr>
        <p:spPr>
          <a:xfrm>
            <a:off x="1481880" y="6237649"/>
            <a:ext cx="7662120" cy="400110"/>
          </a:xfrm>
          <a:prstGeom prst="rect">
            <a:avLst/>
          </a:prstGeom>
          <a:noFill/>
          <a:ln>
            <a:noFill/>
          </a:ln>
        </p:spPr>
        <p:txBody>
          <a:bodyPr wrap="square" rtlCol="0">
            <a:spAutoFit/>
          </a:bodyPr>
          <a:lstStyle/>
          <a:p>
            <a:pPr algn="ctr"/>
            <a:r>
              <a:rPr lang="en-US" sz="1000" dirty="0">
                <a:solidFill>
                  <a:schemeClr val="bg1"/>
                </a:solidFill>
                <a:latin typeface="Baskerville" panose="02020502070401020303" pitchFamily="18" charset="0"/>
                <a:ea typeface="Baskerville" panose="02020502070401020303" pitchFamily="18" charset="0"/>
              </a:rPr>
              <a:t>Copyright © 2025 Standard Publishing, part of the David C Cook family, Colorado Springs, Colorado 80918</a:t>
            </a:r>
          </a:p>
          <a:p>
            <a:pPr algn="ctr"/>
            <a:r>
              <a:rPr lang="en-US" sz="1000" dirty="0">
                <a:solidFill>
                  <a:schemeClr val="bg1"/>
                </a:solidFill>
                <a:latin typeface="Baskerville" panose="02020502070401020303" pitchFamily="18" charset="0"/>
                <a:ea typeface="Baskerville" panose="02020502070401020303" pitchFamily="18" charset="0"/>
              </a:rPr>
              <a:t>All rights reserved. Photo © Getty Images</a:t>
            </a:r>
          </a:p>
        </p:txBody>
      </p:sp>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ctr" anchorCtr="0">
            <a:normAutofit/>
          </a:bodyPr>
          <a:lstStyle/>
          <a:p>
            <a:r>
              <a:rPr lang="en-US" b="1" dirty="0">
                <a:latin typeface="Arial" panose="020B0604020202020204" pitchFamily="34" charset="0"/>
                <a:cs typeface="Arial" panose="020B0604020202020204" pitchFamily="34" charset="0"/>
              </a:rPr>
              <a:t>The Holy Spirit</a:t>
            </a: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7512938" y="2524349"/>
            <a:ext cx="1630037"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Lesson 4</a:t>
            </a:r>
          </a:p>
        </p:txBody>
      </p:sp>
    </p:spTree>
    <p:extLst>
      <p:ext uri="{BB962C8B-B14F-4D97-AF65-F5344CB8AC3E}">
        <p14:creationId xmlns:p14="http://schemas.microsoft.com/office/powerpoint/2010/main" val="194707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How should our lives look different, knowing we are children of God?</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What does 1 John 3:1-2 contribute to your consideration of this?</a:t>
            </a:r>
          </a:p>
        </p:txBody>
      </p:sp>
    </p:spTree>
    <p:extLst>
      <p:ext uri="{BB962C8B-B14F-4D97-AF65-F5344CB8AC3E}">
        <p14:creationId xmlns:p14="http://schemas.microsoft.com/office/powerpoint/2010/main" val="39668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does it mean to share in Christ’s sufferings?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do Philippians 3:1–7 and 1 Peter 4:12–19 inform your understanding of suffering with Christ?</a:t>
            </a:r>
          </a:p>
        </p:txBody>
      </p:sp>
    </p:spTree>
    <p:extLst>
      <p:ext uri="{BB962C8B-B14F-4D97-AF65-F5344CB8AC3E}">
        <p14:creationId xmlns:p14="http://schemas.microsoft.com/office/powerpoint/2010/main" val="38800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III. Helped by the Spirit</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Romans 8:26–27</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81574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To Pray (v. 26)</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Through Intercession (v. 27)</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8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In what ways might your prayers change, recognizing that the Spirit intercedes for you?</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What weaknesses or infirmities do you desire the Spirit’s help with?</a:t>
            </a:r>
          </a:p>
        </p:txBody>
      </p:sp>
    </p:spTree>
    <p:extLst>
      <p:ext uri="{BB962C8B-B14F-4D97-AF65-F5344CB8AC3E}">
        <p14:creationId xmlns:p14="http://schemas.microsoft.com/office/powerpoint/2010/main" val="35278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Life</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2600" dirty="0">
                <a:latin typeface="Arial" panose="020B0604020202020204" pitchFamily="34" charset="0"/>
                <a:cs typeface="Arial" panose="020B0604020202020204" pitchFamily="34" charset="0"/>
              </a:rPr>
              <a:t>In what ways we can live confidently as believers? </a:t>
            </a:r>
          </a:p>
        </p:txBody>
      </p:sp>
    </p:spTree>
    <p:extLst>
      <p:ext uri="{BB962C8B-B14F-4D97-AF65-F5344CB8AC3E}">
        <p14:creationId xmlns:p14="http://schemas.microsoft.com/office/powerpoint/2010/main" val="37434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God’s Real Children</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a:xfrm>
            <a:off x="628650" y="1690689"/>
            <a:ext cx="7886700" cy="4486274"/>
          </a:xfrm>
        </p:spPr>
        <p:txBody>
          <a:bodyPr>
            <a:normAutofit fontScale="70000" lnSpcReduction="20000"/>
          </a:bodyPr>
          <a:lstStyle/>
          <a:p>
            <a:pPr marL="0" indent="0">
              <a:buNone/>
            </a:pPr>
            <a:r>
              <a:rPr lang="en-US" sz="3400" dirty="0">
                <a:latin typeface="Arial" panose="020B0604020202020204" pitchFamily="34" charset="0"/>
                <a:cs typeface="Arial" panose="020B0604020202020204" pitchFamily="34" charset="0"/>
              </a:rPr>
              <a:t>Unfortunately, some cultures view adopted children as having a kind of second-class status.</a:t>
            </a:r>
          </a:p>
          <a:p>
            <a:pPr marL="0" indent="0">
              <a:buNone/>
            </a:pPr>
            <a:endParaRPr lang="en-US" sz="3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Believers are not second-class children. Rather, we are fully integrated into God’s family, given both His name and His Spirit.</a:t>
            </a:r>
          </a:p>
          <a:p>
            <a:pPr marL="0" indent="0">
              <a:buNone/>
            </a:pPr>
            <a:endParaRPr lang="en-US" sz="3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God shows His love for His adopted children by sending us His Spirit as our advocate. He changes us so that we look more like Jesus, and one day He will resurrect our bodies just like He resurrected Jesus.</a:t>
            </a:r>
          </a:p>
          <a:p>
            <a:pPr marL="0" indent="0">
              <a:buNone/>
            </a:pPr>
            <a:endParaRPr lang="en-US" sz="3400" dirty="0">
              <a:latin typeface="Arial" panose="020B0604020202020204" pitchFamily="34" charset="0"/>
              <a:cs typeface="Arial" panose="020B0604020202020204" pitchFamily="34" charset="0"/>
            </a:endParaRPr>
          </a:p>
          <a:p>
            <a:pPr marL="0" indent="0">
              <a:buNone/>
            </a:pPr>
            <a:r>
              <a:rPr lang="en-US" sz="3400" dirty="0">
                <a:latin typeface="Arial" panose="020B0604020202020204" pitchFamily="34" charset="0"/>
                <a:cs typeface="Arial" panose="020B0604020202020204" pitchFamily="34" charset="0"/>
              </a:rPr>
              <a:t>We are never alone, never inferior or illegitimate children in God’s eyes. We are God’s real sons and daughters.</a:t>
            </a:r>
          </a:p>
        </p:txBody>
      </p:sp>
    </p:spTree>
    <p:extLst>
      <p:ext uri="{BB962C8B-B14F-4D97-AF65-F5344CB8AC3E}">
        <p14:creationId xmlns:p14="http://schemas.microsoft.com/office/powerpoint/2010/main" val="18671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772544"/>
            <a:ext cx="7886700" cy="1400613"/>
          </a:xfrm>
        </p:spPr>
        <p:txBody>
          <a:bodyPr>
            <a:normAutofit/>
          </a:bodyPr>
          <a:lstStyle/>
          <a:p>
            <a:pPr algn="ctr"/>
            <a:r>
              <a:rPr lang="en-US" sz="4400" dirty="0">
                <a:latin typeface="Arial" panose="020B0604020202020204" pitchFamily="34" charset="0"/>
                <a:cs typeface="Arial" panose="020B0604020202020204" pitchFamily="34" charset="0"/>
              </a:rPr>
              <a:t>Thought to Remember</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429000"/>
            <a:ext cx="7886700" cy="2811388"/>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We are God’s real children!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3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b" anchorCtr="0">
            <a:normAutofit/>
          </a:bodyPr>
          <a:lstStyle/>
          <a:p>
            <a:pPr algn="r"/>
            <a:r>
              <a:rPr lang="en-US" b="1" dirty="0">
                <a:latin typeface="Arial" panose="020B0604020202020204" pitchFamily="34" charset="0"/>
                <a:cs typeface="Arial" panose="020B0604020202020204" pitchFamily="34" charset="0"/>
              </a:rPr>
              <a:t>Sin and Forgiveness</a:t>
            </a: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6092042" y="1538700"/>
            <a:ext cx="3050934"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Next Week’s Lesson</a:t>
            </a:r>
          </a:p>
        </p:txBody>
      </p:sp>
      <p:pic>
        <p:nvPicPr>
          <p:cNvPr id="7" name="Picture 6">
            <a:extLst>
              <a:ext uri="{FF2B5EF4-FFF2-40B4-BE49-F238E27FC236}">
                <a16:creationId xmlns:a16="http://schemas.microsoft.com/office/drawing/2014/main" id="{24732A36-0A1B-9940-8D5F-2E286C9F5B5E}"/>
              </a:ext>
            </a:extLst>
          </p:cNvPr>
          <p:cNvPicPr>
            <a:picLocks noChangeAspect="1"/>
          </p:cNvPicPr>
          <p:nvPr/>
        </p:nvPicPr>
        <p:blipFill>
          <a:blip r:embed="rId2"/>
          <a:stretch>
            <a:fillRect/>
          </a:stretch>
        </p:blipFill>
        <p:spPr>
          <a:xfrm>
            <a:off x="165965" y="6302495"/>
            <a:ext cx="1277860" cy="290540"/>
          </a:xfrm>
          <a:prstGeom prst="rect">
            <a:avLst/>
          </a:prstGeom>
          <a:ln>
            <a:noFill/>
          </a:ln>
        </p:spPr>
      </p:pic>
    </p:spTree>
    <p:extLst>
      <p:ext uri="{BB962C8B-B14F-4D97-AF65-F5344CB8AC3E}">
        <p14:creationId xmlns:p14="http://schemas.microsoft.com/office/powerpoint/2010/main" val="328652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Real Brother</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When my friend Chris was 10, his family adopted a 5-year-old boy named Mark.</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Mark began to cry when he broke one of Chris’s toys. Chris gave him a big hug and asked why he was trembling. Mark thought that their dad would be mad because Chris was the “real son.”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Chris pulled Mark closer and whispered, “You’re his real son now too. You’re my real brother.” The barrier was broken. Mark finally knew that he was part of the family. </a:t>
            </a:r>
          </a:p>
          <a:p>
            <a:endParaRPr lang="en-US" dirty="0"/>
          </a:p>
          <a:p>
            <a:pPr marL="0" indent="0">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3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the Lesson</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lnSpcReduction="10000"/>
          </a:bodyPr>
          <a:lstStyle/>
          <a:p>
            <a:pPr marL="0" indent="0">
              <a:buNone/>
            </a:pPr>
            <a:r>
              <a:rPr lang="en-US" sz="2600" dirty="0">
                <a:latin typeface="Arial" panose="020B0604020202020204" pitchFamily="34" charset="0"/>
                <a:cs typeface="Arial" panose="020B0604020202020204" pitchFamily="34" charset="0"/>
              </a:rPr>
              <a:t>Which organizations or foundations serve this purpose?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What are some things people do to help, serve, or bring awareness about this group?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Would any of the participants say they are an advocate for this cause? If so, how?</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Why are advocates helpful to this group?</a:t>
            </a:r>
          </a:p>
          <a:p>
            <a:pPr marL="0" indent="0">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2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Lesson Context</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The apostle Paul wrote about 25 percent of the New Testament. But nearly half of the New Testament references to the (Holy) Spirit occur in his letters. Clearly, the person and work of the Holy Spirit is a vital doctrine for him—and should be so for us.</a:t>
            </a:r>
          </a:p>
        </p:txBody>
      </p:sp>
    </p:spTree>
    <p:extLst>
      <p:ext uri="{BB962C8B-B14F-4D97-AF65-F5344CB8AC3E}">
        <p14:creationId xmlns:p14="http://schemas.microsoft.com/office/powerpoint/2010/main" val="11615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332107"/>
            <a:ext cx="7886700" cy="2106001"/>
          </a:xfrm>
        </p:spPr>
        <p:txBody>
          <a:bodyPr>
            <a:normAutofit/>
          </a:bodyPr>
          <a:lstStyle/>
          <a:p>
            <a:pPr algn="ctr"/>
            <a:r>
              <a:rPr lang="en-US" sz="4400" dirty="0">
                <a:latin typeface="Arial" panose="020B0604020202020204" pitchFamily="34" charset="0"/>
                <a:cs typeface="Arial" panose="020B0604020202020204" pitchFamily="34" charset="0"/>
              </a:rPr>
              <a:t>I. Flesh and Spirit</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Romans 8:12–14</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2770938"/>
            <a:ext cx="7886700" cy="3042260"/>
          </a:xfrm>
        </p:spPr>
        <p:txBody>
          <a:bodyPr>
            <a:normAutofit fontScale="92500" lnSpcReduction="20000"/>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Owe the Flesh (v. 12)</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What Leads to Death (v. 13a)</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What Leads to Life (v. 13b)</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What Results (v. 14)</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6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children lying in a circle&#10;&#10;Description automatically generated">
            <a:extLst>
              <a:ext uri="{FF2B5EF4-FFF2-40B4-BE49-F238E27FC236}">
                <a16:creationId xmlns:a16="http://schemas.microsoft.com/office/drawing/2014/main" id="{6D68D3B0-B31E-D6CB-2952-9B61FE35A300}"/>
              </a:ext>
            </a:extLst>
          </p:cNvPr>
          <p:cNvPicPr>
            <a:picLocks noChangeAspect="1"/>
          </p:cNvPicPr>
          <p:nvPr/>
        </p:nvPicPr>
        <p:blipFill>
          <a:blip r:embed="rId3"/>
          <a:srcRect b="19"/>
          <a:stretch/>
        </p:blipFill>
        <p:spPr>
          <a:xfrm>
            <a:off x="20" y="1282"/>
            <a:ext cx="9143980" cy="6856718"/>
          </a:xfrm>
          <a:prstGeom prst="rect">
            <a:avLst/>
          </a:prstGeom>
        </p:spPr>
      </p:pic>
    </p:spTree>
    <p:extLst>
      <p:ext uri="{BB962C8B-B14F-4D97-AF65-F5344CB8AC3E}">
        <p14:creationId xmlns:p14="http://schemas.microsoft.com/office/powerpoint/2010/main" val="36179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do you think it looks like to live by the Spirit and not according to the flesh?</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does Galatians 15:16–18 contribute to your previous response?</a:t>
            </a:r>
          </a:p>
        </p:txBody>
      </p:sp>
    </p:spTree>
    <p:extLst>
      <p:ext uri="{BB962C8B-B14F-4D97-AF65-F5344CB8AC3E}">
        <p14:creationId xmlns:p14="http://schemas.microsoft.com/office/powerpoint/2010/main" val="5010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287051"/>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 God’s Children</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Romans 8:15–17</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2756041"/>
            <a:ext cx="7886700" cy="3042260"/>
          </a:xfrm>
        </p:spPr>
        <p:txBody>
          <a:bodyPr>
            <a:normAutofit fontScale="92500" lnSpcReduction="20000"/>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Not Slaves (v. 15a)</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Adopted (v. 15b)</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Confirmed (v. 16)</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Heirs with Jesus (v. 17)</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9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is it like to know that you are no longer bound to fear?</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In what ways do you struggle to believe that you are freed from fear?</a:t>
            </a:r>
          </a:p>
        </p:txBody>
      </p:sp>
    </p:spTree>
    <p:extLst>
      <p:ext uri="{BB962C8B-B14F-4D97-AF65-F5344CB8AC3E}">
        <p14:creationId xmlns:p14="http://schemas.microsoft.com/office/powerpoint/2010/main" val="396496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Bar Notext" id="{B625E736-23BE-E54E-90B8-9487971BA0C1}" vid="{98D5F47E-C104-BD44-8A90-B85A0ED9B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TotalTime>
  <Words>905</Words>
  <Application>Microsoft Macintosh PowerPoint</Application>
  <PresentationFormat>On-screen Show (4:3)</PresentationFormat>
  <Paragraphs>110</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Baskerville</vt:lpstr>
      <vt:lpstr>Calibri</vt:lpstr>
      <vt:lpstr>Calibri Light</vt:lpstr>
      <vt:lpstr>Helvetica</vt:lpstr>
      <vt:lpstr>Times</vt:lpstr>
      <vt:lpstr>Office Theme</vt:lpstr>
      <vt:lpstr>The Holy Spirit</vt:lpstr>
      <vt:lpstr>Real Brother</vt:lpstr>
      <vt:lpstr>Into the Lesson</vt:lpstr>
      <vt:lpstr>Lesson Context</vt:lpstr>
      <vt:lpstr>I. Flesh and Spirit Romans 8:12–14</vt:lpstr>
      <vt:lpstr>PowerPoint Presentation</vt:lpstr>
      <vt:lpstr>PowerPoint Presentation</vt:lpstr>
      <vt:lpstr>II. God’s Children Romans 8:15–17</vt:lpstr>
      <vt:lpstr>PowerPoint Presentation</vt:lpstr>
      <vt:lpstr>PowerPoint Presentation</vt:lpstr>
      <vt:lpstr>PowerPoint Presentation</vt:lpstr>
      <vt:lpstr>III. Helped by the Spirit Romans 8:26–27</vt:lpstr>
      <vt:lpstr>PowerPoint Presentation</vt:lpstr>
      <vt:lpstr>Into Life</vt:lpstr>
      <vt:lpstr>God’s Real Children</vt:lpstr>
      <vt:lpstr>Thought to Remember</vt:lpstr>
      <vt:lpstr>Sin and Forgiveness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Middel</dc:creator>
  <cp:lastModifiedBy>Taylor Stamps</cp:lastModifiedBy>
  <cp:revision>86</cp:revision>
  <dcterms:created xsi:type="dcterms:W3CDTF">2019-04-02T15:17:05Z</dcterms:created>
  <dcterms:modified xsi:type="dcterms:W3CDTF">2024-10-24T01:23:21Z</dcterms:modified>
</cp:coreProperties>
</file>