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0" r:id="rId3"/>
    <p:sldId id="264" r:id="rId4"/>
    <p:sldId id="262" r:id="rId5"/>
    <p:sldId id="275" r:id="rId6"/>
    <p:sldId id="258" r:id="rId7"/>
    <p:sldId id="283" r:id="rId8"/>
    <p:sldId id="267" r:id="rId9"/>
    <p:sldId id="281" r:id="rId10"/>
    <p:sldId id="284" r:id="rId11"/>
    <p:sldId id="282" r:id="rId12"/>
    <p:sldId id="285" r:id="rId13"/>
    <p:sldId id="276" r:id="rId14"/>
    <p:sldId id="272" r:id="rId15"/>
    <p:sldId id="273"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2"/>
    <a:srgbClr val="FED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78367"/>
  </p:normalViewPr>
  <p:slideViewPr>
    <p:cSldViewPr snapToGrid="0" snapToObjects="1">
      <p:cViewPr varScale="1">
        <p:scale>
          <a:sx n="99" d="100"/>
          <a:sy n="99" d="100"/>
        </p:scale>
        <p:origin x="2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2217E-6224-F240-8D99-65631E28647B}" type="datetimeFigureOut">
              <a:rPr lang="en-US" smtClean="0"/>
              <a:t>10/23/24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E853B-23F8-934E-9443-24574DC69BDE}" type="slidenum">
              <a:rPr lang="en-US" smtClean="0"/>
              <a:t>‹#›</a:t>
            </a:fld>
            <a:endParaRPr lang="en-US"/>
          </a:p>
        </p:txBody>
      </p:sp>
    </p:spTree>
    <p:extLst>
      <p:ext uri="{BB962C8B-B14F-4D97-AF65-F5344CB8AC3E}">
        <p14:creationId xmlns:p14="http://schemas.microsoft.com/office/powerpoint/2010/main" val="24480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a:t>
            </a:fld>
            <a:endParaRPr lang="en-US"/>
          </a:p>
        </p:txBody>
      </p:sp>
    </p:spTree>
    <p:extLst>
      <p:ext uri="{BB962C8B-B14F-4D97-AF65-F5344CB8AC3E}">
        <p14:creationId xmlns:p14="http://schemas.microsoft.com/office/powerpoint/2010/main" val="34194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10</a:t>
            </a:fld>
            <a:endParaRPr lang="en-US"/>
          </a:p>
        </p:txBody>
      </p:sp>
    </p:spTree>
    <p:extLst>
      <p:ext uri="{BB962C8B-B14F-4D97-AF65-F5344CB8AC3E}">
        <p14:creationId xmlns:p14="http://schemas.microsoft.com/office/powerpoint/2010/main" val="9258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1 John 2:3–6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11</a:t>
            </a:fld>
            <a:endParaRPr lang="en-US"/>
          </a:p>
        </p:txBody>
      </p:sp>
    </p:spTree>
    <p:extLst>
      <p:ext uri="{BB962C8B-B14F-4D97-AF65-F5344CB8AC3E}">
        <p14:creationId xmlns:p14="http://schemas.microsoft.com/office/powerpoint/2010/main" val="157647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12</a:t>
            </a:fld>
            <a:endParaRPr lang="en-US"/>
          </a:p>
        </p:txBody>
      </p:sp>
    </p:spTree>
    <p:extLst>
      <p:ext uri="{BB962C8B-B14F-4D97-AF65-F5344CB8AC3E}">
        <p14:creationId xmlns:p14="http://schemas.microsoft.com/office/powerpoint/2010/main" val="108095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Arial" panose="020B0604020202020204" pitchFamily="34" charset="0"/>
                <a:cs typeface="Arial" panose="020B0604020202020204" pitchFamily="34" charset="0"/>
              </a:rPr>
              <a:t>Say, “One way to walk in the light is to maintain fellowship with other believers.”</a:t>
            </a:r>
          </a:p>
          <a:p>
            <a:endParaRPr lang="en-US" i="0" dirty="0">
              <a:effectLst/>
              <a:latin typeface="Arial" panose="020B0604020202020204" pitchFamily="34" charset="0"/>
              <a:cs typeface="Arial" panose="020B0604020202020204" pitchFamily="34" charset="0"/>
            </a:endParaRPr>
          </a:p>
          <a:p>
            <a:r>
              <a:rPr lang="en-US" i="0" dirty="0">
                <a:effectLst/>
                <a:latin typeface="Arial" panose="020B0604020202020204" pitchFamily="34" charset="0"/>
                <a:cs typeface="Arial" panose="020B0604020202020204" pitchFamily="34" charset="0"/>
              </a:rPr>
              <a:t>Give participants time to brainstorm. Distribute index cards to learners. After allowing time to reflect on the brainstormed ideas, ask, “What is one thing you can do this week to walk in the light and seek fellowship with another believer?” Invite learners to write their ideas on the card. Challenge them to follow through with the plan throughout the week.</a:t>
            </a:r>
          </a:p>
          <a:p>
            <a:endParaRPr lang="en-US" dirty="0">
              <a:effectLst/>
              <a:latin typeface="Time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13</a:t>
            </a:fld>
            <a:endParaRPr lang="en-US"/>
          </a:p>
        </p:txBody>
      </p:sp>
    </p:spTree>
    <p:extLst>
      <p:ext uri="{BB962C8B-B14F-4D97-AF65-F5344CB8AC3E}">
        <p14:creationId xmlns:p14="http://schemas.microsoft.com/office/powerpoint/2010/main" val="394296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Conclusion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14</a:t>
            </a:fld>
            <a:endParaRPr lang="en-US"/>
          </a:p>
        </p:txBody>
      </p:sp>
    </p:spTree>
    <p:extLst>
      <p:ext uri="{BB962C8B-B14F-4D97-AF65-F5344CB8AC3E}">
        <p14:creationId xmlns:p14="http://schemas.microsoft.com/office/powerpoint/2010/main" val="120385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prayer: </a:t>
            </a:r>
            <a:r>
              <a:rPr lang="en-US" dirty="0">
                <a:effectLst/>
                <a:latin typeface="Times"/>
              </a:rPr>
              <a:t>Heavenly Father, we are grateful for Jesus’ light. Thank You for the reminder that when we abide in You, we walk in the light. May the world know that we are Christians by our “walk” being aligned with our “talk.” In Jesus’ name we pray. Amen.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15</a:t>
            </a:fld>
            <a:endParaRPr lang="en-US"/>
          </a:p>
        </p:txBody>
      </p:sp>
    </p:spTree>
    <p:extLst>
      <p:ext uri="{BB962C8B-B14F-4D97-AF65-F5344CB8AC3E}">
        <p14:creationId xmlns:p14="http://schemas.microsoft.com/office/powerpoint/2010/main" val="92318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16</a:t>
            </a:fld>
            <a:endParaRPr lang="en-US"/>
          </a:p>
        </p:txBody>
      </p:sp>
    </p:spTree>
    <p:extLst>
      <p:ext uri="{BB962C8B-B14F-4D97-AF65-F5344CB8AC3E}">
        <p14:creationId xmlns:p14="http://schemas.microsoft.com/office/powerpoint/2010/main" val="428822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Supplement with additional information from the Introduction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2</a:t>
            </a:fld>
            <a:endParaRPr lang="en-US"/>
          </a:p>
        </p:txBody>
      </p:sp>
    </p:spTree>
    <p:extLst>
      <p:ext uri="{BB962C8B-B14F-4D97-AF65-F5344CB8AC3E}">
        <p14:creationId xmlns:p14="http://schemas.microsoft.com/office/powerpoint/2010/main" val="42721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Lead the discussion with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Then, </a:t>
            </a:r>
            <a:r>
              <a:rPr lang="en-US" i="0" dirty="0">
                <a:effectLst/>
                <a:latin typeface="Arial" panose="020B0604020202020204" pitchFamily="34" charset="0"/>
                <a:cs typeface="Arial" panose="020B0604020202020204" pitchFamily="34" charset="0"/>
              </a:rPr>
              <a:t>lead into Bible study by saying, “John often employs the metaphors of light and darkness in his writings to create a clearer mental image for his readers. In today’s lesson, we’ll explore a passage where John uses light to represent God and the daily life of Christians while portraying sin and unrighteousness as darkness.”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3</a:t>
            </a:fld>
            <a:endParaRPr lang="en-US"/>
          </a:p>
        </p:txBody>
      </p:sp>
    </p:spTree>
    <p:extLst>
      <p:ext uri="{BB962C8B-B14F-4D97-AF65-F5344CB8AC3E}">
        <p14:creationId xmlns:p14="http://schemas.microsoft.com/office/powerpoint/2010/main" val="36115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Lesson Context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4</a:t>
            </a:fld>
            <a:endParaRPr lang="en-US"/>
          </a:p>
        </p:txBody>
      </p:sp>
    </p:spTree>
    <p:extLst>
      <p:ext uri="{BB962C8B-B14F-4D97-AF65-F5344CB8AC3E}">
        <p14:creationId xmlns:p14="http://schemas.microsoft.com/office/powerpoint/2010/main" val="16526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1 John 1:5–7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5</a:t>
            </a:fld>
            <a:endParaRPr lang="en-US"/>
          </a:p>
        </p:txBody>
      </p:sp>
    </p:spTree>
    <p:extLst>
      <p:ext uri="{BB962C8B-B14F-4D97-AF65-F5344CB8AC3E}">
        <p14:creationId xmlns:p14="http://schemas.microsoft.com/office/powerpoint/2010/main" val="321338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Display this visual as you ask, “What is the connection between confessing sin and walking in the light of God?”</a:t>
            </a:r>
          </a:p>
        </p:txBody>
      </p:sp>
      <p:sp>
        <p:nvSpPr>
          <p:cNvPr id="4" name="Slide Number Placeholder 3"/>
          <p:cNvSpPr>
            <a:spLocks noGrp="1"/>
          </p:cNvSpPr>
          <p:nvPr>
            <p:ph type="sldNum" sz="quarter" idx="5"/>
          </p:nvPr>
        </p:nvSpPr>
        <p:spPr/>
        <p:txBody>
          <a:bodyPr/>
          <a:lstStyle/>
          <a:p>
            <a:fld id="{888E853B-23F8-934E-9443-24574DC69BDE}" type="slidenum">
              <a:rPr lang="en-US" smtClean="0"/>
              <a:t>6</a:t>
            </a:fld>
            <a:endParaRPr lang="en-US"/>
          </a:p>
        </p:txBody>
      </p:sp>
    </p:spTree>
    <p:extLst>
      <p:ext uri="{BB962C8B-B14F-4D97-AF65-F5344CB8AC3E}">
        <p14:creationId xmlns:p14="http://schemas.microsoft.com/office/powerpoint/2010/main" val="264261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7</a:t>
            </a:fld>
            <a:endParaRPr lang="en-US"/>
          </a:p>
        </p:txBody>
      </p:sp>
    </p:spTree>
    <p:extLst>
      <p:ext uri="{BB962C8B-B14F-4D97-AF65-F5344CB8AC3E}">
        <p14:creationId xmlns:p14="http://schemas.microsoft.com/office/powerpoint/2010/main" val="257327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8</a:t>
            </a:fld>
            <a:endParaRPr lang="en-US"/>
          </a:p>
        </p:txBody>
      </p:sp>
    </p:spTree>
    <p:extLst>
      <p:ext uri="{BB962C8B-B14F-4D97-AF65-F5344CB8AC3E}">
        <p14:creationId xmlns:p14="http://schemas.microsoft.com/office/powerpoint/2010/main" val="77518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1 John 1:8–2:2 </a:t>
            </a:r>
            <a:r>
              <a:rPr lang="en-US" dirty="0"/>
              <a:t>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9</a:t>
            </a:fld>
            <a:endParaRPr lang="en-US"/>
          </a:p>
        </p:txBody>
      </p:sp>
    </p:spTree>
    <p:extLst>
      <p:ext uri="{BB962C8B-B14F-4D97-AF65-F5344CB8AC3E}">
        <p14:creationId xmlns:p14="http://schemas.microsoft.com/office/powerpoint/2010/main" val="313935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5041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6400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88968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89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298566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6518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2C358-E8DF-CB43-88E5-DDBE7E5131F2}" type="datetimeFigureOut">
              <a:rPr lang="en-US" smtClean="0"/>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3830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2C358-E8DF-CB43-88E5-DDBE7E5131F2}" type="datetimeFigureOut">
              <a:rPr lang="en-US" smtClean="0"/>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0170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C358-E8DF-CB43-88E5-DDBE7E5131F2}" type="datetimeFigureOut">
              <a:rPr lang="en-US" smtClean="0"/>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219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7818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85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C358-E8DF-CB43-88E5-DDBE7E5131F2}" type="datetimeFigureOut">
              <a:rPr lang="en-US" smtClean="0"/>
              <a:t>10/23/24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D921A-2913-AA42-89F9-4BAFB488740C}" type="slidenum">
              <a:rPr lang="en-US" smtClean="0"/>
              <a:t>‹#›</a:t>
            </a:fld>
            <a:endParaRPr lang="en-US"/>
          </a:p>
        </p:txBody>
      </p:sp>
    </p:spTree>
    <p:extLst>
      <p:ext uri="{BB962C8B-B14F-4D97-AF65-F5344CB8AC3E}">
        <p14:creationId xmlns:p14="http://schemas.microsoft.com/office/powerpoint/2010/main" val="186772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AA53E9-DD9A-7E41-9D9B-9A6F7F5CB333}"/>
              </a:ext>
            </a:extLst>
          </p:cNvPr>
          <p:cNvSpPr/>
          <p:nvPr/>
        </p:nvSpPr>
        <p:spPr>
          <a:xfrm>
            <a:off x="0" y="6125258"/>
            <a:ext cx="9142975" cy="610597"/>
          </a:xfrm>
          <a:prstGeom prst="rect">
            <a:avLst/>
          </a:prstGeom>
          <a:solidFill>
            <a:srgbClr val="FFB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61183F-B138-1A4F-8344-D01E9BE2B506}"/>
              </a:ext>
            </a:extLst>
          </p:cNvPr>
          <p:cNvPicPr>
            <a:picLocks noChangeAspect="1"/>
          </p:cNvPicPr>
          <p:nvPr/>
        </p:nvPicPr>
        <p:blipFill>
          <a:blip r:embed="rId3"/>
          <a:stretch>
            <a:fillRect/>
          </a:stretch>
        </p:blipFill>
        <p:spPr>
          <a:xfrm>
            <a:off x="165965" y="6302495"/>
            <a:ext cx="1277860" cy="290540"/>
          </a:xfrm>
          <a:prstGeom prst="rect">
            <a:avLst/>
          </a:prstGeom>
          <a:ln>
            <a:noFill/>
          </a:ln>
        </p:spPr>
      </p:pic>
      <p:sp>
        <p:nvSpPr>
          <p:cNvPr id="9" name="TextBox 8">
            <a:extLst>
              <a:ext uri="{FF2B5EF4-FFF2-40B4-BE49-F238E27FC236}">
                <a16:creationId xmlns:a16="http://schemas.microsoft.com/office/drawing/2014/main" id="{EBD211AF-0577-D948-AA89-17438CF06CBD}"/>
              </a:ext>
            </a:extLst>
          </p:cNvPr>
          <p:cNvSpPr txBox="1"/>
          <p:nvPr/>
        </p:nvSpPr>
        <p:spPr>
          <a:xfrm>
            <a:off x="1481880" y="6237649"/>
            <a:ext cx="7662120" cy="400110"/>
          </a:xfrm>
          <a:prstGeom prst="rect">
            <a:avLst/>
          </a:prstGeom>
          <a:noFill/>
          <a:ln>
            <a:noFill/>
          </a:ln>
        </p:spPr>
        <p:txBody>
          <a:bodyPr wrap="square" rtlCol="0">
            <a:spAutoFit/>
          </a:bodyPr>
          <a:lstStyle/>
          <a:p>
            <a:pPr algn="ctr"/>
            <a:r>
              <a:rPr lang="en-US" sz="1000" dirty="0">
                <a:solidFill>
                  <a:schemeClr val="bg1"/>
                </a:solidFill>
                <a:latin typeface="Baskerville" panose="02020502070401020303" pitchFamily="18" charset="0"/>
                <a:ea typeface="Baskerville" panose="02020502070401020303" pitchFamily="18" charset="0"/>
              </a:rPr>
              <a:t>Copyright © 2025 Standard Publishing, part of the David C Cook family, Colorado Springs, Colorado 80918</a:t>
            </a:r>
          </a:p>
          <a:p>
            <a:pPr algn="ctr"/>
            <a:r>
              <a:rPr lang="en-US" sz="1000" dirty="0">
                <a:solidFill>
                  <a:schemeClr val="bg1"/>
                </a:solidFill>
                <a:latin typeface="Baskerville" panose="02020502070401020303" pitchFamily="18" charset="0"/>
                <a:ea typeface="Baskerville" panose="02020502070401020303" pitchFamily="18" charset="0"/>
              </a:rPr>
              <a:t>All rights reserved. Photo © Getty Images</a:t>
            </a:r>
          </a:p>
        </p:txBody>
      </p:sp>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ctr" anchorCtr="0">
            <a:normAutofit/>
          </a:bodyPr>
          <a:lstStyle/>
          <a:p>
            <a:r>
              <a:rPr lang="en-US" b="1" dirty="0">
                <a:latin typeface="Arial" panose="020B0604020202020204" pitchFamily="34" charset="0"/>
                <a:cs typeface="Arial" panose="020B0604020202020204" pitchFamily="34" charset="0"/>
              </a:rPr>
              <a:t>Sin and Forgiveness</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7512938" y="2524349"/>
            <a:ext cx="1630037"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Lesson 5</a:t>
            </a:r>
          </a:p>
        </p:txBody>
      </p:sp>
    </p:spTree>
    <p:extLst>
      <p:ext uri="{BB962C8B-B14F-4D97-AF65-F5344CB8AC3E}">
        <p14:creationId xmlns:p14="http://schemas.microsoft.com/office/powerpoint/2010/main" val="194707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In what ways do we tend to say that we have not sinned?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can relationships help us recognize our need for God’s forgiveness?</a:t>
            </a:r>
          </a:p>
        </p:txBody>
      </p:sp>
    </p:spTree>
    <p:extLst>
      <p:ext uri="{BB962C8B-B14F-4D97-AF65-F5344CB8AC3E}">
        <p14:creationId xmlns:p14="http://schemas.microsoft.com/office/powerpoint/2010/main" val="39668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III. Obedient Walk</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1 John 2:3–6</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Proof of Knowledge (vv. 3–5)</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Proof of Abiding (v. 6)</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8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outward fruit should we expect to see in Christ-followers?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does Galatians 5:13–26 align with these passages from 1 John?</a:t>
            </a:r>
          </a:p>
        </p:txBody>
      </p:sp>
    </p:spTree>
    <p:extLst>
      <p:ext uri="{BB962C8B-B14F-4D97-AF65-F5344CB8AC3E}">
        <p14:creationId xmlns:p14="http://schemas.microsoft.com/office/powerpoint/2010/main" val="3880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Life</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2600" dirty="0">
                <a:latin typeface="Arial" panose="020B0604020202020204" pitchFamily="34" charset="0"/>
                <a:cs typeface="Arial" panose="020B0604020202020204" pitchFamily="34" charset="0"/>
              </a:rPr>
              <a:t>Brainstorm concrete ways to walk in the light and stay in fellowship. </a:t>
            </a:r>
          </a:p>
          <a:p>
            <a:pPr marL="0" indent="0">
              <a:buNone/>
            </a:pPr>
            <a:endParaRPr lang="en-US" sz="26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Talk = Walk</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In our spiritual walk, Jesus is our standard.</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When we compare our lives to Christ’s example, we must ask ourselves whether we see a reflection of Him or a contradiction.</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This self-assessment and willingness to correct our course when necessary is crucial to authentic faith.</a:t>
            </a:r>
          </a:p>
        </p:txBody>
      </p:sp>
    </p:spTree>
    <p:extLst>
      <p:ext uri="{BB962C8B-B14F-4D97-AF65-F5344CB8AC3E}">
        <p14:creationId xmlns:p14="http://schemas.microsoft.com/office/powerpoint/2010/main" val="18671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33412" y="1737316"/>
            <a:ext cx="7886700" cy="1400613"/>
          </a:xfrm>
        </p:spPr>
        <p:txBody>
          <a:bodyPr>
            <a:normAutofit/>
          </a:bodyPr>
          <a:lstStyle/>
          <a:p>
            <a:pPr algn="ctr"/>
            <a:r>
              <a:rPr lang="en-US" sz="4400" dirty="0">
                <a:latin typeface="Arial" panose="020B0604020202020204" pitchFamily="34" charset="0"/>
                <a:cs typeface="Arial" panose="020B0604020202020204" pitchFamily="34" charset="0"/>
              </a:rPr>
              <a:t>Thought to Remember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33412" y="3424484"/>
            <a:ext cx="7886700" cy="2811388"/>
          </a:xfrm>
        </p:spPr>
        <p:txBody>
          <a:bodyPr>
            <a:normAutofit/>
          </a:bodyPr>
          <a:lstStyle/>
          <a:p>
            <a:pPr algn="ctr"/>
            <a:r>
              <a:rPr lang="en-US" sz="2600" dirty="0">
                <a:latin typeface="Arial" panose="020B0604020202020204" pitchFamily="34" charset="0"/>
                <a:cs typeface="Arial" panose="020B0604020202020204" pitchFamily="34" charset="0"/>
              </a:rPr>
              <a:t>Praise God for the light of the gospel!</a:t>
            </a:r>
          </a:p>
        </p:txBody>
      </p:sp>
    </p:spTree>
    <p:extLst>
      <p:ext uri="{BB962C8B-B14F-4D97-AF65-F5344CB8AC3E}">
        <p14:creationId xmlns:p14="http://schemas.microsoft.com/office/powerpoint/2010/main" val="41783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b" anchorCtr="0">
            <a:normAutofit/>
          </a:bodyPr>
          <a:lstStyle/>
          <a:p>
            <a:pPr algn="r"/>
            <a:r>
              <a:rPr lang="en-US" b="1" dirty="0">
                <a:latin typeface="Arial" panose="020B0604020202020204" pitchFamily="34" charset="0"/>
                <a:cs typeface="Arial" panose="020B0604020202020204" pitchFamily="34" charset="0"/>
              </a:rPr>
              <a:t>Repentance and Faith</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6092042" y="1538700"/>
            <a:ext cx="3050934"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Next Week’s Lesson</a:t>
            </a:r>
          </a:p>
        </p:txBody>
      </p:sp>
      <p:pic>
        <p:nvPicPr>
          <p:cNvPr id="7" name="Picture 6">
            <a:extLst>
              <a:ext uri="{FF2B5EF4-FFF2-40B4-BE49-F238E27FC236}">
                <a16:creationId xmlns:a16="http://schemas.microsoft.com/office/drawing/2014/main" id="{24732A36-0A1B-9940-8D5F-2E286C9F5B5E}"/>
              </a:ext>
            </a:extLst>
          </p:cNvPr>
          <p:cNvPicPr>
            <a:picLocks noChangeAspect="1"/>
          </p:cNvPicPr>
          <p:nvPr/>
        </p:nvPicPr>
        <p:blipFill>
          <a:blip r:embed="rId3"/>
          <a:stretch>
            <a:fillRect/>
          </a:stretch>
        </p:blipFill>
        <p:spPr>
          <a:xfrm>
            <a:off x="165965" y="6302495"/>
            <a:ext cx="1277860" cy="290540"/>
          </a:xfrm>
          <a:prstGeom prst="rect">
            <a:avLst/>
          </a:prstGeom>
          <a:ln>
            <a:noFill/>
          </a:ln>
        </p:spPr>
      </p:pic>
    </p:spTree>
    <p:extLst>
      <p:ext uri="{BB962C8B-B14F-4D97-AF65-F5344CB8AC3E}">
        <p14:creationId xmlns:p14="http://schemas.microsoft.com/office/powerpoint/2010/main" val="328652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Talk vs Walk</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a:xfrm>
            <a:off x="628650" y="1690689"/>
            <a:ext cx="7886700" cy="4905184"/>
          </a:xfrm>
        </p:spPr>
        <p:txBody>
          <a:bodyPr>
            <a:normAutofit fontScale="62500" lnSpcReduction="20000"/>
          </a:bodyPr>
          <a:lstStyle/>
          <a:p>
            <a:pPr marL="0" indent="0">
              <a:buNone/>
            </a:pPr>
            <a:r>
              <a:rPr lang="en-US" sz="4200" dirty="0">
                <a:latin typeface="Arial" panose="020B0604020202020204" pitchFamily="34" charset="0"/>
                <a:cs typeface="Arial" panose="020B0604020202020204" pitchFamily="34" charset="0"/>
              </a:rPr>
              <a:t>Years ago, one of our sons, then a preteen, burst into the house to report a fire he had seen in a vacant lot nearby. The fire department awarded him a certificate in recognition of his alertness.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4200" dirty="0">
                <a:latin typeface="Arial" panose="020B0604020202020204" pitchFamily="34" charset="0"/>
                <a:cs typeface="Arial" panose="020B0604020202020204" pitchFamily="34" charset="0"/>
              </a:rPr>
              <a:t>Days later, he admitted to accidentally starting the fire while playing with a lighter he’d found.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4200" dirty="0">
                <a:latin typeface="Arial" panose="020B0604020202020204" pitchFamily="34" charset="0"/>
                <a:cs typeface="Arial" panose="020B0604020202020204" pitchFamily="34" charset="0"/>
              </a:rPr>
              <a:t>We visited the home of the fire chief, where our son “came clean” about the incident. The chief scolded him, then forgave him.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4200" dirty="0">
                <a:latin typeface="Arial" panose="020B0604020202020204" pitchFamily="34" charset="0"/>
                <a:cs typeface="Arial" panose="020B0604020202020204" pitchFamily="34" charset="0"/>
              </a:rPr>
              <a:t>In today’s lesson, we examine the implications of when our talk (what we say we believe) conflicts with our walk (how we conduct ourselves).</a:t>
            </a:r>
            <a:endParaRPr lang="en-US" sz="4200" dirty="0"/>
          </a:p>
        </p:txBody>
      </p:sp>
    </p:spTree>
    <p:extLst>
      <p:ext uri="{BB962C8B-B14F-4D97-AF65-F5344CB8AC3E}">
        <p14:creationId xmlns:p14="http://schemas.microsoft.com/office/powerpoint/2010/main" val="13173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the Lesson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a:xfrm>
            <a:off x="628650" y="1524000"/>
            <a:ext cx="7886700" cy="4652963"/>
          </a:xfrm>
        </p:spPr>
        <p:txBody>
          <a:bodyPr>
            <a:noAutofit/>
          </a:bodyPr>
          <a:lstStyle/>
          <a:p>
            <a:pPr marL="0" indent="0">
              <a:buNone/>
            </a:pPr>
            <a:r>
              <a:rPr lang="en-US" sz="2600" dirty="0">
                <a:latin typeface="Arial" panose="020B0604020202020204" pitchFamily="34" charset="0"/>
                <a:cs typeface="Arial" panose="020B0604020202020204" pitchFamily="34" charset="0"/>
              </a:rPr>
              <a:t>Discuss the significance of light in the physical world, providing examples such as its role in plant growth, its ability to reveal hidden objects, and its part in vitamin D production and energy levels.</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Contrast how darkness affects the world.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Next, consider light metaphorically. Examples might include guidance, purity, revelation, hope, unity, and comfort.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Finally, contrast metaphorical ideas of “light” with metaphorical ideas of “darkness.”</a:t>
            </a:r>
          </a:p>
        </p:txBody>
      </p:sp>
    </p:spTree>
    <p:extLst>
      <p:ext uri="{BB962C8B-B14F-4D97-AF65-F5344CB8AC3E}">
        <p14:creationId xmlns:p14="http://schemas.microsoft.com/office/powerpoint/2010/main" val="10722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Lesson Context</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In his Gospel, the apostle John avoided using his own name, instead identifying himself as the disciple whom Jesus loved (John 19:26; 20:2; 21:7).</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This profound love significantly influenced John’s life and writing. The dozens of uses of the word </a:t>
            </a:r>
            <a:r>
              <a:rPr lang="en-US" sz="2600" i="1" dirty="0">
                <a:latin typeface="Arial" panose="020B0604020202020204" pitchFamily="34" charset="0"/>
                <a:cs typeface="Arial" panose="020B0604020202020204" pitchFamily="34" charset="0"/>
              </a:rPr>
              <a:t>love</a:t>
            </a:r>
            <a:r>
              <a:rPr lang="en-US" sz="2600" dirty="0">
                <a:latin typeface="Arial" panose="020B0604020202020204" pitchFamily="34" charset="0"/>
                <a:cs typeface="Arial" panose="020B0604020202020204" pitchFamily="34" charset="0"/>
              </a:rPr>
              <a:t> found in the Gospel that bears his name exceeds that of the other three Gospels combined!</a:t>
            </a:r>
          </a:p>
        </p:txBody>
      </p:sp>
    </p:spTree>
    <p:extLst>
      <p:ext uri="{BB962C8B-B14F-4D97-AF65-F5344CB8AC3E}">
        <p14:creationId xmlns:p14="http://schemas.microsoft.com/office/powerpoint/2010/main" val="11615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 True Fellowship</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1 John 1:5–7</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God is Light (v. 5)</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Walking in the Light (vv. 6–7)</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kneeling in front of a sunset&#10;&#10;Description automatically generated">
            <a:extLst>
              <a:ext uri="{FF2B5EF4-FFF2-40B4-BE49-F238E27FC236}">
                <a16:creationId xmlns:a16="http://schemas.microsoft.com/office/drawing/2014/main" id="{E8DFB6CE-F66B-8926-3569-305D7D84EFBE}"/>
              </a:ext>
            </a:extLst>
          </p:cNvPr>
          <p:cNvPicPr>
            <a:picLocks noChangeAspect="1"/>
          </p:cNvPicPr>
          <p:nvPr/>
        </p:nvPicPr>
        <p:blipFill>
          <a:blip r:embed="rId3"/>
          <a:srcRect t="18"/>
          <a:stretch/>
        </p:blipFill>
        <p:spPr>
          <a:xfrm>
            <a:off x="20" y="1282"/>
            <a:ext cx="9143980" cy="6856718"/>
          </a:xfrm>
          <a:prstGeom prst="rect">
            <a:avLst/>
          </a:prstGeom>
        </p:spPr>
      </p:pic>
    </p:spTree>
    <p:extLst>
      <p:ext uri="{BB962C8B-B14F-4D97-AF65-F5344CB8AC3E}">
        <p14:creationId xmlns:p14="http://schemas.microsoft.com/office/powerpoint/2010/main" val="36179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evidence would point to someone walking “in darkness”?</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can you become aware of whether you are in danger of walking in darkness?</a:t>
            </a:r>
          </a:p>
        </p:txBody>
      </p:sp>
    </p:spTree>
    <p:extLst>
      <p:ext uri="{BB962C8B-B14F-4D97-AF65-F5344CB8AC3E}">
        <p14:creationId xmlns:p14="http://schemas.microsoft.com/office/powerpoint/2010/main" val="396496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does it look like to “walk in the light”?</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might you encourage fellow believers to walk in the light?</a:t>
            </a:r>
          </a:p>
        </p:txBody>
      </p:sp>
    </p:spTree>
    <p:extLst>
      <p:ext uri="{BB962C8B-B14F-4D97-AF65-F5344CB8AC3E}">
        <p14:creationId xmlns:p14="http://schemas.microsoft.com/office/powerpoint/2010/main" val="5010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 Necessary Confession</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1 John 1:8–2:2</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Our Sins and Us (1:8–10)</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Our Sin and God (2:1–2)</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9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Bar Notext" id="{B625E736-23BE-E54E-90B8-9487971BA0C1}" vid="{98D5F47E-C104-BD44-8A90-B85A0ED9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TotalTime>
  <Words>897</Words>
  <Application>Microsoft Macintosh PowerPoint</Application>
  <PresentationFormat>On-screen Show (4:3)</PresentationFormat>
  <Paragraphs>98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Baskerville</vt:lpstr>
      <vt:lpstr>Calibri</vt:lpstr>
      <vt:lpstr>Calibri Light</vt:lpstr>
      <vt:lpstr>Helvetica</vt:lpstr>
      <vt:lpstr>Times</vt:lpstr>
      <vt:lpstr>Office Theme</vt:lpstr>
      <vt:lpstr>Sin and Forgiveness</vt:lpstr>
      <vt:lpstr>Talk vs Walk</vt:lpstr>
      <vt:lpstr>Into the Lesson</vt:lpstr>
      <vt:lpstr>Lesson Context</vt:lpstr>
      <vt:lpstr>I. True Fellowship 1 John 1:5–7</vt:lpstr>
      <vt:lpstr>PowerPoint Presentation</vt:lpstr>
      <vt:lpstr>PowerPoint Presentation</vt:lpstr>
      <vt:lpstr>PowerPoint Presentation</vt:lpstr>
      <vt:lpstr>II. Necessary Confession 1 John 1:8–2:2</vt:lpstr>
      <vt:lpstr>PowerPoint Presentation</vt:lpstr>
      <vt:lpstr>III. Obedient Walk 1 John 2:3–6</vt:lpstr>
      <vt:lpstr>PowerPoint Presentation</vt:lpstr>
      <vt:lpstr>Into Life</vt:lpstr>
      <vt:lpstr>Talk = Walk</vt:lpstr>
      <vt:lpstr>Thought to Remember</vt:lpstr>
      <vt:lpstr>Repentance and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Middel</dc:creator>
  <cp:lastModifiedBy>Taylor Stamps</cp:lastModifiedBy>
  <cp:revision>86</cp:revision>
  <dcterms:created xsi:type="dcterms:W3CDTF">2019-04-02T15:17:05Z</dcterms:created>
  <dcterms:modified xsi:type="dcterms:W3CDTF">2024-10-24T01:25:03Z</dcterms:modified>
</cp:coreProperties>
</file>